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70" r:id="rId2"/>
    <p:sldId id="277" r:id="rId3"/>
    <p:sldId id="271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8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84" y="318"/>
      </p:cViewPr>
      <p:guideLst>
        <p:guide orient="horz" pos="2160"/>
        <p:guide pos="3840"/>
        <p:guide orient="horz" pos="39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C3787-D225-4F78-8E71-4DD8FC1EC8F1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B2D29-8AC0-4FB1-933D-AD24ECC43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40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E625E-096F-494B-B7CE-A49E276A3A39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2C895-EB1C-4157-9E46-0DF3298B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6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37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95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08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28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10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60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58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56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3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41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2C895-EB1C-4157-9E46-0DF3298BA9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63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chemeClr val="bg2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 bwMode="ltGray"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 descr="An empty placeholder to add an image. Click on the placeholder and select the image that you wish to add"/>
          <p:cNvSpPr>
            <a:spLocks noGrp="1"/>
          </p:cNvSpPr>
          <p:nvPr>
            <p:ph type="pic" sz="quarter" idx="13" hasCustomPrompt="1"/>
          </p:nvPr>
        </p:nvSpPr>
        <p:spPr>
          <a:xfrm>
            <a:off x="1195939" y="2695635"/>
            <a:ext cx="4414838" cy="3551578"/>
          </a:xfrm>
        </p:spPr>
        <p:txBody>
          <a:bodyPr/>
          <a:lstStyle>
            <a:lvl1pPr marL="68580" indent="0">
              <a:buNone/>
              <a:defRPr/>
            </a:lvl1pPr>
          </a:lstStyle>
          <a:p>
            <a:r>
              <a:rPr lang="en-US" dirty="0"/>
              <a:t>Insert product photo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8531522-3237-4EA4-ABD9-D26AFE237F53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74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ABCD-4D0A-4836-97E6-B198ED0141C0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15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4E2B-C5ED-4577-A803-7D81B847A1E4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37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4682-4F02-40B3-ADC1-72437B439119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15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0E1E-4837-4155-9433-5F0CEB8C8734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33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11F7-F5E6-43CF-B9DA-2F4AD70F8F04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55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B17-00B6-441C-AD34-43002302A807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9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A86A7-4EDB-46EF-BAC4-B57627728998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13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2C0-856A-45AE-96C5-45C41542757A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33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F028-30A0-4152-8E01-C0CDBA37A569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65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93C9-7B8B-4BF5-A438-2569A30733BE}" type="datetime1">
              <a:rPr lang="en-US" smtClean="0"/>
              <a:t>7/1/2018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51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 bwMode="invGray">
          <a:xfrm>
            <a:off x="-506608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39097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EFEFE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EFEFE"/>
                </a:solidFill>
              </a:defRPr>
            </a:lvl1pPr>
          </a:lstStyle>
          <a:p>
            <a:fld id="{3B469198-424B-42EB-B3FB-8B4AB7151A06}" type="datetime1">
              <a:rPr lang="en-US" smtClean="0"/>
              <a:t>7/1/2018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75054" indent="-28575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892808" indent="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864" userDrawn="1">
          <p15:clr>
            <a:srgbClr val="F26B43"/>
          </p15:clr>
        </p15:guide>
        <p15:guide id="3" pos="67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311154" y="2454443"/>
            <a:ext cx="4417807" cy="2177715"/>
          </a:xfrm>
        </p:spPr>
        <p:txBody>
          <a:bodyPr>
            <a:no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Battling Secret Sins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632158"/>
            <a:ext cx="4413071" cy="1049552"/>
          </a:xfrm>
        </p:spPr>
        <p:txBody>
          <a:bodyPr>
            <a:normAutofit/>
          </a:bodyPr>
          <a:lstStyle/>
          <a:p>
            <a:r>
              <a:rPr lang="en-US" sz="4400" b="1" i="1" dirty="0">
                <a:latin typeface="Candara" panose="020E0502030303020204" pitchFamily="34" charset="0"/>
              </a:rPr>
              <a:t>Psalm 19:12-14</a:t>
            </a:r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99541DDA-C0CE-4464-AC5D-306BF643E2E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15805" b="15805"/>
          <a:stretch>
            <a:fillRect/>
          </a:stretch>
        </p:blipFill>
        <p:spPr>
          <a:ln>
            <a:solidFill>
              <a:schemeClr val="tx1"/>
            </a:solidFill>
          </a:ln>
        </p:spPr>
      </p:pic>
      <p:pic>
        <p:nvPicPr>
          <p:cNvPr id="14" name="Picture 13" descr="A close up of a logo&#10;&#10;Description generated with high confidence">
            <a:extLst>
              <a:ext uri="{FF2B5EF4-FFF2-40B4-BE49-F238E27FC236}">
                <a16:creationId xmlns:a16="http://schemas.microsoft.com/office/drawing/2014/main" id="{51B5CB65-BE0B-4758-8159-991C3A7FC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9298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74" y="770021"/>
            <a:ext cx="9662772" cy="1204694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Secret Sins We Fight Against</a:t>
            </a:r>
            <a:endParaRPr lang="en-US" sz="6000" b="1" i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855" y="2198451"/>
            <a:ext cx="10544783" cy="388952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Covenant with your eyes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Job 31:1-4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May 2018: 43% -- Porn morally acceptable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Lust of the eyes, </a:t>
            </a:r>
            <a:r>
              <a:rPr lang="en-US" sz="4200" i="1" dirty="0">
                <a:latin typeface="Candara" panose="020E0502030303020204" pitchFamily="34" charset="0"/>
              </a:rPr>
              <a:t>Matthew 5:28; 1 John 2:16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Moral defilement, unlawful passion, </a:t>
            </a:r>
            <a:br>
              <a:rPr lang="en-US" sz="4200" dirty="0">
                <a:latin typeface="Candara" panose="020E0502030303020204" pitchFamily="34" charset="0"/>
              </a:rPr>
            </a:br>
            <a:r>
              <a:rPr lang="en-US" sz="4200" dirty="0">
                <a:latin typeface="Candara" panose="020E0502030303020204" pitchFamily="34" charset="0"/>
              </a:rPr>
              <a:t>self-indulgent craving, </a:t>
            </a:r>
            <a:r>
              <a:rPr lang="en-US" sz="4200" i="1" dirty="0">
                <a:latin typeface="Candara" panose="020E0502030303020204" pitchFamily="34" charset="0"/>
              </a:rPr>
              <a:t>Colossians 3:5</a:t>
            </a:r>
            <a:endParaRPr lang="en-US" sz="4000" i="1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10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7DCA79-6DE3-4A0E-81FF-50FBCC5DDA8D}"/>
              </a:ext>
            </a:extLst>
          </p:cNvPr>
          <p:cNvSpPr/>
          <p:nvPr/>
        </p:nvSpPr>
        <p:spPr>
          <a:xfrm>
            <a:off x="6542439" y="-153309"/>
            <a:ext cx="396294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small" spc="3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Pornography</a:t>
            </a:r>
          </a:p>
        </p:txBody>
      </p:sp>
    </p:spTree>
    <p:extLst>
      <p:ext uri="{BB962C8B-B14F-4D97-AF65-F5344CB8AC3E}">
        <p14:creationId xmlns:p14="http://schemas.microsoft.com/office/powerpoint/2010/main" val="10810067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74" y="770021"/>
            <a:ext cx="9662772" cy="1094874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Secret Sins We Fight Against</a:t>
            </a:r>
            <a:endParaRPr lang="en-US" sz="6000" b="1" i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874" y="2045367"/>
            <a:ext cx="10214809" cy="444750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Path of foolishness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Prov. 20:1; 23:29-32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Marijuana, opioids (heroin, morphine, Vicodin, hydrocodone, oxycodone, and fentanyl)</a:t>
            </a:r>
          </a:p>
          <a:p>
            <a:pPr lvl="2"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2017: 11.8 mil. Americans abused opioids</a:t>
            </a:r>
          </a:p>
          <a:p>
            <a:pPr lvl="2"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2016: 63,632 opioid overdose deaths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11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7DCA79-6DE3-4A0E-81FF-50FBCC5DDA8D}"/>
              </a:ext>
            </a:extLst>
          </p:cNvPr>
          <p:cNvSpPr/>
          <p:nvPr/>
        </p:nvSpPr>
        <p:spPr>
          <a:xfrm>
            <a:off x="6021420" y="-153309"/>
            <a:ext cx="495137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small" spc="25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Alcohol / Drugs</a:t>
            </a:r>
          </a:p>
        </p:txBody>
      </p:sp>
    </p:spTree>
    <p:extLst>
      <p:ext uri="{BB962C8B-B14F-4D97-AF65-F5344CB8AC3E}">
        <p14:creationId xmlns:p14="http://schemas.microsoft.com/office/powerpoint/2010/main" val="386183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428E2-E65E-4EE0-8113-FADEFD02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194" y="1937084"/>
            <a:ext cx="8849957" cy="2325822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What Must We Do To Resist Secret Sins?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6D566-A906-463A-BB6D-A88F3A948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8194" y="4262907"/>
            <a:ext cx="8849956" cy="1524708"/>
          </a:xfrm>
        </p:spPr>
        <p:txBody>
          <a:bodyPr>
            <a:normAutofit/>
          </a:bodyPr>
          <a:lstStyle/>
          <a:p>
            <a:r>
              <a:rPr lang="en-US" sz="4800" i="1" dirty="0">
                <a:solidFill>
                  <a:schemeClr val="tx1"/>
                </a:solidFill>
                <a:latin typeface="Candara" panose="020E0502030303020204" pitchFamily="34" charset="0"/>
              </a:rPr>
              <a:t>Psalm 19:12-14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4316A-2D94-4636-A852-9C9333725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00620" y="6492875"/>
            <a:ext cx="1776208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>
                <a:solidFill>
                  <a:schemeClr val="tx1"/>
                </a:solidFill>
              </a:rPr>
              <a:pPr algn="r"/>
              <a:t>12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4B8746B6-DF61-4D5F-85FC-48B3BED7A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9080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74" y="1094873"/>
            <a:ext cx="9662772" cy="1034715"/>
          </a:xfrm>
        </p:spPr>
        <p:txBody>
          <a:bodyPr>
            <a:noAutofit/>
          </a:bodyPr>
          <a:lstStyle/>
          <a:p>
            <a:r>
              <a:rPr lang="en-US" sz="6000" b="1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What To Do? </a:t>
            </a:r>
            <a:r>
              <a:rPr lang="en-US" sz="6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Psalm 19:12-14</a:t>
            </a:r>
            <a:endParaRPr lang="en-US" sz="6000" b="1" i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213" y="2562726"/>
            <a:ext cx="10772104" cy="375161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4400" b="1" dirty="0">
                <a:latin typeface="Candara" panose="020E0502030303020204" pitchFamily="34" charset="0"/>
              </a:rPr>
              <a:t> Be accountable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Psalm 51:3 (2 Sam. 12:12-13)</a:t>
            </a:r>
            <a:endParaRPr lang="en-US" sz="4400" dirty="0">
              <a:latin typeface="Candara" panose="020E0502030303020204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4400" b="1" dirty="0">
                <a:latin typeface="Candara" panose="020E0502030303020204" pitchFamily="34" charset="0"/>
              </a:rPr>
              <a:t>Seek forgiveness</a:t>
            </a:r>
            <a:r>
              <a:rPr lang="en-US" sz="4400" dirty="0">
                <a:latin typeface="Candara" panose="020E0502030303020204" pitchFamily="34" charset="0"/>
              </a:rPr>
              <a:t> (repent and confess), </a:t>
            </a:r>
            <a:r>
              <a:rPr lang="en-US" sz="4400" i="1" dirty="0">
                <a:latin typeface="Candara" panose="020E0502030303020204" pitchFamily="34" charset="0"/>
              </a:rPr>
              <a:t>Psalm 19:12; 32:3-5 (51:1-2); 1 John 1:8-9;</a:t>
            </a:r>
            <a:br>
              <a:rPr lang="en-US" sz="4400" i="1" dirty="0">
                <a:latin typeface="Candara" panose="020E0502030303020204" pitchFamily="34" charset="0"/>
              </a:rPr>
            </a:br>
            <a:r>
              <a:rPr lang="en-US" sz="4400" i="1" dirty="0">
                <a:latin typeface="Candara" panose="020E0502030303020204" pitchFamily="34" charset="0"/>
              </a:rPr>
              <a:t>Acts 8:22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13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6524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74" y="770021"/>
            <a:ext cx="9662772" cy="1311442"/>
          </a:xfrm>
        </p:spPr>
        <p:txBody>
          <a:bodyPr>
            <a:noAutofit/>
          </a:bodyPr>
          <a:lstStyle/>
          <a:p>
            <a:r>
              <a:rPr lang="en-US" sz="6000" b="1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What To Do? </a:t>
            </a:r>
            <a:r>
              <a:rPr lang="en-US" sz="6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Psalm 19:12-14</a:t>
            </a:r>
            <a:endParaRPr lang="en-US" sz="6000" b="1" i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0495" y="2490538"/>
            <a:ext cx="10515599" cy="2923674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sz="4400" b="1" dirty="0">
                <a:latin typeface="Candara" panose="020E0502030303020204" pitchFamily="34" charset="0"/>
              </a:rPr>
              <a:t>Ask God’s help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Psalm 19:13; Matthew 6:13</a:t>
            </a:r>
          </a:p>
          <a:p>
            <a:pPr>
              <a:spcBef>
                <a:spcPts val="2400"/>
              </a:spcBef>
            </a:pPr>
            <a:r>
              <a:rPr lang="en-US" sz="4400" b="1" dirty="0">
                <a:latin typeface="Candara" panose="020E0502030303020204" pitchFamily="34" charset="0"/>
              </a:rPr>
              <a:t>Guard thoughts and words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Psalm 19:14</a:t>
            </a:r>
          </a:p>
          <a:p>
            <a:pPr>
              <a:spcBef>
                <a:spcPts val="2400"/>
              </a:spcBef>
            </a:pPr>
            <a:r>
              <a:rPr lang="en-US" sz="4400" b="1" dirty="0">
                <a:latin typeface="Candara" panose="020E0502030303020204" pitchFamily="34" charset="0"/>
              </a:rPr>
              <a:t>Respect judgment to come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Eccl. 12:13-14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14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6621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wall, sitting&#10;&#10;Description generated with high confidence">
            <a:extLst>
              <a:ext uri="{FF2B5EF4-FFF2-40B4-BE49-F238E27FC236}">
                <a16:creationId xmlns:a16="http://schemas.microsoft.com/office/drawing/2014/main" id="{066E5AB1-6967-40BD-91FF-FCCD754DE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442" y="329665"/>
            <a:ext cx="10331116" cy="61986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E28DAF-4E48-4BD5-941C-64578DC6E90E}"/>
              </a:ext>
            </a:extLst>
          </p:cNvPr>
          <p:cNvSpPr txBox="1"/>
          <p:nvPr/>
        </p:nvSpPr>
        <p:spPr>
          <a:xfrm>
            <a:off x="1307431" y="4190686"/>
            <a:ext cx="9577137" cy="212365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Not forgotten by God,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Psalm 10:11-14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He sees all our sins and still wants to save us in His Son, Jesus!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FC0D6F0-362D-4BA9-869B-2312BD442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0BE54-C6EB-4DD5-A216-78C57E64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32986" y="6492875"/>
            <a:ext cx="359014" cy="365125"/>
          </a:xfrm>
        </p:spPr>
        <p:txBody>
          <a:bodyPr/>
          <a:lstStyle/>
          <a:p>
            <a:fld id="{401CF334-2D5C-4859-84A6-CA7E6E43FAEB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243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wall, sitting&#10;&#10;Description generated with high confidence">
            <a:extLst>
              <a:ext uri="{FF2B5EF4-FFF2-40B4-BE49-F238E27FC236}">
                <a16:creationId xmlns:a16="http://schemas.microsoft.com/office/drawing/2014/main" id="{066E5AB1-6967-40BD-91FF-FCCD754DE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442" y="329665"/>
            <a:ext cx="10331116" cy="61986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E28DAF-4E48-4BD5-941C-64578DC6E90E}"/>
              </a:ext>
            </a:extLst>
          </p:cNvPr>
          <p:cNvSpPr txBox="1"/>
          <p:nvPr/>
        </p:nvSpPr>
        <p:spPr>
          <a:xfrm>
            <a:off x="1307431" y="4518147"/>
            <a:ext cx="9577137" cy="76944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Secret, but not private,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Psalm 90:7-8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FC0D6F0-362D-4BA9-869B-2312BD442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0BE54-C6EB-4DD5-A216-78C57E64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32986" y="6492875"/>
            <a:ext cx="359014" cy="365125"/>
          </a:xfrm>
        </p:spPr>
        <p:txBody>
          <a:bodyPr/>
          <a:lstStyle/>
          <a:p>
            <a:fld id="{401CF334-2D5C-4859-84A6-CA7E6E43FAEB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27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74" y="770021"/>
            <a:ext cx="9662772" cy="1046747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Deception of Secret Sins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875" y="1961147"/>
            <a:ext cx="9926052" cy="422308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“Nobody knows…nobody is harmed”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latin typeface="Candara" panose="020E0502030303020204" pitchFamily="34" charset="0"/>
              </a:rPr>
              <a:t>“God doesn’t see,” </a:t>
            </a:r>
            <a:r>
              <a:rPr lang="en-US" sz="4200" i="1" dirty="0">
                <a:latin typeface="Candara" panose="020E0502030303020204" pitchFamily="34" charset="0"/>
              </a:rPr>
              <a:t>Psalm 94:4-7 (10:11; 	Zephaniah 1:12)</a:t>
            </a:r>
            <a:endParaRPr lang="en-US" sz="4000" i="1" dirty="0">
              <a:latin typeface="Candara" panose="020E050203030302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Sinner is harmed, </a:t>
            </a:r>
            <a:r>
              <a:rPr lang="en-US" sz="4000" i="1" dirty="0">
                <a:latin typeface="Candara" panose="020E0502030303020204" pitchFamily="34" charset="0"/>
              </a:rPr>
              <a:t>Romans 6:23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Others are impacted, </a:t>
            </a:r>
            <a:r>
              <a:rPr lang="en-US" sz="4000" i="1" dirty="0">
                <a:latin typeface="Candara" panose="020E0502030303020204" pitchFamily="34" charset="0"/>
              </a:rPr>
              <a:t>1 Corinthians 5:6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Sin is influential, </a:t>
            </a:r>
            <a:r>
              <a:rPr lang="en-US" sz="4000" i="1" dirty="0">
                <a:latin typeface="Candara" panose="020E0502030303020204" pitchFamily="34" charset="0"/>
              </a:rPr>
              <a:t>Proverbs 23:7; 4:23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3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1121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305" y="770021"/>
            <a:ext cx="10515599" cy="1143000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Impact of Secret Sins on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967" y="2286000"/>
            <a:ext cx="9889959" cy="33808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Achan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Joshua 6:18; 7:1</a:t>
            </a:r>
            <a:endParaRPr lang="en-US" sz="4400" b="1" i="1" dirty="0">
              <a:latin typeface="Candara" panose="020E050203030302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Defeat at Ai – 36 men died, </a:t>
            </a:r>
            <a:r>
              <a:rPr lang="en-US" sz="4200" i="1" dirty="0">
                <a:latin typeface="Candara" panose="020E0502030303020204" pitchFamily="34" charset="0"/>
              </a:rPr>
              <a:t>Joshua 7:5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Israel and Joshua, </a:t>
            </a:r>
            <a:r>
              <a:rPr lang="en-US" sz="4200" i="1" dirty="0">
                <a:latin typeface="Candara" panose="020E0502030303020204" pitchFamily="34" charset="0"/>
              </a:rPr>
              <a:t>Joshua 7:5-6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Achan and his family, </a:t>
            </a:r>
            <a:r>
              <a:rPr lang="en-US" sz="4200" i="1" dirty="0">
                <a:latin typeface="Candara" panose="020E0502030303020204" pitchFamily="34" charset="0"/>
              </a:rPr>
              <a:t>Joshua 7:24-25</a:t>
            </a:r>
          </a:p>
          <a:p>
            <a:pPr lvl="1">
              <a:spcBef>
                <a:spcPts val="1200"/>
              </a:spcBef>
            </a:pPr>
            <a:endParaRPr lang="en-US" sz="4000" i="1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4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0055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305" y="541421"/>
            <a:ext cx="10515599" cy="1094874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Impact of Secret Sins on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305" y="1636295"/>
            <a:ext cx="10311063" cy="498107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David and Bathsheba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2 Samuel 12:9-12</a:t>
            </a:r>
            <a:endParaRPr lang="en-US" sz="4400" b="1" i="1" dirty="0">
              <a:latin typeface="Candara" panose="020E050203030302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Bathsheba brought into sin, </a:t>
            </a:r>
            <a:r>
              <a:rPr lang="en-US" sz="4000" i="1" dirty="0">
                <a:latin typeface="Candara" panose="020E0502030303020204" pitchFamily="34" charset="0"/>
              </a:rPr>
              <a:t>2 Samuel 11:4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Uriah sinned against, </a:t>
            </a:r>
            <a:r>
              <a:rPr lang="en-US" sz="4000" i="1" dirty="0">
                <a:latin typeface="Candara" panose="020E0502030303020204" pitchFamily="34" charset="0"/>
              </a:rPr>
              <a:t>2 Samuel 11:13-17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Child died, </a:t>
            </a:r>
            <a:r>
              <a:rPr lang="en-US" sz="4000" i="1" dirty="0">
                <a:latin typeface="Candara" panose="020E0502030303020204" pitchFamily="34" charset="0"/>
              </a:rPr>
              <a:t>2 Samuel 12:14, 18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God’s name suffered, </a:t>
            </a:r>
            <a:r>
              <a:rPr lang="en-US" sz="4000" i="1" dirty="0">
                <a:latin typeface="Candara" panose="020E0502030303020204" pitchFamily="34" charset="0"/>
              </a:rPr>
              <a:t>2 Samuel 12:14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The kingdom suffered, </a:t>
            </a:r>
            <a:r>
              <a:rPr lang="en-US" sz="4000" i="1" dirty="0">
                <a:latin typeface="Candara" panose="020E0502030303020204" pitchFamily="34" charset="0"/>
              </a:rPr>
              <a:t>2 Samuel 12:10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David suffered, </a:t>
            </a:r>
            <a:r>
              <a:rPr lang="en-US" sz="4000" i="1" dirty="0">
                <a:latin typeface="Candara" panose="020E0502030303020204" pitchFamily="34" charset="0"/>
              </a:rPr>
              <a:t>2 Samuel 12:10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5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57167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305" y="938463"/>
            <a:ext cx="10515599" cy="1082842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Impact of Secret Sins on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221" y="2358188"/>
            <a:ext cx="9793705" cy="330868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Jonah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Jonah 1:2-3</a:t>
            </a:r>
            <a:endParaRPr lang="en-US" sz="4400" b="1" i="1" dirty="0">
              <a:latin typeface="Candara" panose="020E050203030302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Asleep in bottom of ship, </a:t>
            </a:r>
            <a:r>
              <a:rPr lang="en-US" sz="4200" i="1" dirty="0">
                <a:latin typeface="Candara" panose="020E0502030303020204" pitchFamily="34" charset="0"/>
              </a:rPr>
              <a:t>Jonah 1:4-5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Mariners, </a:t>
            </a:r>
            <a:r>
              <a:rPr lang="en-US" sz="4200" i="1" dirty="0">
                <a:latin typeface="Candara" panose="020E0502030303020204" pitchFamily="34" charset="0"/>
              </a:rPr>
              <a:t>Jonah 1:5, 10-14, 16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Jonah (fish), </a:t>
            </a:r>
            <a:r>
              <a:rPr lang="en-US" sz="4200" i="1" dirty="0">
                <a:latin typeface="Candara" panose="020E0502030303020204" pitchFamily="34" charset="0"/>
              </a:rPr>
              <a:t>Jonah 1:15, 17</a:t>
            </a:r>
          </a:p>
          <a:p>
            <a:pPr lvl="1">
              <a:spcBef>
                <a:spcPts val="1200"/>
              </a:spcBef>
            </a:pPr>
            <a:endParaRPr lang="en-US" sz="4000" i="1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6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7943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305" y="938462"/>
            <a:ext cx="10515599" cy="977887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Impact of Secret Sins on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685" y="2208179"/>
            <a:ext cx="9795241" cy="386188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Ananias and Sapphira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Acts 5:2-4, 9</a:t>
            </a:r>
            <a:endParaRPr lang="en-US" sz="4400" b="1" i="1" dirty="0">
              <a:latin typeface="Candara" panose="020E050203030302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Church and others had great fear, </a:t>
            </a:r>
            <a:br>
              <a:rPr lang="en-US" sz="4200" dirty="0">
                <a:latin typeface="Candara" panose="020E0502030303020204" pitchFamily="34" charset="0"/>
              </a:rPr>
            </a:br>
            <a:r>
              <a:rPr lang="en-US" sz="4200" i="1" dirty="0">
                <a:latin typeface="Candara" panose="020E0502030303020204" pitchFamily="34" charset="0"/>
              </a:rPr>
              <a:t>Acts 5:11 </a:t>
            </a:r>
            <a:r>
              <a:rPr lang="en-US" sz="4200" dirty="0">
                <a:latin typeface="Candara" panose="020E0502030303020204" pitchFamily="34" charset="0"/>
              </a:rPr>
              <a:t>(growth, </a:t>
            </a:r>
            <a:r>
              <a:rPr lang="en-US" sz="4200" i="1" dirty="0">
                <a:latin typeface="Candara" panose="020E0502030303020204" pitchFamily="34" charset="0"/>
              </a:rPr>
              <a:t>5:14</a:t>
            </a:r>
            <a:r>
              <a:rPr lang="en-US" sz="4200" dirty="0">
                <a:latin typeface="Candara" panose="020E0502030303020204" pitchFamily="34" charset="0"/>
              </a:rPr>
              <a:t>)</a:t>
            </a:r>
            <a:endParaRPr lang="en-US" sz="4000" i="1" dirty="0">
              <a:latin typeface="Candara" panose="020E050203030302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Others like Ananias and Sapphira </a:t>
            </a:r>
            <a:br>
              <a:rPr lang="en-US" sz="4000" dirty="0">
                <a:latin typeface="Candara" panose="020E0502030303020204" pitchFamily="34" charset="0"/>
              </a:rPr>
            </a:br>
            <a:r>
              <a:rPr lang="en-US" sz="4000" dirty="0">
                <a:latin typeface="Candara" panose="020E0502030303020204" pitchFamily="34" charset="0"/>
              </a:rPr>
              <a:t>stayed away, </a:t>
            </a:r>
            <a:r>
              <a:rPr lang="en-US" sz="4000" i="1" dirty="0">
                <a:latin typeface="Candara" panose="020E0502030303020204" pitchFamily="34" charset="0"/>
              </a:rPr>
              <a:t>Acts 5:13</a:t>
            </a:r>
            <a:endParaRPr lang="en-US" sz="4200" i="1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7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8655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74" y="770021"/>
            <a:ext cx="9662772" cy="1156056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Secret Sins We Fight Against</a:t>
            </a:r>
            <a:endParaRPr lang="en-US" sz="6000" b="1" i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874" y="2101174"/>
            <a:ext cx="10214809" cy="408305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Sins of the heart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1 John 3:11-15</a:t>
            </a:r>
            <a:endParaRPr lang="en-US" sz="4400" b="1" i="1" dirty="0">
              <a:latin typeface="Candara" panose="020E050203030302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4200" dirty="0">
                <a:latin typeface="Candara" panose="020E0502030303020204" pitchFamily="34" charset="0"/>
              </a:rPr>
              <a:t>Cain’s hate, </a:t>
            </a:r>
            <a:r>
              <a:rPr lang="en-US" sz="4200" i="1" dirty="0">
                <a:latin typeface="Candara" panose="020E0502030303020204" pitchFamily="34" charset="0"/>
              </a:rPr>
              <a:t>Genesis 4:5-8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latin typeface="Candara" panose="020E0502030303020204" pitchFamily="34" charset="0"/>
              </a:rPr>
              <a:t>To overcome sinful attitudes we must arrest them early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latin typeface="Candara" panose="020E0502030303020204" pitchFamily="34" charset="0"/>
              </a:rPr>
              <a:t>Assure holy conduct, </a:t>
            </a:r>
            <a:r>
              <a:rPr lang="en-US" sz="4200" i="1" dirty="0">
                <a:latin typeface="Candara" panose="020E0502030303020204" pitchFamily="34" charset="0"/>
              </a:rPr>
              <a:t>Ephesians 4:23-24, 31</a:t>
            </a:r>
            <a:endParaRPr lang="en-US" sz="4000" i="1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8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B5E784-7BD1-4097-9CDD-135AAF17528E}"/>
              </a:ext>
            </a:extLst>
          </p:cNvPr>
          <p:cNvSpPr/>
          <p:nvPr/>
        </p:nvSpPr>
        <p:spPr>
          <a:xfrm>
            <a:off x="7755721" y="-153309"/>
            <a:ext cx="15363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small" spc="3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Hate</a:t>
            </a:r>
          </a:p>
        </p:txBody>
      </p:sp>
    </p:spTree>
    <p:extLst>
      <p:ext uri="{BB962C8B-B14F-4D97-AF65-F5344CB8AC3E}">
        <p14:creationId xmlns:p14="http://schemas.microsoft.com/office/powerpoint/2010/main" val="1770554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74" y="770021"/>
            <a:ext cx="9662772" cy="1094874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Secret Sins We Fight Against</a:t>
            </a:r>
            <a:endParaRPr lang="en-US" sz="6000" b="1" i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874" y="2045368"/>
            <a:ext cx="10214809" cy="3886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Private indulgence must be publicly resisted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Prov. 7:18-20; 6:25-29; 7:21, 24-27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Reject its path immediately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latin typeface="Candara" panose="020E0502030303020204" pitchFamily="34" charset="0"/>
              </a:rPr>
              <a:t>Joseph’s private resistance resulted in public injustice, </a:t>
            </a:r>
            <a:r>
              <a:rPr lang="en-US" sz="4200" i="1" dirty="0">
                <a:latin typeface="Candara" panose="020E0502030303020204" pitchFamily="34" charset="0"/>
              </a:rPr>
              <a:t>Genesis 39:7-14, 20</a:t>
            </a:r>
            <a:endParaRPr lang="en-US" sz="4000" i="1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FE8-7548-48AE-9B0F-E83B36F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0317" y="6492875"/>
            <a:ext cx="503392" cy="365125"/>
          </a:xfrm>
        </p:spPr>
        <p:txBody>
          <a:bodyPr/>
          <a:lstStyle/>
          <a:p>
            <a:pPr algn="r"/>
            <a:fld id="{401CF334-2D5C-4859-84A6-CA7E6E43FAEB}" type="slidenum">
              <a:rPr lang="en-US" sz="1200" smtClean="0">
                <a:solidFill>
                  <a:schemeClr val="tx1"/>
                </a:solidFill>
              </a:rPr>
              <a:pPr algn="r"/>
              <a:t>9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69CBE8D-7D45-4A97-A032-2DB59A094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0DE7B45-787D-4E6B-B29B-0081C7D3A331}"/>
              </a:ext>
            </a:extLst>
          </p:cNvPr>
          <p:cNvSpPr/>
          <p:nvPr/>
        </p:nvSpPr>
        <p:spPr>
          <a:xfrm>
            <a:off x="6737495" y="-153309"/>
            <a:ext cx="357283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small" spc="3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Fornication</a:t>
            </a:r>
          </a:p>
        </p:txBody>
      </p:sp>
    </p:spTree>
    <p:extLst>
      <p:ext uri="{BB962C8B-B14F-4D97-AF65-F5344CB8AC3E}">
        <p14:creationId xmlns:p14="http://schemas.microsoft.com/office/powerpoint/2010/main" val="4057191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duct overview presentation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roduct overview presentation.potx" id="{B28DC015-93EB-44B4-96D3-A8389FA731F7}" vid="{002F0659-0D88-4125-B907-A96737D600EC}"/>
    </a:ext>
  </a:extLst>
</a:theme>
</file>

<file path=ppt/theme/theme2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product overview presentation</Template>
  <TotalTime>286</TotalTime>
  <Words>468</Words>
  <Application>Microsoft Office PowerPoint</Application>
  <PresentationFormat>Widescreen</PresentationFormat>
  <Paragraphs>90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Candara</vt:lpstr>
      <vt:lpstr>Century Gothic</vt:lpstr>
      <vt:lpstr>Wingdings</vt:lpstr>
      <vt:lpstr>Wingdings 2</vt:lpstr>
      <vt:lpstr>Product overview presentation</vt:lpstr>
      <vt:lpstr>Battling Secret Sins</vt:lpstr>
      <vt:lpstr>PowerPoint Presentation</vt:lpstr>
      <vt:lpstr>Deception of Secret Sins</vt:lpstr>
      <vt:lpstr>Impact of Secret Sins on Others</vt:lpstr>
      <vt:lpstr>Impact of Secret Sins on Others</vt:lpstr>
      <vt:lpstr>Impact of Secret Sins on Others</vt:lpstr>
      <vt:lpstr>Impact of Secret Sins on Others</vt:lpstr>
      <vt:lpstr>Secret Sins We Fight Against</vt:lpstr>
      <vt:lpstr>Secret Sins We Fight Against</vt:lpstr>
      <vt:lpstr>Secret Sins We Fight Against</vt:lpstr>
      <vt:lpstr>Secret Sins We Fight Against</vt:lpstr>
      <vt:lpstr>What Must We Do To Resist Secret Sins?</vt:lpstr>
      <vt:lpstr>What To Do? Psalm 19:12-14</vt:lpstr>
      <vt:lpstr>What To Do? Psalm 19:12-14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Name</dc:title>
  <dc:creator>Joe R Price</dc:creator>
  <cp:lastModifiedBy>Joe R Price</cp:lastModifiedBy>
  <cp:revision>76</cp:revision>
  <dcterms:created xsi:type="dcterms:W3CDTF">2018-06-29T18:30:44Z</dcterms:created>
  <dcterms:modified xsi:type="dcterms:W3CDTF">2018-07-01T23:35:39Z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