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270" r:id="rId2"/>
    <p:sldId id="277" r:id="rId3"/>
    <p:sldId id="271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DA37D80-6434-44D0-A028-1B22A696006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8" autoAdjust="0"/>
    <p:restoredTop sz="94660"/>
  </p:normalViewPr>
  <p:slideViewPr>
    <p:cSldViewPr snapToGrid="0" showGuides="1">
      <p:cViewPr varScale="1">
        <p:scale>
          <a:sx n="98" d="100"/>
          <a:sy n="98" d="100"/>
        </p:scale>
        <p:origin x="84" y="318"/>
      </p:cViewPr>
      <p:guideLst>
        <p:guide orient="horz" pos="2160"/>
        <p:guide pos="3840"/>
        <p:guide orient="horz" pos="39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C3787-D225-4F78-8E71-4DD8FC1EC8F1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B2D29-8AC0-4FB1-933D-AD24ECC43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40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E625E-096F-494B-B7CE-A49E276A3A39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2C895-EB1C-4157-9E46-0DF3298BA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68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2C895-EB1C-4157-9E46-0DF3298BA9C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2378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2C895-EB1C-4157-9E46-0DF3298BA9C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3956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2C895-EB1C-4157-9E46-0DF3298BA9C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08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2C895-EB1C-4157-9E46-0DF3298BA9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528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2C895-EB1C-4157-9E46-0DF3298BA9C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110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2C895-EB1C-4157-9E46-0DF3298BA9C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60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2C895-EB1C-4157-9E46-0DF3298BA9C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858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2C895-EB1C-4157-9E46-0DF3298BA9C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562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2C895-EB1C-4157-9E46-0DF3298BA9C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131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2C895-EB1C-4157-9E46-0DF3298BA9C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419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2C895-EB1C-4157-9E46-0DF3298BA9C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863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rotWithShape="1">
          <a:gsLst>
            <a:gs pos="0">
              <a:schemeClr val="bg2"/>
            </a:gs>
            <a:gs pos="62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accent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 bwMode="invGray"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 bwMode="invGray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 bwMode="invGray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6" name="Rectangle 2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7" name="Rectangle 3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 bwMode="invGray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113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 bwMode="invGray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1" name="Rectangle 80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 bwMode="invGray"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 bwMode="invGray"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 bwMode="invGray"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5" name="Freeform 44"/>
            <p:cNvSpPr/>
            <p:nvPr/>
          </p:nvSpPr>
          <p:spPr bwMode="invGray"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 bwMode="invGray"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 bwMode="invGray"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 bwMode="invGray"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Freeform 51"/>
            <p:cNvSpPr/>
            <p:nvPr/>
          </p:nvSpPr>
          <p:spPr bwMode="invGray"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 bwMode="invGray"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 bwMode="invGray"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 bwMode="invGray"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 bwMode="invGray"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 bwMode="invGray"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Freeform 57"/>
            <p:cNvSpPr/>
            <p:nvPr/>
          </p:nvSpPr>
          <p:spPr bwMode="invGray"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 bwMode="invGray"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 bwMode="invGray"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 bwMode="invGray"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 bwMode="invGray"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 bwMode="invGray"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 bwMode="invGray"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 bwMode="invGray"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 bwMode="invGray"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 bwMode="invGray"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Freeform 67"/>
            <p:cNvSpPr/>
            <p:nvPr/>
          </p:nvSpPr>
          <p:spPr bwMode="invGray"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Freeform 68"/>
            <p:cNvSpPr/>
            <p:nvPr/>
          </p:nvSpPr>
          <p:spPr bwMode="invGray"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Rectangle 46"/>
          <p:cNvSpPr/>
          <p:nvPr/>
        </p:nvSpPr>
        <p:spPr bwMode="ltGray"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Picture Placeholder 7" descr="An empty placeholder to add an image. Click on the placeholder and select the image that you wish to add"/>
          <p:cNvSpPr>
            <a:spLocks noGrp="1"/>
          </p:cNvSpPr>
          <p:nvPr>
            <p:ph type="pic" sz="quarter" idx="13" hasCustomPrompt="1"/>
          </p:nvPr>
        </p:nvSpPr>
        <p:spPr>
          <a:xfrm>
            <a:off x="1195939" y="2695635"/>
            <a:ext cx="4414838" cy="3551578"/>
          </a:xfrm>
        </p:spPr>
        <p:txBody>
          <a:bodyPr/>
          <a:lstStyle>
            <a:lvl1pPr marL="68580" indent="0">
              <a:buNone/>
              <a:defRPr/>
            </a:lvl1pPr>
          </a:lstStyle>
          <a:p>
            <a:r>
              <a:rPr lang="en-US" dirty="0"/>
              <a:t>Insert product photo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8531522-3237-4EA4-ABD9-D26AFE237F53}" type="datetime1">
              <a:rPr lang="en-US" smtClean="0"/>
              <a:t>7/1/2018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746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ABCD-4D0A-4836-97E6-B198ED0141C0}" type="datetime1">
              <a:rPr lang="en-US" smtClean="0"/>
              <a:t>7/1/2018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152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4E2B-C5ED-4577-A803-7D81B847A1E4}" type="datetime1">
              <a:rPr lang="en-US" smtClean="0"/>
              <a:t>7/1/2018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374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44682-4F02-40B3-ADC1-72437B439119}" type="datetime1">
              <a:rPr lang="en-US" smtClean="0"/>
              <a:t>7/1/2018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156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E0E1E-4837-4155-9433-5F0CEB8C8734}" type="datetime1">
              <a:rPr lang="en-US" smtClean="0"/>
              <a:t>7/1/2018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0337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11F7-F5E6-43CF-B9DA-2F4AD70F8F04}" type="datetime1">
              <a:rPr lang="en-US" smtClean="0"/>
              <a:t>7/1/2018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553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DB17-00B6-441C-AD34-43002302A807}" type="datetime1">
              <a:rPr lang="en-US" smtClean="0"/>
              <a:t>7/1/2018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9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86A7-4EDB-46EF-BAC4-B57627728998}" type="datetime1">
              <a:rPr lang="en-US" smtClean="0"/>
              <a:t>7/1/2018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138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F2C0-856A-45AE-96C5-45C41542757A}" type="datetime1">
              <a:rPr lang="en-US" smtClean="0"/>
              <a:t>7/1/2018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337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 bwMode="invGray"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 bwMode="invGray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 bwMode="invGray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2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3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 bwMode="invGray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 bwMode="invGray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0" name="Rectangle 79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 bwMode="invGray"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 bwMode="invGray"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 bwMode="invGray"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7" name="Freeform 46"/>
            <p:cNvSpPr/>
            <p:nvPr/>
          </p:nvSpPr>
          <p:spPr bwMode="invGray"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 bwMode="invGray"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 bwMode="invGray"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 bwMode="invGray"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 bwMode="invGray"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 bwMode="invGray"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 bwMode="invGray"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 bwMode="invGray"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 bwMode="invGray"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 bwMode="invGray"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Freeform 58"/>
            <p:cNvSpPr/>
            <p:nvPr/>
          </p:nvSpPr>
          <p:spPr bwMode="invGray"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 bwMode="invGray"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 bwMode="invGray"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 bwMode="invGray"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 bwMode="invGray"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 bwMode="invGray"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 bwMode="invGray"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 bwMode="invGray"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 bwMode="invGray"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 bwMode="invGray"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Freeform 69"/>
            <p:cNvSpPr/>
            <p:nvPr/>
          </p:nvSpPr>
          <p:spPr bwMode="invGray"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Freeform 70"/>
            <p:cNvSpPr/>
            <p:nvPr/>
          </p:nvSpPr>
          <p:spPr bwMode="invGray"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" name="Rectangle 56"/>
          <p:cNvSpPr/>
          <p:nvPr/>
        </p:nvSpPr>
        <p:spPr bwMode="ltGray"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F028-30A0-4152-8E01-C0CDBA37A569}" type="datetime1">
              <a:rPr lang="en-US" smtClean="0"/>
              <a:t>7/1/2018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659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 bwMode="invGray"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 bwMode="invGray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 bwMode="invGray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8" name="Rectangle 2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9" name="Rectangle 3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 bwMode="invGray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84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 bwMode="invGray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 bwMode="invGray"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9" name="Rectangle 78"/>
              <p:cNvSpPr/>
              <p:nvPr/>
            </p:nvSpPr>
            <p:spPr bwMode="invGray"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0" name="Rectangle 79"/>
              <p:cNvSpPr/>
              <p:nvPr/>
            </p:nvSpPr>
            <p:spPr bwMode="invGray"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6" name="Freeform 45"/>
            <p:cNvSpPr/>
            <p:nvPr/>
          </p:nvSpPr>
          <p:spPr bwMode="invGray"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 bwMode="invGray"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 bwMode="invGray"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 bwMode="invGray"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 bwMode="invGray"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 bwMode="invGray"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 bwMode="invGray"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 bwMode="invGray"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 bwMode="invGray"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 bwMode="invGray"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Freeform 62"/>
            <p:cNvSpPr/>
            <p:nvPr/>
          </p:nvSpPr>
          <p:spPr bwMode="invGray"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 bwMode="invGray"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 bwMode="invGray"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 bwMode="invGray"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 bwMode="invGray"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 bwMode="invGray"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 bwMode="invGray"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Hexagon 69"/>
            <p:cNvSpPr/>
            <p:nvPr/>
          </p:nvSpPr>
          <p:spPr bwMode="invGray"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Hexagon 70"/>
            <p:cNvSpPr/>
            <p:nvPr/>
          </p:nvSpPr>
          <p:spPr bwMode="invGray"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2" name="Hexagon 71"/>
            <p:cNvSpPr/>
            <p:nvPr/>
          </p:nvSpPr>
          <p:spPr bwMode="invGray"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3" name="Freeform 72"/>
            <p:cNvSpPr/>
            <p:nvPr/>
          </p:nvSpPr>
          <p:spPr bwMode="invGray"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4" name="Freeform 73"/>
            <p:cNvSpPr/>
            <p:nvPr/>
          </p:nvSpPr>
          <p:spPr bwMode="invGray"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" name="Rectangle 100"/>
          <p:cNvSpPr/>
          <p:nvPr/>
        </p:nvSpPr>
        <p:spPr bwMode="ltGray"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93C9-7B8B-4BF5-A438-2569A30733BE}" type="datetime1">
              <a:rPr lang="en-US" smtClean="0"/>
              <a:t>7/1/2018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1516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 bwMode="invGray">
          <a:xfrm>
            <a:off x="-506608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 bwMode="invGray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 bwMode="invGray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2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5" name="Rectangle 3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 bwMode="invGray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1" name="Rectangle 110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2" name="Rectangle 111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 bwMode="invGray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8" name="Rectangle 107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9" name="Rectangle 108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 bwMode="invGray"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5" name="Rectangle 104"/>
              <p:cNvSpPr/>
              <p:nvPr/>
            </p:nvSpPr>
            <p:spPr bwMode="invGray"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6" name="Rectangle 105"/>
              <p:cNvSpPr/>
              <p:nvPr/>
            </p:nvSpPr>
            <p:spPr bwMode="invGray"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4" name="Freeform 43"/>
            <p:cNvSpPr/>
            <p:nvPr/>
          </p:nvSpPr>
          <p:spPr bwMode="invGray"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5" name="Freeform 44"/>
            <p:cNvSpPr/>
            <p:nvPr/>
          </p:nvSpPr>
          <p:spPr bwMode="invGray"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6" name="Freeform 45"/>
            <p:cNvSpPr/>
            <p:nvPr/>
          </p:nvSpPr>
          <p:spPr bwMode="invGray"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 bwMode="invGray"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 bwMode="invGray"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Hexagon 49"/>
            <p:cNvSpPr/>
            <p:nvPr/>
          </p:nvSpPr>
          <p:spPr bwMode="invGray"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 bwMode="invGray"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 bwMode="invGray"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 bwMode="invGray"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 bwMode="invGray"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Freeform 54"/>
            <p:cNvSpPr/>
            <p:nvPr/>
          </p:nvSpPr>
          <p:spPr bwMode="invGray"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 bwMode="invGray"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 bwMode="invGray"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Hexagon 57"/>
            <p:cNvSpPr/>
            <p:nvPr/>
          </p:nvSpPr>
          <p:spPr bwMode="invGray"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 bwMode="invGray"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 bwMode="invGray"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5" name="Hexagon 94"/>
            <p:cNvSpPr/>
            <p:nvPr/>
          </p:nvSpPr>
          <p:spPr bwMode="invGray"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6" name="Hexagon 95"/>
            <p:cNvSpPr/>
            <p:nvPr/>
          </p:nvSpPr>
          <p:spPr bwMode="invGray"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7" name="Hexagon 96"/>
            <p:cNvSpPr/>
            <p:nvPr/>
          </p:nvSpPr>
          <p:spPr bwMode="invGray"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8" name="Hexagon 97"/>
            <p:cNvSpPr/>
            <p:nvPr/>
          </p:nvSpPr>
          <p:spPr bwMode="invGray"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9" name="Freeform 98"/>
            <p:cNvSpPr/>
            <p:nvPr/>
          </p:nvSpPr>
          <p:spPr bwMode="invGray"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0" name="Freeform 99"/>
            <p:cNvSpPr/>
            <p:nvPr/>
          </p:nvSpPr>
          <p:spPr bwMode="invGray"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" name="Rectangle 70"/>
          <p:cNvSpPr/>
          <p:nvPr/>
        </p:nvSpPr>
        <p:spPr bwMode="ltGray"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39097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EFEFE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EFEFE"/>
                </a:solidFill>
              </a:defRPr>
            </a:lvl1pPr>
          </a:lstStyle>
          <a:p>
            <a:fld id="{3B469198-424B-42EB-B3FB-8B4AB7151A06}" type="datetime1">
              <a:rPr lang="en-US" smtClean="0"/>
              <a:t>7/1/2018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559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75054" indent="-28575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anose="05020102010507070707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892808" indent="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itchFamily="18" charset="2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864" userDrawn="1">
          <p15:clr>
            <a:srgbClr val="F26B43"/>
          </p15:clr>
        </p15:guide>
        <p15:guide id="3" pos="679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311154" y="2454443"/>
            <a:ext cx="4417807" cy="2177715"/>
          </a:xfrm>
        </p:spPr>
        <p:txBody>
          <a:bodyPr>
            <a:no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Battling Secret Sins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632158"/>
            <a:ext cx="4413071" cy="1049552"/>
          </a:xfrm>
        </p:spPr>
        <p:txBody>
          <a:bodyPr>
            <a:normAutofit/>
          </a:bodyPr>
          <a:lstStyle/>
          <a:p>
            <a:r>
              <a:rPr lang="en-US" sz="4400" b="1" i="1" dirty="0">
                <a:latin typeface="Candara" panose="020E0502030303020204" pitchFamily="34" charset="0"/>
              </a:rPr>
              <a:t>Psalm 19:12-14</a:t>
            </a:r>
          </a:p>
        </p:txBody>
      </p:sp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99541DDA-C0CE-4464-AC5D-306BF643E2E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t="15805" b="15805"/>
          <a:stretch>
            <a:fillRect/>
          </a:stretch>
        </p:blipFill>
        <p:spPr>
          <a:ln>
            <a:solidFill>
              <a:schemeClr val="tx1"/>
            </a:solidFill>
          </a:ln>
        </p:spPr>
      </p:pic>
      <p:pic>
        <p:nvPicPr>
          <p:cNvPr id="14" name="Picture 13" descr="A close up of a logo&#10;&#10;Description generated with high confidence">
            <a:extLst>
              <a:ext uri="{FF2B5EF4-FFF2-40B4-BE49-F238E27FC236}">
                <a16:creationId xmlns:a16="http://schemas.microsoft.com/office/drawing/2014/main" id="{51B5CB65-BE0B-4758-8159-991C3A7FC6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172" y="631434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892985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874" y="770021"/>
            <a:ext cx="9662772" cy="1204694"/>
          </a:xfrm>
        </p:spPr>
        <p:txBody>
          <a:bodyPr>
            <a:no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Secret Sins We Fight Against</a:t>
            </a:r>
            <a:endParaRPr lang="en-US" sz="6000" b="1" i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855" y="2198451"/>
            <a:ext cx="10544783" cy="388952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4400" b="1" dirty="0">
                <a:latin typeface="Candara" panose="020E0502030303020204" pitchFamily="34" charset="0"/>
              </a:rPr>
              <a:t>Covenant with your eyes</a:t>
            </a:r>
            <a:r>
              <a:rPr lang="en-US" sz="4400" dirty="0">
                <a:latin typeface="Candara" panose="020E0502030303020204" pitchFamily="34" charset="0"/>
              </a:rPr>
              <a:t>, </a:t>
            </a:r>
            <a:r>
              <a:rPr lang="en-US" sz="4400" i="1" dirty="0">
                <a:latin typeface="Candara" panose="020E0502030303020204" pitchFamily="34" charset="0"/>
              </a:rPr>
              <a:t>Job 31:1-4</a:t>
            </a:r>
          </a:p>
          <a:p>
            <a:pPr lvl="1">
              <a:spcBef>
                <a:spcPts val="1200"/>
              </a:spcBef>
            </a:pPr>
            <a:r>
              <a:rPr lang="en-US" sz="4200" dirty="0">
                <a:latin typeface="Candara" panose="020E0502030303020204" pitchFamily="34" charset="0"/>
              </a:rPr>
              <a:t>May 2018: 43% -- Porn morally acceptable</a:t>
            </a:r>
          </a:p>
          <a:p>
            <a:pPr lvl="1">
              <a:spcBef>
                <a:spcPts val="1200"/>
              </a:spcBef>
            </a:pPr>
            <a:r>
              <a:rPr lang="en-US" sz="4200" dirty="0">
                <a:latin typeface="Candara" panose="020E0502030303020204" pitchFamily="34" charset="0"/>
              </a:rPr>
              <a:t>Lust of the eyes, </a:t>
            </a:r>
            <a:r>
              <a:rPr lang="en-US" sz="4200" i="1" dirty="0">
                <a:latin typeface="Candara" panose="020E0502030303020204" pitchFamily="34" charset="0"/>
              </a:rPr>
              <a:t>Matthew 5:28; 1 John 2:16</a:t>
            </a:r>
          </a:p>
          <a:p>
            <a:pPr lvl="1">
              <a:spcBef>
                <a:spcPts val="1200"/>
              </a:spcBef>
            </a:pPr>
            <a:r>
              <a:rPr lang="en-US" sz="4200" dirty="0">
                <a:latin typeface="Candara" panose="020E0502030303020204" pitchFamily="34" charset="0"/>
              </a:rPr>
              <a:t>Moral defilement, unlawful passion, </a:t>
            </a:r>
            <a:br>
              <a:rPr lang="en-US" sz="4200" dirty="0">
                <a:latin typeface="Candara" panose="020E0502030303020204" pitchFamily="34" charset="0"/>
              </a:rPr>
            </a:br>
            <a:r>
              <a:rPr lang="en-US" sz="4200" dirty="0">
                <a:latin typeface="Candara" panose="020E0502030303020204" pitchFamily="34" charset="0"/>
              </a:rPr>
              <a:t>self-indulgent craving, </a:t>
            </a:r>
            <a:r>
              <a:rPr lang="en-US" sz="4200" i="1" dirty="0">
                <a:latin typeface="Candara" panose="020E0502030303020204" pitchFamily="34" charset="0"/>
              </a:rPr>
              <a:t>Colossians 3:5</a:t>
            </a:r>
            <a:endParaRPr lang="en-US" sz="4000" i="1" dirty="0">
              <a:latin typeface="Candara" panose="020E0502030303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78AFE8-7548-48AE-9B0F-E83B36FDC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0317" y="6492875"/>
            <a:ext cx="503392" cy="365125"/>
          </a:xfrm>
        </p:spPr>
        <p:txBody>
          <a:bodyPr/>
          <a:lstStyle/>
          <a:p>
            <a:pPr algn="r"/>
            <a:fld id="{401CF334-2D5C-4859-84A6-CA7E6E43FAEB}" type="slidenum">
              <a:rPr lang="en-US" sz="1200" smtClean="0">
                <a:solidFill>
                  <a:schemeClr val="tx1"/>
                </a:solidFill>
              </a:rPr>
              <a:pPr algn="r"/>
              <a:t>10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069CBE8D-7D45-4A97-A032-2DB59A094B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172" y="631434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57DCA79-6DE3-4A0E-81FF-50FBCC5DDA8D}"/>
              </a:ext>
            </a:extLst>
          </p:cNvPr>
          <p:cNvSpPr/>
          <p:nvPr/>
        </p:nvSpPr>
        <p:spPr>
          <a:xfrm>
            <a:off x="6542439" y="-153309"/>
            <a:ext cx="396294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small" spc="3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Pornography</a:t>
            </a:r>
          </a:p>
        </p:txBody>
      </p:sp>
    </p:spTree>
    <p:extLst>
      <p:ext uri="{BB962C8B-B14F-4D97-AF65-F5344CB8AC3E}">
        <p14:creationId xmlns:p14="http://schemas.microsoft.com/office/powerpoint/2010/main" val="10810067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874" y="770021"/>
            <a:ext cx="9662772" cy="1094874"/>
          </a:xfrm>
        </p:spPr>
        <p:txBody>
          <a:bodyPr>
            <a:no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Secret Sins We Fight Against</a:t>
            </a:r>
            <a:endParaRPr lang="en-US" sz="6000" b="1" i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4874" y="2045367"/>
            <a:ext cx="10214809" cy="4447507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4400" b="1" dirty="0">
                <a:latin typeface="Candara" panose="020E0502030303020204" pitchFamily="34" charset="0"/>
              </a:rPr>
              <a:t>Path of foolishness</a:t>
            </a:r>
            <a:r>
              <a:rPr lang="en-US" sz="4400" dirty="0">
                <a:latin typeface="Candara" panose="020E0502030303020204" pitchFamily="34" charset="0"/>
              </a:rPr>
              <a:t>, </a:t>
            </a:r>
            <a:r>
              <a:rPr lang="en-US" sz="4400" i="1" dirty="0">
                <a:latin typeface="Candara" panose="020E0502030303020204" pitchFamily="34" charset="0"/>
              </a:rPr>
              <a:t>Prov. 20:1; 23:29-32</a:t>
            </a:r>
          </a:p>
          <a:p>
            <a:pPr lvl="1">
              <a:spcBef>
                <a:spcPts val="1200"/>
              </a:spcBef>
            </a:pPr>
            <a:r>
              <a:rPr lang="en-US" sz="4200" dirty="0">
                <a:latin typeface="Candara" panose="020E0502030303020204" pitchFamily="34" charset="0"/>
              </a:rPr>
              <a:t>Marijuana, opioids (heroin, morphine, Vicodin, hydrocodone, oxycodone, and fentanyl)</a:t>
            </a:r>
          </a:p>
          <a:p>
            <a:pPr lvl="2">
              <a:spcBef>
                <a:spcPts val="1200"/>
              </a:spcBef>
            </a:pPr>
            <a:r>
              <a:rPr lang="en-US" sz="4000" dirty="0">
                <a:latin typeface="Candara" panose="020E0502030303020204" pitchFamily="34" charset="0"/>
              </a:rPr>
              <a:t>2017: 11.8 mil. Americans abused opioids</a:t>
            </a:r>
          </a:p>
          <a:p>
            <a:pPr lvl="2">
              <a:spcBef>
                <a:spcPts val="1200"/>
              </a:spcBef>
            </a:pPr>
            <a:r>
              <a:rPr lang="en-US" sz="4000" dirty="0">
                <a:latin typeface="Candara" panose="020E0502030303020204" pitchFamily="34" charset="0"/>
              </a:rPr>
              <a:t>2016: 63,632 opioid overdose deaths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78AFE8-7548-48AE-9B0F-E83B36FDC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0317" y="6492875"/>
            <a:ext cx="503392" cy="365125"/>
          </a:xfrm>
        </p:spPr>
        <p:txBody>
          <a:bodyPr/>
          <a:lstStyle/>
          <a:p>
            <a:pPr algn="r"/>
            <a:fld id="{401CF334-2D5C-4859-84A6-CA7E6E43FAEB}" type="slidenum">
              <a:rPr lang="en-US" sz="1200" smtClean="0">
                <a:solidFill>
                  <a:schemeClr val="tx1"/>
                </a:solidFill>
              </a:rPr>
              <a:pPr algn="r"/>
              <a:t>11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069CBE8D-7D45-4A97-A032-2DB59A094B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172" y="631434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57DCA79-6DE3-4A0E-81FF-50FBCC5DDA8D}"/>
              </a:ext>
            </a:extLst>
          </p:cNvPr>
          <p:cNvSpPr/>
          <p:nvPr/>
        </p:nvSpPr>
        <p:spPr>
          <a:xfrm>
            <a:off x="6021420" y="-153309"/>
            <a:ext cx="495137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small" spc="25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Alcohol / Drugs</a:t>
            </a:r>
          </a:p>
        </p:txBody>
      </p:sp>
    </p:spTree>
    <p:extLst>
      <p:ext uri="{BB962C8B-B14F-4D97-AF65-F5344CB8AC3E}">
        <p14:creationId xmlns:p14="http://schemas.microsoft.com/office/powerpoint/2010/main" val="3861833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428E2-E65E-4EE0-8113-FADEFD027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8194" y="1937084"/>
            <a:ext cx="8849957" cy="2325822"/>
          </a:xfrm>
        </p:spPr>
        <p:txBody>
          <a:bodyPr>
            <a:norm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What Must We Do To Resist Secret Sins?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6D566-A906-463A-BB6D-A88F3A948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8194" y="4262907"/>
            <a:ext cx="8849956" cy="1524708"/>
          </a:xfrm>
        </p:spPr>
        <p:txBody>
          <a:bodyPr>
            <a:normAutofit/>
          </a:bodyPr>
          <a:lstStyle/>
          <a:p>
            <a:r>
              <a:rPr lang="en-US" sz="4800" i="1" dirty="0">
                <a:solidFill>
                  <a:schemeClr val="tx1"/>
                </a:solidFill>
                <a:latin typeface="Candara" panose="020E0502030303020204" pitchFamily="34" charset="0"/>
              </a:rPr>
              <a:t>Psalm 19:12-14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54316A-2D94-4636-A852-9C9333725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00620" y="6492875"/>
            <a:ext cx="1776208" cy="365125"/>
          </a:xfrm>
        </p:spPr>
        <p:txBody>
          <a:bodyPr/>
          <a:lstStyle/>
          <a:p>
            <a:pPr algn="r"/>
            <a:fld id="{401CF334-2D5C-4859-84A6-CA7E6E43FAEB}" type="slidenum">
              <a:rPr lang="en-US" sz="1200">
                <a:solidFill>
                  <a:schemeClr val="tx1"/>
                </a:solidFill>
              </a:rPr>
              <a:pPr algn="r"/>
              <a:t>12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4B8746B6-DF61-4D5F-85FC-48B3BED7A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172" y="631434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790809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874" y="1094873"/>
            <a:ext cx="9662772" cy="1034715"/>
          </a:xfrm>
        </p:spPr>
        <p:txBody>
          <a:bodyPr>
            <a:noAutofit/>
          </a:bodyPr>
          <a:lstStyle/>
          <a:p>
            <a:r>
              <a:rPr lang="en-US" sz="6000" b="1" i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What To Do? </a:t>
            </a:r>
            <a:r>
              <a:rPr lang="en-US" sz="6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Psalm 19:12-14</a:t>
            </a:r>
            <a:endParaRPr lang="en-US" sz="6000" b="1" i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213" y="2562726"/>
            <a:ext cx="10772104" cy="3751618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sz="4400" b="1" dirty="0">
                <a:latin typeface="Candara" panose="020E0502030303020204" pitchFamily="34" charset="0"/>
              </a:rPr>
              <a:t> Be accountable</a:t>
            </a:r>
            <a:r>
              <a:rPr lang="en-US" sz="4400" dirty="0">
                <a:latin typeface="Candara" panose="020E0502030303020204" pitchFamily="34" charset="0"/>
              </a:rPr>
              <a:t>, </a:t>
            </a:r>
            <a:r>
              <a:rPr lang="en-US" sz="4400" i="1" dirty="0">
                <a:latin typeface="Candara" panose="020E0502030303020204" pitchFamily="34" charset="0"/>
              </a:rPr>
              <a:t>Psalm 51:3 (2 Sam. 12:12-13)</a:t>
            </a:r>
            <a:endParaRPr lang="en-US" sz="4400" dirty="0">
              <a:latin typeface="Candara" panose="020E0502030303020204" pitchFamily="34" charset="0"/>
            </a:endParaRPr>
          </a:p>
          <a:p>
            <a:pPr>
              <a:spcBef>
                <a:spcPts val="1800"/>
              </a:spcBef>
            </a:pPr>
            <a:r>
              <a:rPr lang="en-US" sz="4400" b="1" dirty="0">
                <a:latin typeface="Candara" panose="020E0502030303020204" pitchFamily="34" charset="0"/>
              </a:rPr>
              <a:t>Seek forgiveness</a:t>
            </a:r>
            <a:r>
              <a:rPr lang="en-US" sz="4400" dirty="0">
                <a:latin typeface="Candara" panose="020E0502030303020204" pitchFamily="34" charset="0"/>
              </a:rPr>
              <a:t> (repent and confess), </a:t>
            </a:r>
            <a:r>
              <a:rPr lang="en-US" sz="4400" i="1" dirty="0">
                <a:latin typeface="Candara" panose="020E0502030303020204" pitchFamily="34" charset="0"/>
              </a:rPr>
              <a:t>Psalm 19:12; 32:3-5 (51:1-2); 1 John 1:8-9;</a:t>
            </a:r>
            <a:br>
              <a:rPr lang="en-US" sz="4400" i="1" dirty="0">
                <a:latin typeface="Candara" panose="020E0502030303020204" pitchFamily="34" charset="0"/>
              </a:rPr>
            </a:br>
            <a:r>
              <a:rPr lang="en-US" sz="4400" i="1" dirty="0">
                <a:latin typeface="Candara" panose="020E0502030303020204" pitchFamily="34" charset="0"/>
              </a:rPr>
              <a:t>Acts 8:22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78AFE8-7548-48AE-9B0F-E83B36FDC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0317" y="6492875"/>
            <a:ext cx="503392" cy="365125"/>
          </a:xfrm>
        </p:spPr>
        <p:txBody>
          <a:bodyPr/>
          <a:lstStyle/>
          <a:p>
            <a:pPr algn="r"/>
            <a:fld id="{401CF334-2D5C-4859-84A6-CA7E6E43FAEB}" type="slidenum">
              <a:rPr lang="en-US" sz="1200" smtClean="0">
                <a:solidFill>
                  <a:schemeClr val="tx1"/>
                </a:solidFill>
              </a:rPr>
              <a:pPr algn="r"/>
              <a:t>13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069CBE8D-7D45-4A97-A032-2DB59A094B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172" y="631434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565247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874" y="770021"/>
            <a:ext cx="9662772" cy="1311442"/>
          </a:xfrm>
        </p:spPr>
        <p:txBody>
          <a:bodyPr>
            <a:noAutofit/>
          </a:bodyPr>
          <a:lstStyle/>
          <a:p>
            <a:r>
              <a:rPr lang="en-US" sz="6000" b="1" i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What To Do? </a:t>
            </a:r>
            <a:r>
              <a:rPr lang="en-US" sz="6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Psalm 19:12-14</a:t>
            </a:r>
            <a:endParaRPr lang="en-US" sz="6000" b="1" i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0495" y="2490538"/>
            <a:ext cx="10515599" cy="2923674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</a:pPr>
            <a:r>
              <a:rPr lang="en-US" sz="4400" b="1" dirty="0">
                <a:latin typeface="Candara" panose="020E0502030303020204" pitchFamily="34" charset="0"/>
              </a:rPr>
              <a:t>Ask God’s help</a:t>
            </a:r>
            <a:r>
              <a:rPr lang="en-US" sz="4400" dirty="0">
                <a:latin typeface="Candara" panose="020E0502030303020204" pitchFamily="34" charset="0"/>
              </a:rPr>
              <a:t>, </a:t>
            </a:r>
            <a:r>
              <a:rPr lang="en-US" sz="4400" i="1" dirty="0">
                <a:latin typeface="Candara" panose="020E0502030303020204" pitchFamily="34" charset="0"/>
              </a:rPr>
              <a:t>Psalm 19:13; Matthew 6:13</a:t>
            </a:r>
          </a:p>
          <a:p>
            <a:pPr>
              <a:spcBef>
                <a:spcPts val="2400"/>
              </a:spcBef>
            </a:pPr>
            <a:r>
              <a:rPr lang="en-US" sz="4400" b="1" dirty="0">
                <a:latin typeface="Candara" panose="020E0502030303020204" pitchFamily="34" charset="0"/>
              </a:rPr>
              <a:t>Guard thoughts and words</a:t>
            </a:r>
            <a:r>
              <a:rPr lang="en-US" sz="4400" dirty="0">
                <a:latin typeface="Candara" panose="020E0502030303020204" pitchFamily="34" charset="0"/>
              </a:rPr>
              <a:t>, </a:t>
            </a:r>
            <a:r>
              <a:rPr lang="en-US" sz="4400" i="1" dirty="0">
                <a:latin typeface="Candara" panose="020E0502030303020204" pitchFamily="34" charset="0"/>
              </a:rPr>
              <a:t>Psalm 19:14</a:t>
            </a:r>
          </a:p>
          <a:p>
            <a:pPr>
              <a:spcBef>
                <a:spcPts val="2400"/>
              </a:spcBef>
            </a:pPr>
            <a:r>
              <a:rPr lang="en-US" sz="4400" b="1" dirty="0">
                <a:latin typeface="Candara" panose="020E0502030303020204" pitchFamily="34" charset="0"/>
              </a:rPr>
              <a:t>Respect judgment to come</a:t>
            </a:r>
            <a:r>
              <a:rPr lang="en-US" sz="4400" dirty="0">
                <a:latin typeface="Candara" panose="020E0502030303020204" pitchFamily="34" charset="0"/>
              </a:rPr>
              <a:t>, </a:t>
            </a:r>
            <a:r>
              <a:rPr lang="en-US" sz="4400" i="1" dirty="0">
                <a:latin typeface="Candara" panose="020E0502030303020204" pitchFamily="34" charset="0"/>
              </a:rPr>
              <a:t>Eccl. 12:13-14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78AFE8-7548-48AE-9B0F-E83B36FDC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0317" y="6492875"/>
            <a:ext cx="503392" cy="365125"/>
          </a:xfrm>
        </p:spPr>
        <p:txBody>
          <a:bodyPr/>
          <a:lstStyle/>
          <a:p>
            <a:pPr algn="r"/>
            <a:fld id="{401CF334-2D5C-4859-84A6-CA7E6E43FAEB}" type="slidenum">
              <a:rPr lang="en-US" sz="1200" smtClean="0">
                <a:solidFill>
                  <a:schemeClr val="tx1"/>
                </a:solidFill>
              </a:rPr>
              <a:pPr algn="r"/>
              <a:t>14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069CBE8D-7D45-4A97-A032-2DB59A094B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172" y="631434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166217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ndoor, wall, sitting&#10;&#10;Description generated with high confidence">
            <a:extLst>
              <a:ext uri="{FF2B5EF4-FFF2-40B4-BE49-F238E27FC236}">
                <a16:creationId xmlns:a16="http://schemas.microsoft.com/office/drawing/2014/main" id="{066E5AB1-6967-40BD-91FF-FCCD754DE9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442" y="329665"/>
            <a:ext cx="10331116" cy="619867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E28DAF-4E48-4BD5-941C-64578DC6E90E}"/>
              </a:ext>
            </a:extLst>
          </p:cNvPr>
          <p:cNvSpPr txBox="1"/>
          <p:nvPr/>
        </p:nvSpPr>
        <p:spPr>
          <a:xfrm>
            <a:off x="1307431" y="4190686"/>
            <a:ext cx="9577137" cy="212365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Not forgotten by God, </a:t>
            </a:r>
            <a: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Psalm 10:11-14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He sees all our sins and still wants to save us in His Son, Jesus!</a:t>
            </a: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0FC0D6F0-362D-4BA9-869B-2312BD442F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172" y="631434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0BE54-C6EB-4DD5-A216-78C57E64B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32986" y="6492875"/>
            <a:ext cx="359014" cy="365125"/>
          </a:xfrm>
        </p:spPr>
        <p:txBody>
          <a:bodyPr/>
          <a:lstStyle/>
          <a:p>
            <a:fld id="{401CF334-2D5C-4859-84A6-CA7E6E43FAEB}" type="slidenum">
              <a:rPr lang="en-US" smtClean="0">
                <a:solidFill>
                  <a:schemeClr val="tx1"/>
                </a:solidFill>
              </a:rPr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2436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ndoor, wall, sitting&#10;&#10;Description generated with high confidence">
            <a:extLst>
              <a:ext uri="{FF2B5EF4-FFF2-40B4-BE49-F238E27FC236}">
                <a16:creationId xmlns:a16="http://schemas.microsoft.com/office/drawing/2014/main" id="{066E5AB1-6967-40BD-91FF-FCCD754DE9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442" y="329665"/>
            <a:ext cx="10331116" cy="619867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E28DAF-4E48-4BD5-941C-64578DC6E90E}"/>
              </a:ext>
            </a:extLst>
          </p:cNvPr>
          <p:cNvSpPr txBox="1"/>
          <p:nvPr/>
        </p:nvSpPr>
        <p:spPr>
          <a:xfrm>
            <a:off x="1307431" y="4518147"/>
            <a:ext cx="9577137" cy="76944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Secret, but not private, </a:t>
            </a:r>
            <a: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Psalm 90:7-8</a:t>
            </a: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0FC0D6F0-362D-4BA9-869B-2312BD442F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172" y="631434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0BE54-C6EB-4DD5-A216-78C57E64B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32986" y="6492875"/>
            <a:ext cx="359014" cy="365125"/>
          </a:xfrm>
        </p:spPr>
        <p:txBody>
          <a:bodyPr/>
          <a:lstStyle/>
          <a:p>
            <a:fld id="{401CF334-2D5C-4859-84A6-CA7E6E43FAEB}" type="slidenum">
              <a:rPr lang="en-US" smtClean="0">
                <a:solidFill>
                  <a:schemeClr val="tx1"/>
                </a:solidFill>
              </a:r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5279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874" y="770021"/>
            <a:ext cx="9662772" cy="1046747"/>
          </a:xfrm>
        </p:spPr>
        <p:txBody>
          <a:bodyPr>
            <a:no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Deception of Secret Sins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4875" y="1961147"/>
            <a:ext cx="9926052" cy="422308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4400" b="1" dirty="0">
                <a:latin typeface="Candara" panose="020E0502030303020204" pitchFamily="34" charset="0"/>
              </a:rPr>
              <a:t>“Nobody knows…nobody is harmed”</a:t>
            </a:r>
          </a:p>
          <a:p>
            <a:pPr lvl="1">
              <a:spcBef>
                <a:spcPts val="600"/>
              </a:spcBef>
            </a:pPr>
            <a:r>
              <a:rPr lang="en-US" sz="4200" dirty="0">
                <a:latin typeface="Candara" panose="020E0502030303020204" pitchFamily="34" charset="0"/>
              </a:rPr>
              <a:t>“God doesn’t see,” </a:t>
            </a:r>
            <a:r>
              <a:rPr lang="en-US" sz="4200" i="1" dirty="0">
                <a:latin typeface="Candara" panose="020E0502030303020204" pitchFamily="34" charset="0"/>
              </a:rPr>
              <a:t>Psalm 94:4-7 (10:11; 	Zephaniah 1:12)</a:t>
            </a:r>
            <a:endParaRPr lang="en-US" sz="4000" i="1" dirty="0">
              <a:latin typeface="Candara" panose="020E0502030303020204" pitchFamily="34" charset="0"/>
            </a:endParaRPr>
          </a:p>
          <a:p>
            <a:pPr lvl="1">
              <a:spcBef>
                <a:spcPts val="600"/>
              </a:spcBef>
            </a:pPr>
            <a:r>
              <a:rPr lang="en-US" sz="4000" dirty="0">
                <a:latin typeface="Candara" panose="020E0502030303020204" pitchFamily="34" charset="0"/>
              </a:rPr>
              <a:t>Sinner is harmed, </a:t>
            </a:r>
            <a:r>
              <a:rPr lang="en-US" sz="4000" i="1" dirty="0">
                <a:latin typeface="Candara" panose="020E0502030303020204" pitchFamily="34" charset="0"/>
              </a:rPr>
              <a:t>Romans 6:23</a:t>
            </a:r>
          </a:p>
          <a:p>
            <a:pPr lvl="1">
              <a:spcBef>
                <a:spcPts val="600"/>
              </a:spcBef>
            </a:pPr>
            <a:r>
              <a:rPr lang="en-US" sz="4000" dirty="0">
                <a:latin typeface="Candara" panose="020E0502030303020204" pitchFamily="34" charset="0"/>
              </a:rPr>
              <a:t>Others are impacted, </a:t>
            </a:r>
            <a:r>
              <a:rPr lang="en-US" sz="4000" i="1" dirty="0">
                <a:latin typeface="Candara" panose="020E0502030303020204" pitchFamily="34" charset="0"/>
              </a:rPr>
              <a:t>1 Corinthians 5:6</a:t>
            </a:r>
          </a:p>
          <a:p>
            <a:pPr lvl="1">
              <a:spcBef>
                <a:spcPts val="600"/>
              </a:spcBef>
            </a:pPr>
            <a:r>
              <a:rPr lang="en-US" sz="4000" dirty="0">
                <a:latin typeface="Candara" panose="020E0502030303020204" pitchFamily="34" charset="0"/>
              </a:rPr>
              <a:t>Sin is influential, </a:t>
            </a:r>
            <a:r>
              <a:rPr lang="en-US" sz="4000" i="1" dirty="0">
                <a:latin typeface="Candara" panose="020E0502030303020204" pitchFamily="34" charset="0"/>
              </a:rPr>
              <a:t>Proverbs 23:7; 4:23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78AFE8-7548-48AE-9B0F-E83B36FDC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0317" y="6492875"/>
            <a:ext cx="503392" cy="365125"/>
          </a:xfrm>
        </p:spPr>
        <p:txBody>
          <a:bodyPr/>
          <a:lstStyle/>
          <a:p>
            <a:pPr algn="r"/>
            <a:fld id="{401CF334-2D5C-4859-84A6-CA7E6E43FAEB}" type="slidenum">
              <a:rPr lang="en-US" sz="1200" smtClean="0">
                <a:solidFill>
                  <a:schemeClr val="tx1"/>
                </a:solidFill>
              </a:rPr>
              <a:pPr algn="r"/>
              <a:t>3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069CBE8D-7D45-4A97-A032-2DB59A094B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172" y="631434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011216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305" y="770021"/>
            <a:ext cx="10515599" cy="1143000"/>
          </a:xfrm>
        </p:spPr>
        <p:txBody>
          <a:bodyPr>
            <a:no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Impact of Secret Sins on Others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967" y="2286000"/>
            <a:ext cx="9889959" cy="338087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4400" b="1" dirty="0">
                <a:latin typeface="Candara" panose="020E0502030303020204" pitchFamily="34" charset="0"/>
              </a:rPr>
              <a:t>Achan</a:t>
            </a:r>
            <a:r>
              <a:rPr lang="en-US" sz="4400" dirty="0">
                <a:latin typeface="Candara" panose="020E0502030303020204" pitchFamily="34" charset="0"/>
              </a:rPr>
              <a:t>, </a:t>
            </a:r>
            <a:r>
              <a:rPr lang="en-US" sz="4400" i="1" dirty="0">
                <a:latin typeface="Candara" panose="020E0502030303020204" pitchFamily="34" charset="0"/>
              </a:rPr>
              <a:t>Joshua 6:18; 7:1</a:t>
            </a:r>
            <a:endParaRPr lang="en-US" sz="4400" b="1" i="1" dirty="0">
              <a:latin typeface="Candara" panose="020E0502030303020204" pitchFamily="34" charset="0"/>
            </a:endParaRPr>
          </a:p>
          <a:p>
            <a:pPr lvl="1">
              <a:spcBef>
                <a:spcPts val="1200"/>
              </a:spcBef>
            </a:pPr>
            <a:r>
              <a:rPr lang="en-US" sz="4200" dirty="0">
                <a:latin typeface="Candara" panose="020E0502030303020204" pitchFamily="34" charset="0"/>
              </a:rPr>
              <a:t>Defeat at Ai – 36 men died, </a:t>
            </a:r>
            <a:r>
              <a:rPr lang="en-US" sz="4200" i="1" dirty="0">
                <a:latin typeface="Candara" panose="020E0502030303020204" pitchFamily="34" charset="0"/>
              </a:rPr>
              <a:t>Joshua 7:5</a:t>
            </a:r>
          </a:p>
          <a:p>
            <a:pPr lvl="1">
              <a:spcBef>
                <a:spcPts val="1200"/>
              </a:spcBef>
            </a:pPr>
            <a:r>
              <a:rPr lang="en-US" sz="4200" dirty="0">
                <a:latin typeface="Candara" panose="020E0502030303020204" pitchFamily="34" charset="0"/>
              </a:rPr>
              <a:t>Israel and Joshua, </a:t>
            </a:r>
            <a:r>
              <a:rPr lang="en-US" sz="4200" i="1" dirty="0">
                <a:latin typeface="Candara" panose="020E0502030303020204" pitchFamily="34" charset="0"/>
              </a:rPr>
              <a:t>Joshua 7:5-6</a:t>
            </a:r>
          </a:p>
          <a:p>
            <a:pPr lvl="1">
              <a:spcBef>
                <a:spcPts val="1200"/>
              </a:spcBef>
            </a:pPr>
            <a:r>
              <a:rPr lang="en-US" sz="4200" dirty="0">
                <a:latin typeface="Candara" panose="020E0502030303020204" pitchFamily="34" charset="0"/>
              </a:rPr>
              <a:t>Achan and his family, </a:t>
            </a:r>
            <a:r>
              <a:rPr lang="en-US" sz="4200" i="1" dirty="0">
                <a:latin typeface="Candara" panose="020E0502030303020204" pitchFamily="34" charset="0"/>
              </a:rPr>
              <a:t>Joshua 7:24-25</a:t>
            </a:r>
          </a:p>
          <a:p>
            <a:pPr lvl="1">
              <a:spcBef>
                <a:spcPts val="1200"/>
              </a:spcBef>
            </a:pPr>
            <a:endParaRPr lang="en-US" sz="4000" i="1" dirty="0">
              <a:latin typeface="Candara" panose="020E0502030303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78AFE8-7548-48AE-9B0F-E83B36FDC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0317" y="6492875"/>
            <a:ext cx="503392" cy="365125"/>
          </a:xfrm>
        </p:spPr>
        <p:txBody>
          <a:bodyPr/>
          <a:lstStyle/>
          <a:p>
            <a:pPr algn="r"/>
            <a:fld id="{401CF334-2D5C-4859-84A6-CA7E6E43FAEB}" type="slidenum">
              <a:rPr lang="en-US" sz="1200" smtClean="0">
                <a:solidFill>
                  <a:schemeClr val="tx1"/>
                </a:solidFill>
              </a:rPr>
              <a:pPr algn="r"/>
              <a:t>4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069CBE8D-7D45-4A97-A032-2DB59A094B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172" y="631434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800557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305" y="541421"/>
            <a:ext cx="10515599" cy="1094874"/>
          </a:xfrm>
        </p:spPr>
        <p:txBody>
          <a:bodyPr>
            <a:no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Impact of Secret Sins on Others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8305" y="1636295"/>
            <a:ext cx="10311063" cy="498107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4400" b="1" dirty="0">
                <a:latin typeface="Candara" panose="020E0502030303020204" pitchFamily="34" charset="0"/>
              </a:rPr>
              <a:t>David and Bathsheba</a:t>
            </a:r>
            <a:r>
              <a:rPr lang="en-US" sz="4400" dirty="0">
                <a:latin typeface="Candara" panose="020E0502030303020204" pitchFamily="34" charset="0"/>
              </a:rPr>
              <a:t>, </a:t>
            </a:r>
            <a:r>
              <a:rPr lang="en-US" sz="4400" i="1" dirty="0">
                <a:latin typeface="Candara" panose="020E0502030303020204" pitchFamily="34" charset="0"/>
              </a:rPr>
              <a:t>2 Samuel 12:9-12</a:t>
            </a:r>
            <a:endParaRPr lang="en-US" sz="4400" b="1" i="1" dirty="0">
              <a:latin typeface="Candara" panose="020E0502030303020204" pitchFamily="34" charset="0"/>
            </a:endParaRPr>
          </a:p>
          <a:p>
            <a:pPr lvl="1">
              <a:spcBef>
                <a:spcPts val="600"/>
              </a:spcBef>
            </a:pPr>
            <a:r>
              <a:rPr lang="en-US" sz="4000" dirty="0">
                <a:latin typeface="Candara" panose="020E0502030303020204" pitchFamily="34" charset="0"/>
              </a:rPr>
              <a:t>Bathsheba brought into sin, </a:t>
            </a:r>
            <a:r>
              <a:rPr lang="en-US" sz="4000" i="1" dirty="0">
                <a:latin typeface="Candara" panose="020E0502030303020204" pitchFamily="34" charset="0"/>
              </a:rPr>
              <a:t>2 Samuel 11:4</a:t>
            </a:r>
          </a:p>
          <a:p>
            <a:pPr lvl="1">
              <a:spcBef>
                <a:spcPts val="600"/>
              </a:spcBef>
            </a:pPr>
            <a:r>
              <a:rPr lang="en-US" sz="4000" dirty="0">
                <a:latin typeface="Candara" panose="020E0502030303020204" pitchFamily="34" charset="0"/>
              </a:rPr>
              <a:t>Uriah sinned against, </a:t>
            </a:r>
            <a:r>
              <a:rPr lang="en-US" sz="4000" i="1" dirty="0">
                <a:latin typeface="Candara" panose="020E0502030303020204" pitchFamily="34" charset="0"/>
              </a:rPr>
              <a:t>2 Samuel 11:13-17</a:t>
            </a:r>
          </a:p>
          <a:p>
            <a:pPr lvl="1">
              <a:spcBef>
                <a:spcPts val="600"/>
              </a:spcBef>
            </a:pPr>
            <a:r>
              <a:rPr lang="en-US" sz="4000" dirty="0">
                <a:latin typeface="Candara" panose="020E0502030303020204" pitchFamily="34" charset="0"/>
              </a:rPr>
              <a:t>Child died, </a:t>
            </a:r>
            <a:r>
              <a:rPr lang="en-US" sz="4000" i="1" dirty="0">
                <a:latin typeface="Candara" panose="020E0502030303020204" pitchFamily="34" charset="0"/>
              </a:rPr>
              <a:t>2 Samuel 12:14, 18</a:t>
            </a:r>
          </a:p>
          <a:p>
            <a:pPr lvl="1">
              <a:spcBef>
                <a:spcPts val="600"/>
              </a:spcBef>
            </a:pPr>
            <a:r>
              <a:rPr lang="en-US" sz="4000" dirty="0">
                <a:latin typeface="Candara" panose="020E0502030303020204" pitchFamily="34" charset="0"/>
              </a:rPr>
              <a:t>God’s name suffered, </a:t>
            </a:r>
            <a:r>
              <a:rPr lang="en-US" sz="4000" i="1" dirty="0">
                <a:latin typeface="Candara" panose="020E0502030303020204" pitchFamily="34" charset="0"/>
              </a:rPr>
              <a:t>2 Samuel 12:14</a:t>
            </a:r>
          </a:p>
          <a:p>
            <a:pPr lvl="1">
              <a:spcBef>
                <a:spcPts val="600"/>
              </a:spcBef>
            </a:pPr>
            <a:r>
              <a:rPr lang="en-US" sz="4000" dirty="0">
                <a:latin typeface="Candara" panose="020E0502030303020204" pitchFamily="34" charset="0"/>
              </a:rPr>
              <a:t>The kingdom suffered, </a:t>
            </a:r>
            <a:r>
              <a:rPr lang="en-US" sz="4000" i="1" dirty="0">
                <a:latin typeface="Candara" panose="020E0502030303020204" pitchFamily="34" charset="0"/>
              </a:rPr>
              <a:t>2 Samuel 12:10</a:t>
            </a:r>
          </a:p>
          <a:p>
            <a:pPr lvl="1">
              <a:spcBef>
                <a:spcPts val="600"/>
              </a:spcBef>
            </a:pPr>
            <a:r>
              <a:rPr lang="en-US" sz="4000" dirty="0">
                <a:latin typeface="Candara" panose="020E0502030303020204" pitchFamily="34" charset="0"/>
              </a:rPr>
              <a:t>David suffered, </a:t>
            </a:r>
            <a:r>
              <a:rPr lang="en-US" sz="4000" i="1" dirty="0">
                <a:latin typeface="Candara" panose="020E0502030303020204" pitchFamily="34" charset="0"/>
              </a:rPr>
              <a:t>2 Samuel 12:10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78AFE8-7548-48AE-9B0F-E83B36FDC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0317" y="6492875"/>
            <a:ext cx="503392" cy="365125"/>
          </a:xfrm>
        </p:spPr>
        <p:txBody>
          <a:bodyPr/>
          <a:lstStyle/>
          <a:p>
            <a:pPr algn="r"/>
            <a:fld id="{401CF334-2D5C-4859-84A6-CA7E6E43FAEB}" type="slidenum">
              <a:rPr lang="en-US" sz="1200" smtClean="0">
                <a:solidFill>
                  <a:schemeClr val="tx1"/>
                </a:solidFill>
              </a:rPr>
              <a:pPr algn="r"/>
              <a:t>5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069CBE8D-7D45-4A97-A032-2DB59A094B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172" y="631434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657167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305" y="938463"/>
            <a:ext cx="10515599" cy="1082842"/>
          </a:xfrm>
        </p:spPr>
        <p:txBody>
          <a:bodyPr>
            <a:no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Impact of Secret Sins on Others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221" y="2358188"/>
            <a:ext cx="9793705" cy="3308685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4400" b="1" dirty="0">
                <a:latin typeface="Candara" panose="020E0502030303020204" pitchFamily="34" charset="0"/>
              </a:rPr>
              <a:t>Jonah</a:t>
            </a:r>
            <a:r>
              <a:rPr lang="en-US" sz="4400" dirty="0">
                <a:latin typeface="Candara" panose="020E0502030303020204" pitchFamily="34" charset="0"/>
              </a:rPr>
              <a:t>, </a:t>
            </a:r>
            <a:r>
              <a:rPr lang="en-US" sz="4400" i="1" dirty="0">
                <a:latin typeface="Candara" panose="020E0502030303020204" pitchFamily="34" charset="0"/>
              </a:rPr>
              <a:t>Jonah 1:2-3</a:t>
            </a:r>
            <a:endParaRPr lang="en-US" sz="4400" b="1" i="1" dirty="0">
              <a:latin typeface="Candara" panose="020E0502030303020204" pitchFamily="34" charset="0"/>
            </a:endParaRPr>
          </a:p>
          <a:p>
            <a:pPr lvl="1">
              <a:spcBef>
                <a:spcPts val="1200"/>
              </a:spcBef>
            </a:pPr>
            <a:r>
              <a:rPr lang="en-US" sz="4200" dirty="0">
                <a:latin typeface="Candara" panose="020E0502030303020204" pitchFamily="34" charset="0"/>
              </a:rPr>
              <a:t>Asleep in bottom of ship, </a:t>
            </a:r>
            <a:r>
              <a:rPr lang="en-US" sz="4200" i="1" dirty="0">
                <a:latin typeface="Candara" panose="020E0502030303020204" pitchFamily="34" charset="0"/>
              </a:rPr>
              <a:t>Jonah 1:4-5</a:t>
            </a:r>
          </a:p>
          <a:p>
            <a:pPr lvl="1">
              <a:spcBef>
                <a:spcPts val="1200"/>
              </a:spcBef>
            </a:pPr>
            <a:r>
              <a:rPr lang="en-US" sz="4200" dirty="0">
                <a:latin typeface="Candara" panose="020E0502030303020204" pitchFamily="34" charset="0"/>
              </a:rPr>
              <a:t>Mariners, </a:t>
            </a:r>
            <a:r>
              <a:rPr lang="en-US" sz="4200" i="1" dirty="0">
                <a:latin typeface="Candara" panose="020E0502030303020204" pitchFamily="34" charset="0"/>
              </a:rPr>
              <a:t>Jonah 1:5, 10-14, 16</a:t>
            </a:r>
          </a:p>
          <a:p>
            <a:pPr lvl="1">
              <a:spcBef>
                <a:spcPts val="1200"/>
              </a:spcBef>
            </a:pPr>
            <a:r>
              <a:rPr lang="en-US" sz="4200" dirty="0">
                <a:latin typeface="Candara" panose="020E0502030303020204" pitchFamily="34" charset="0"/>
              </a:rPr>
              <a:t>Jonah (fish), </a:t>
            </a:r>
            <a:r>
              <a:rPr lang="en-US" sz="4200" i="1" dirty="0">
                <a:latin typeface="Candara" panose="020E0502030303020204" pitchFamily="34" charset="0"/>
              </a:rPr>
              <a:t>Jonah 1:15, 17</a:t>
            </a:r>
          </a:p>
          <a:p>
            <a:pPr lvl="1">
              <a:spcBef>
                <a:spcPts val="1200"/>
              </a:spcBef>
            </a:pPr>
            <a:endParaRPr lang="en-US" sz="4000" i="1" dirty="0">
              <a:latin typeface="Candara" panose="020E0502030303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78AFE8-7548-48AE-9B0F-E83B36FDC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0317" y="6492875"/>
            <a:ext cx="503392" cy="365125"/>
          </a:xfrm>
        </p:spPr>
        <p:txBody>
          <a:bodyPr/>
          <a:lstStyle/>
          <a:p>
            <a:pPr algn="r"/>
            <a:fld id="{401CF334-2D5C-4859-84A6-CA7E6E43FAEB}" type="slidenum">
              <a:rPr lang="en-US" sz="1200" smtClean="0">
                <a:solidFill>
                  <a:schemeClr val="tx1"/>
                </a:solidFill>
              </a:rPr>
              <a:pPr algn="r"/>
              <a:t>6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069CBE8D-7D45-4A97-A032-2DB59A094B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172" y="631434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279438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305" y="938462"/>
            <a:ext cx="10515599" cy="977887"/>
          </a:xfrm>
        </p:spPr>
        <p:txBody>
          <a:bodyPr>
            <a:no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Impact of Secret Sins on Others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5685" y="2208179"/>
            <a:ext cx="9795241" cy="3861881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4400" b="1" dirty="0">
                <a:latin typeface="Candara" panose="020E0502030303020204" pitchFamily="34" charset="0"/>
              </a:rPr>
              <a:t>Ananias and Sapphira</a:t>
            </a:r>
            <a:r>
              <a:rPr lang="en-US" sz="4400" dirty="0">
                <a:latin typeface="Candara" panose="020E0502030303020204" pitchFamily="34" charset="0"/>
              </a:rPr>
              <a:t>, </a:t>
            </a:r>
            <a:r>
              <a:rPr lang="en-US" sz="4400" i="1" dirty="0">
                <a:latin typeface="Candara" panose="020E0502030303020204" pitchFamily="34" charset="0"/>
              </a:rPr>
              <a:t>Acts 5:2-4, 9</a:t>
            </a:r>
            <a:endParaRPr lang="en-US" sz="4400" b="1" i="1" dirty="0">
              <a:latin typeface="Candara" panose="020E0502030303020204" pitchFamily="34" charset="0"/>
            </a:endParaRPr>
          </a:p>
          <a:p>
            <a:pPr lvl="1">
              <a:spcBef>
                <a:spcPts val="1200"/>
              </a:spcBef>
            </a:pPr>
            <a:r>
              <a:rPr lang="en-US" sz="4200" dirty="0">
                <a:latin typeface="Candara" panose="020E0502030303020204" pitchFamily="34" charset="0"/>
              </a:rPr>
              <a:t>Church and others had great fear, </a:t>
            </a:r>
            <a:br>
              <a:rPr lang="en-US" sz="4200" dirty="0">
                <a:latin typeface="Candara" panose="020E0502030303020204" pitchFamily="34" charset="0"/>
              </a:rPr>
            </a:br>
            <a:r>
              <a:rPr lang="en-US" sz="4200" i="1" dirty="0">
                <a:latin typeface="Candara" panose="020E0502030303020204" pitchFamily="34" charset="0"/>
              </a:rPr>
              <a:t>Acts 5:11 </a:t>
            </a:r>
            <a:r>
              <a:rPr lang="en-US" sz="4200" dirty="0">
                <a:latin typeface="Candara" panose="020E0502030303020204" pitchFamily="34" charset="0"/>
              </a:rPr>
              <a:t>(growth, </a:t>
            </a:r>
            <a:r>
              <a:rPr lang="en-US" sz="4200" i="1" dirty="0">
                <a:latin typeface="Candara" panose="020E0502030303020204" pitchFamily="34" charset="0"/>
              </a:rPr>
              <a:t>5:14</a:t>
            </a:r>
            <a:r>
              <a:rPr lang="en-US" sz="4200" dirty="0">
                <a:latin typeface="Candara" panose="020E0502030303020204" pitchFamily="34" charset="0"/>
              </a:rPr>
              <a:t>)</a:t>
            </a:r>
            <a:endParaRPr lang="en-US" sz="4000" i="1" dirty="0">
              <a:latin typeface="Candara" panose="020E0502030303020204" pitchFamily="34" charset="0"/>
            </a:endParaRPr>
          </a:p>
          <a:p>
            <a:pPr lvl="1">
              <a:spcBef>
                <a:spcPts val="1200"/>
              </a:spcBef>
            </a:pPr>
            <a:r>
              <a:rPr lang="en-US" sz="4000" dirty="0">
                <a:latin typeface="Candara" panose="020E0502030303020204" pitchFamily="34" charset="0"/>
              </a:rPr>
              <a:t>Others like Ananias and Sapphira </a:t>
            </a:r>
            <a:br>
              <a:rPr lang="en-US" sz="4000" dirty="0">
                <a:latin typeface="Candara" panose="020E0502030303020204" pitchFamily="34" charset="0"/>
              </a:rPr>
            </a:br>
            <a:r>
              <a:rPr lang="en-US" sz="4000" dirty="0">
                <a:latin typeface="Candara" panose="020E0502030303020204" pitchFamily="34" charset="0"/>
              </a:rPr>
              <a:t>stayed away, </a:t>
            </a:r>
            <a:r>
              <a:rPr lang="en-US" sz="4000" i="1" dirty="0">
                <a:latin typeface="Candara" panose="020E0502030303020204" pitchFamily="34" charset="0"/>
              </a:rPr>
              <a:t>Acts 5:13</a:t>
            </a:r>
            <a:endParaRPr lang="en-US" sz="4200" i="1" dirty="0">
              <a:latin typeface="Candara" panose="020E0502030303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78AFE8-7548-48AE-9B0F-E83B36FDC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0317" y="6492875"/>
            <a:ext cx="503392" cy="365125"/>
          </a:xfrm>
        </p:spPr>
        <p:txBody>
          <a:bodyPr/>
          <a:lstStyle/>
          <a:p>
            <a:pPr algn="r"/>
            <a:fld id="{401CF334-2D5C-4859-84A6-CA7E6E43FAEB}" type="slidenum">
              <a:rPr lang="en-US" sz="1200" smtClean="0">
                <a:solidFill>
                  <a:schemeClr val="tx1"/>
                </a:solidFill>
              </a:rPr>
              <a:pPr algn="r"/>
              <a:t>7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069CBE8D-7D45-4A97-A032-2DB59A094B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172" y="631434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486557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874" y="770021"/>
            <a:ext cx="9662772" cy="1156056"/>
          </a:xfrm>
        </p:spPr>
        <p:txBody>
          <a:bodyPr>
            <a:no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Secret Sins We Fight Against</a:t>
            </a:r>
            <a:endParaRPr lang="en-US" sz="6000" b="1" i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4874" y="2101174"/>
            <a:ext cx="10214809" cy="408305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4400" b="1" dirty="0">
                <a:latin typeface="Candara" panose="020E0502030303020204" pitchFamily="34" charset="0"/>
              </a:rPr>
              <a:t>Sins of the heart</a:t>
            </a:r>
            <a:r>
              <a:rPr lang="en-US" sz="4400" dirty="0">
                <a:latin typeface="Candara" panose="020E0502030303020204" pitchFamily="34" charset="0"/>
              </a:rPr>
              <a:t>, </a:t>
            </a:r>
            <a:r>
              <a:rPr lang="en-US" sz="4400" i="1" dirty="0">
                <a:latin typeface="Candara" panose="020E0502030303020204" pitchFamily="34" charset="0"/>
              </a:rPr>
              <a:t>1 John 3:11-15</a:t>
            </a:r>
            <a:endParaRPr lang="en-US" sz="4400" b="1" i="1" dirty="0">
              <a:latin typeface="Candara" panose="020E0502030303020204" pitchFamily="34" charset="0"/>
            </a:endParaRPr>
          </a:p>
          <a:p>
            <a:pPr lvl="1">
              <a:spcBef>
                <a:spcPts val="600"/>
              </a:spcBef>
            </a:pPr>
            <a:r>
              <a:rPr lang="en-US" sz="4200" dirty="0">
                <a:latin typeface="Candara" panose="020E0502030303020204" pitchFamily="34" charset="0"/>
              </a:rPr>
              <a:t>Cain’s hate, </a:t>
            </a:r>
            <a:r>
              <a:rPr lang="en-US" sz="4200" i="1" dirty="0">
                <a:latin typeface="Candara" panose="020E0502030303020204" pitchFamily="34" charset="0"/>
              </a:rPr>
              <a:t>Genesis 4:5-8</a:t>
            </a:r>
          </a:p>
          <a:p>
            <a:pPr lvl="1">
              <a:spcBef>
                <a:spcPts val="600"/>
              </a:spcBef>
            </a:pPr>
            <a:r>
              <a:rPr lang="en-US" sz="4200" dirty="0">
                <a:latin typeface="Candara" panose="020E0502030303020204" pitchFamily="34" charset="0"/>
              </a:rPr>
              <a:t>To overcome sinful attitudes we must arrest them early</a:t>
            </a:r>
          </a:p>
          <a:p>
            <a:pPr lvl="1">
              <a:spcBef>
                <a:spcPts val="600"/>
              </a:spcBef>
            </a:pPr>
            <a:r>
              <a:rPr lang="en-US" sz="4200" dirty="0">
                <a:latin typeface="Candara" panose="020E0502030303020204" pitchFamily="34" charset="0"/>
              </a:rPr>
              <a:t>Assure holy conduct, </a:t>
            </a:r>
            <a:r>
              <a:rPr lang="en-US" sz="4200" i="1" dirty="0">
                <a:latin typeface="Candara" panose="020E0502030303020204" pitchFamily="34" charset="0"/>
              </a:rPr>
              <a:t>Ephesians 4:23-24, 31</a:t>
            </a:r>
            <a:endParaRPr lang="en-US" sz="4000" i="1" dirty="0">
              <a:latin typeface="Candara" panose="020E0502030303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78AFE8-7548-48AE-9B0F-E83B36FDC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0317" y="6492875"/>
            <a:ext cx="503392" cy="365125"/>
          </a:xfrm>
        </p:spPr>
        <p:txBody>
          <a:bodyPr/>
          <a:lstStyle/>
          <a:p>
            <a:pPr algn="r"/>
            <a:fld id="{401CF334-2D5C-4859-84A6-CA7E6E43FAEB}" type="slidenum">
              <a:rPr lang="en-US" sz="1200" smtClean="0">
                <a:solidFill>
                  <a:schemeClr val="tx1"/>
                </a:solidFill>
              </a:rPr>
              <a:pPr algn="r"/>
              <a:t>8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069CBE8D-7D45-4A97-A032-2DB59A094B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172" y="631434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FB5E784-7BD1-4097-9CDD-135AAF17528E}"/>
              </a:ext>
            </a:extLst>
          </p:cNvPr>
          <p:cNvSpPr/>
          <p:nvPr/>
        </p:nvSpPr>
        <p:spPr>
          <a:xfrm>
            <a:off x="7755721" y="-153309"/>
            <a:ext cx="153638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small" spc="3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Hate</a:t>
            </a:r>
          </a:p>
        </p:txBody>
      </p:sp>
    </p:spTree>
    <p:extLst>
      <p:ext uri="{BB962C8B-B14F-4D97-AF65-F5344CB8AC3E}">
        <p14:creationId xmlns:p14="http://schemas.microsoft.com/office/powerpoint/2010/main" val="17705547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874" y="770021"/>
            <a:ext cx="9662772" cy="1094874"/>
          </a:xfrm>
        </p:spPr>
        <p:txBody>
          <a:bodyPr>
            <a:no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Secret Sins We Fight Against</a:t>
            </a:r>
            <a:endParaRPr lang="en-US" sz="6000" b="1" i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4874" y="2045368"/>
            <a:ext cx="10214809" cy="3886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4400" b="1" dirty="0">
                <a:latin typeface="Candara" panose="020E0502030303020204" pitchFamily="34" charset="0"/>
              </a:rPr>
              <a:t>Private indulgence must be publicly resisted</a:t>
            </a:r>
            <a:r>
              <a:rPr lang="en-US" sz="4400" dirty="0">
                <a:latin typeface="Candara" panose="020E0502030303020204" pitchFamily="34" charset="0"/>
              </a:rPr>
              <a:t>, </a:t>
            </a:r>
            <a:r>
              <a:rPr lang="en-US" sz="4400" i="1" dirty="0">
                <a:latin typeface="Candara" panose="020E0502030303020204" pitchFamily="34" charset="0"/>
              </a:rPr>
              <a:t>Prov. 7:18-20; 6:25-29; 7:21, 24-27</a:t>
            </a:r>
          </a:p>
          <a:p>
            <a:pPr lvl="1">
              <a:spcBef>
                <a:spcPts val="1200"/>
              </a:spcBef>
            </a:pPr>
            <a:r>
              <a:rPr lang="en-US" sz="4200" dirty="0">
                <a:latin typeface="Candara" panose="020E0502030303020204" pitchFamily="34" charset="0"/>
              </a:rPr>
              <a:t>Reject its path immediately</a:t>
            </a:r>
          </a:p>
          <a:p>
            <a:pPr lvl="1">
              <a:spcBef>
                <a:spcPts val="1200"/>
              </a:spcBef>
            </a:pPr>
            <a:r>
              <a:rPr lang="en-US" sz="4200" dirty="0">
                <a:latin typeface="Candara" panose="020E0502030303020204" pitchFamily="34" charset="0"/>
              </a:rPr>
              <a:t>Joseph’s private resistance resulted in public injustice, </a:t>
            </a:r>
            <a:r>
              <a:rPr lang="en-US" sz="4200" i="1" dirty="0">
                <a:latin typeface="Candara" panose="020E0502030303020204" pitchFamily="34" charset="0"/>
              </a:rPr>
              <a:t>Genesis 39:7-14, 20</a:t>
            </a:r>
            <a:endParaRPr lang="en-US" sz="4000" i="1" dirty="0">
              <a:latin typeface="Candara" panose="020E0502030303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78AFE8-7548-48AE-9B0F-E83B36FDC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0317" y="6492875"/>
            <a:ext cx="503392" cy="365125"/>
          </a:xfrm>
        </p:spPr>
        <p:txBody>
          <a:bodyPr/>
          <a:lstStyle/>
          <a:p>
            <a:pPr algn="r"/>
            <a:fld id="{401CF334-2D5C-4859-84A6-CA7E6E43FAEB}" type="slidenum">
              <a:rPr lang="en-US" sz="1200" smtClean="0">
                <a:solidFill>
                  <a:schemeClr val="tx1"/>
                </a:solidFill>
              </a:rPr>
              <a:pPr algn="r"/>
              <a:t>9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069CBE8D-7D45-4A97-A032-2DB59A094B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172" y="631434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0DE7B45-787D-4E6B-B29B-0081C7D3A331}"/>
              </a:ext>
            </a:extLst>
          </p:cNvPr>
          <p:cNvSpPr/>
          <p:nvPr/>
        </p:nvSpPr>
        <p:spPr>
          <a:xfrm>
            <a:off x="6737495" y="-153309"/>
            <a:ext cx="357283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small" spc="3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Fornication</a:t>
            </a:r>
          </a:p>
        </p:txBody>
      </p:sp>
    </p:spTree>
    <p:extLst>
      <p:ext uri="{BB962C8B-B14F-4D97-AF65-F5344CB8AC3E}">
        <p14:creationId xmlns:p14="http://schemas.microsoft.com/office/powerpoint/2010/main" val="40571912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duct overview presentation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product overview presentation.potx" id="{B28DC015-93EB-44B4-96D3-A8389FA731F7}" vid="{002F0659-0D88-4125-B907-A96737D600EC}"/>
    </a:ext>
  </a:extLst>
</a:theme>
</file>

<file path=ppt/theme/theme2.xml><?xml version="1.0" encoding="utf-8"?>
<a:theme xmlns:a="http://schemas.openxmlformats.org/drawingml/2006/main" name="Office Them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product overview presentation</Template>
  <TotalTime>286</TotalTime>
  <Words>468</Words>
  <Application>Microsoft Office PowerPoint</Application>
  <PresentationFormat>Widescreen</PresentationFormat>
  <Paragraphs>90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Candara</vt:lpstr>
      <vt:lpstr>Century Gothic</vt:lpstr>
      <vt:lpstr>Wingdings</vt:lpstr>
      <vt:lpstr>Wingdings 2</vt:lpstr>
      <vt:lpstr>Product overview presentation</vt:lpstr>
      <vt:lpstr>Battling Secret Sins</vt:lpstr>
      <vt:lpstr>PowerPoint Presentation</vt:lpstr>
      <vt:lpstr>Deception of Secret Sins</vt:lpstr>
      <vt:lpstr>Impact of Secret Sins on Others</vt:lpstr>
      <vt:lpstr>Impact of Secret Sins on Others</vt:lpstr>
      <vt:lpstr>Impact of Secret Sins on Others</vt:lpstr>
      <vt:lpstr>Impact of Secret Sins on Others</vt:lpstr>
      <vt:lpstr>Secret Sins We Fight Against</vt:lpstr>
      <vt:lpstr>Secret Sins We Fight Against</vt:lpstr>
      <vt:lpstr>Secret Sins We Fight Against</vt:lpstr>
      <vt:lpstr>Secret Sins We Fight Against</vt:lpstr>
      <vt:lpstr>What Must We Do To Resist Secret Sins?</vt:lpstr>
      <vt:lpstr>What To Do? Psalm 19:12-14</vt:lpstr>
      <vt:lpstr>What To Do? Psalm 19:12-14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Name</dc:title>
  <dc:creator>Joe R Price</dc:creator>
  <cp:lastModifiedBy>Joe R Price</cp:lastModifiedBy>
  <cp:revision>76</cp:revision>
  <dcterms:created xsi:type="dcterms:W3CDTF">2018-06-29T18:30:44Z</dcterms:created>
  <dcterms:modified xsi:type="dcterms:W3CDTF">2018-07-01T23:35:39Z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74065800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