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8"/>
  </p:notesMasterIdLst>
  <p:handoutMasterIdLst>
    <p:handoutMasterId r:id="rId19"/>
  </p:handoutMasterIdLst>
  <p:sldIdLst>
    <p:sldId id="257" r:id="rId5"/>
    <p:sldId id="258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704" autoAdjust="0"/>
  </p:normalViewPr>
  <p:slideViewPr>
    <p:cSldViewPr snapToGrid="0">
      <p:cViewPr varScale="1">
        <p:scale>
          <a:sx n="83" d="100"/>
          <a:sy n="83" d="100"/>
        </p:scale>
        <p:origin x="138" y="16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308"/>
    </p:cViewPr>
  </p:sorterViewPr>
  <p:notesViewPr>
    <p:cSldViewPr snapToGrid="0" showGuides="1">
      <p:cViewPr varScale="1">
        <p:scale>
          <a:sx n="79" d="100"/>
          <a:sy n="79" d="100"/>
        </p:scale>
        <p:origin x="23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C2751-278C-4682-9C3F-0FF7B4FCFAE7}" type="datetimeFigureOut">
              <a:rPr lang="en-US" smtClean="0"/>
              <a:t>7/1/2018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286890-466E-41CD-A28A-B1EBDF22CA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294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F0845-D09E-4AF9-9623-EA7EA0297EF3}" type="datetimeFigureOut">
              <a:rPr lang="en-US" smtClean="0"/>
              <a:t>7/1/2018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7CD11A-EED3-40CE-98A3-28FEE84867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76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CD11A-EED3-40CE-98A3-28FEE84867B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160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inv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1CDE-3ABD-4257-9105-ACFA8474233F}" type="datetime1">
              <a:rPr lang="en-US" smtClean="0"/>
              <a:t>7/1/2018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4068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ash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476FE-4B4C-4A2D-AC2B-B48923994175}" type="datetime1">
              <a:rPr lang="en-US" smtClean="0"/>
              <a:t>7/1/2018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542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ash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91661"/>
            <a:ext cx="2628900" cy="49090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691661"/>
            <a:ext cx="7734300" cy="49090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FA4F1-6D3D-4986-B5A4-BA3261774FB6}" type="datetime1">
              <a:rPr lang="en-US" smtClean="0"/>
              <a:t>7/1/2018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500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ash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82E6-BEE4-49C0-BD20-10CA133FE9A7}" type="datetime1">
              <a:rPr lang="en-US" smtClean="0"/>
              <a:t>7/1/2018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943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ash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09738"/>
            <a:ext cx="10515600" cy="2862262"/>
          </a:xfrm>
        </p:spPr>
        <p:txBody>
          <a:bodyPr anchor="b"/>
          <a:lstStyle>
            <a:lvl1pPr>
              <a:lnSpc>
                <a:spcPct val="100000"/>
              </a:lnSpc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89463"/>
            <a:ext cx="1051560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CB16A-CAAD-4B08-802F-3699404D09CB}" type="datetime1">
              <a:rPr lang="en-US" smtClean="0"/>
              <a:t>7/1/2018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2727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ash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825625"/>
            <a:ext cx="489204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baseline="0" noProof="0" dirty="0" smtClean="0">
                <a:solidFill>
                  <a:schemeClr val="bg1"/>
                </a:solidFill>
              </a:defRPr>
            </a:lvl1pPr>
            <a:lvl2pPr>
              <a:defRPr lang="en-US" baseline="0" noProof="0" dirty="0" smtClean="0">
                <a:solidFill>
                  <a:schemeClr val="bg1"/>
                </a:solidFill>
              </a:defRPr>
            </a:lvl2pPr>
            <a:lvl3pPr>
              <a:defRPr lang="en-US" baseline="0" noProof="0" dirty="0" smtClean="0">
                <a:solidFill>
                  <a:schemeClr val="bg1"/>
                </a:solidFill>
              </a:defRPr>
            </a:lvl3pPr>
            <a:lvl4pPr>
              <a:defRPr lang="en-US" baseline="0" noProof="0" dirty="0" smtClean="0">
                <a:solidFill>
                  <a:schemeClr val="bg1"/>
                </a:solidFill>
              </a:defRPr>
            </a:lvl4pPr>
            <a:lvl5pPr>
              <a:defRPr lang="en-US" baseline="0" noProof="0" dirty="0" smtClean="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650524" y="1825625"/>
            <a:ext cx="489204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noProof="0" dirty="0" smtClean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9B8BD-1C25-4316-BCA4-1DF8EBA90737}" type="datetime1">
              <a:rPr lang="en-US" smtClean="0"/>
              <a:t>7/1/2018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9307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ash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9150"/>
            <a:ext cx="10094976" cy="11521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489204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2498723"/>
            <a:ext cx="4892040" cy="3101977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noProof="0" dirty="0" smtClean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753" y="1828800"/>
            <a:ext cx="489204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5656753" y="2498723"/>
            <a:ext cx="4892040" cy="3101977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noProof="0" dirty="0" smtClean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8B291-7F03-42BD-85A4-0E588D0C244E}" type="datetime1">
              <a:rPr lang="en-US" smtClean="0"/>
              <a:t>7/1/2018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6610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ash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9B3E-92BA-4557-BE8A-FF498410166D}" type="datetime1">
              <a:rPr lang="en-US" smtClean="0"/>
              <a:t>7/1/2018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8583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ash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F91CD-B884-4B82-9DFC-437C0EC273E6}" type="datetime1">
              <a:rPr lang="en-US" smtClean="0"/>
              <a:t>7/1/2018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6057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ash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599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800600" y="987425"/>
            <a:ext cx="5753100" cy="4613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noProof="0" dirty="0" smtClean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254249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61028-7CBB-49C0-A1C5-985CBCB8C126}" type="datetime1">
              <a:rPr lang="en-US" smtClean="0"/>
              <a:t>7/1/2018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7217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ash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599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4800600" y="987425"/>
            <a:ext cx="5753100" cy="46132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254249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9812B-282D-4E0F-B6CB-668C7935AE28}" type="datetime1">
              <a:rPr lang="en-US" smtClean="0"/>
              <a:t>7/1/2018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576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ash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39793"/>
            <a:ext cx="10096500" cy="1150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5625"/>
            <a:ext cx="10096500" cy="37780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FA147E58-9213-47AF-94F8-8D752BB92C1B}" type="datetime1">
              <a:rPr lang="en-US" smtClean="0"/>
              <a:t>7/1/2018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E5B29C50-D6F1-4DB6-9B68-F4CD3996E9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484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1250">
        <p14:flash/>
      </p:transition>
    </mc:Choice>
    <mc:Fallback>
      <p:transition spd="slow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ts val="4000"/>
        </a:lnSpc>
        <a:spcBef>
          <a:spcPct val="0"/>
        </a:spcBef>
        <a:buNone/>
        <a:defRPr sz="4000" b="1" kern="1200" cap="none" spc="0">
          <a:ln w="12700" cmpd="sng">
            <a:noFill/>
            <a:prstDash val="solid"/>
          </a:ln>
          <a:solidFill>
            <a:schemeClr val="accent4">
              <a:lumMod val="50000"/>
            </a:schemeClr>
          </a:solidFill>
          <a:effectLst>
            <a:outerShdw blurRad="38100" dist="38100" dir="2700000" algn="tl">
              <a:srgbClr val="000000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pos="288" userDrawn="1">
          <p15:clr>
            <a:srgbClr val="F26B43"/>
          </p15:clr>
        </p15:guide>
        <p15:guide id="3" pos="6648" userDrawn="1">
          <p15:clr>
            <a:srgbClr val="F26B43"/>
          </p15:clr>
        </p15:guide>
        <p15:guide id="4" orient="horz" pos="3528" userDrawn="1">
          <p15:clr>
            <a:srgbClr val="F26B43"/>
          </p15:clr>
        </p15:guide>
        <p15:guide id="5" orient="horz" pos="112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670" y="1041400"/>
            <a:ext cx="10058400" cy="2387600"/>
          </a:xfrm>
        </p:spPr>
        <p:txBody>
          <a:bodyPr>
            <a:normAutofit/>
          </a:bodyPr>
          <a:lstStyle/>
          <a:p>
            <a:r>
              <a:rPr lang="en-US" sz="6600" dirty="0"/>
              <a:t>Does God Expect Too Much?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Luke 14:15-20</a:t>
            </a: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4E58F7AD-BB35-40A0-97CA-61CB231759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5172" y="635635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908815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ash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199" y="891251"/>
            <a:ext cx="11198506" cy="136581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6600" dirty="0"/>
              <a:t>Is It Too Much…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457199" y="2488557"/>
            <a:ext cx="11418426" cy="319461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repent whole-heartedly? </a:t>
            </a:r>
            <a:r>
              <a:rPr lang="en-US" sz="46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Cor. 7:10</a:t>
            </a:r>
            <a:r>
              <a:rPr lang="en-US" sz="4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Godly sorrow identifies sin, </a:t>
            </a:r>
            <a:r>
              <a:rPr lang="en-US" sz="4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Cor. 7:8-9</a:t>
            </a: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Bears good fruit, </a:t>
            </a:r>
            <a:r>
              <a:rPr lang="en-US" sz="4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Corinthians 7:11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5C34822-AAF5-42AC-9CB2-5B71D031B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z="1400" smtClean="0"/>
              <a:t>10</a:t>
            </a:fld>
            <a:endParaRPr lang="en-US" sz="1400" dirty="0"/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7C2B5772-D19E-481C-B719-5E99925A34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5172" y="635635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3761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199" y="775505"/>
            <a:ext cx="11198506" cy="129636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6600" dirty="0"/>
              <a:t>Is It Too Much…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457199" y="2199191"/>
            <a:ext cx="11418426" cy="379649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be obedient and holy? </a:t>
            </a:r>
            <a:r>
              <a:rPr lang="en-US" sz="46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Peter 1:13-16</a:t>
            </a:r>
            <a:r>
              <a:rPr lang="en-US" sz="4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humble in obedience </a:t>
            </a:r>
            <a:r>
              <a:rPr lang="en-US" sz="4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(13-14); </a:t>
            </a:r>
            <a:br>
              <a:rPr lang="en-US" sz="4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10:34-35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holy like our Father in holy </a:t>
            </a:r>
            <a:r>
              <a:rPr lang="en-US" sz="4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(15-16); </a:t>
            </a:r>
            <a:br>
              <a:rPr lang="en-US" sz="4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Corinthians 7:1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5C34822-AAF5-42AC-9CB2-5B71D031B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z="1400" smtClean="0"/>
              <a:t>11</a:t>
            </a:fld>
            <a:endParaRPr lang="en-US" sz="1400" dirty="0"/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7C2B5772-D19E-481C-B719-5E99925A34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5172" y="635635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737709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199" y="775505"/>
            <a:ext cx="11198506" cy="129636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6600" dirty="0"/>
              <a:t>Is It Too Much…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457199" y="2199191"/>
            <a:ext cx="11418426" cy="379649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hold fast to God’s word? </a:t>
            </a:r>
            <a:r>
              <a:rPr lang="en-US" sz="46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Timothy 1:13</a:t>
            </a:r>
            <a:r>
              <a:rPr lang="en-US" sz="4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  <a:p>
            <a:pPr marL="457200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“Hold fast the pattern of sound words which you have heard from me, in faith and love which are in Christ Jesus.”</a:t>
            </a:r>
            <a:endParaRPr lang="en-US" sz="44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5C34822-AAF5-42AC-9CB2-5B71D031B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z="1400" smtClean="0"/>
              <a:t>12</a:t>
            </a:fld>
            <a:endParaRPr lang="en-US" sz="1400" dirty="0"/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7C2B5772-D19E-481C-B719-5E99925A34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5172" y="635635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085782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277792" y="862313"/>
            <a:ext cx="11597833" cy="142947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6600" dirty="0"/>
              <a:t>God Does Not Expect Too Much!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457199" y="2430684"/>
            <a:ext cx="11418426" cy="281264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expect too little of ourselves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things are ready; come to the feast and be saved, </a:t>
            </a:r>
            <a:r>
              <a:rPr lang="en-US" sz="48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Luke 14:17; Matthew 11:28-30</a:t>
            </a:r>
            <a:endParaRPr lang="en-US" sz="44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5C34822-AAF5-42AC-9CB2-5B71D031B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z="1400" smtClean="0"/>
              <a:t>13</a:t>
            </a:fld>
            <a:endParaRPr lang="en-US" sz="1400" dirty="0"/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7C2B5772-D19E-481C-B719-5E99925A34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5172" y="635635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875628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775503"/>
            <a:ext cx="11198506" cy="1064871"/>
          </a:xfrm>
        </p:spPr>
        <p:txBody>
          <a:bodyPr>
            <a:noAutofit/>
          </a:bodyPr>
          <a:lstStyle/>
          <a:p>
            <a:r>
              <a:rPr lang="en-US" sz="6600" dirty="0"/>
              <a:t>We live in a fast-paced world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636608" y="1620456"/>
            <a:ext cx="9917092" cy="472247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“Life is too busy!”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 leisure time than ever before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 expectancy: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1750-1850: 36.5 yrs.	1850-1900: 40 yrs.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1900-1950: 48 yrs. 	1950-2000: 68 yrs.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2000-present: 78 yrs.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590D174-7630-4193-97D4-48CFF1B29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z="1400" smtClean="0"/>
              <a:t>2</a:t>
            </a:fld>
            <a:endParaRPr lang="en-US" sz="1400" dirty="0"/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F765B311-A9B6-44BC-9B63-296C0DA8E4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5172" y="635635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66857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1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10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199" y="515071"/>
            <a:ext cx="11198506" cy="215683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6600" dirty="0"/>
              <a:t>Parable of the Great Supper</a:t>
            </a:r>
            <a:br>
              <a:rPr lang="en-US" sz="6600" dirty="0"/>
            </a:br>
            <a:r>
              <a:rPr lang="en-US" sz="4800" i="1" dirty="0"/>
              <a:t>Luke 14:15-24</a:t>
            </a:r>
            <a:endParaRPr lang="en-US" sz="6600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457199" y="2685328"/>
            <a:ext cx="11198506" cy="319461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Invitation to come to the kingdom </a:t>
            </a:r>
            <a:r>
              <a:rPr lang="en-US" sz="46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(15-17) Isaiah 55:1-3 (2:3)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Gospel invitation to be saved, </a:t>
            </a:r>
            <a:r>
              <a:rPr lang="en-US" sz="4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2:38-40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Must accept the invitation, </a:t>
            </a:r>
            <a:r>
              <a:rPr lang="en-US" sz="4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2:41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5C34822-AAF5-42AC-9CB2-5B71D031B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z="1400" smtClean="0"/>
              <a:t>3</a:t>
            </a:fld>
            <a:endParaRPr lang="en-US" sz="1400" dirty="0"/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4B84013C-0CD4-4F28-B225-00C4C7B558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5172" y="635635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070161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199" y="787077"/>
            <a:ext cx="11198506" cy="182880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6600" dirty="0"/>
              <a:t>Comfortable with Excuses?</a:t>
            </a:r>
            <a:br>
              <a:rPr lang="en-US" sz="6600" dirty="0"/>
            </a:br>
            <a:r>
              <a:rPr lang="en-US" sz="4800" i="1" dirty="0"/>
              <a:t>Luke 14:18-20</a:t>
            </a:r>
            <a:endParaRPr lang="en-US" sz="6600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914399" y="2847372"/>
            <a:ext cx="10741305" cy="336823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Personal satisfaction </a:t>
            </a:r>
            <a:r>
              <a:rPr lang="en-US" sz="46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(18)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Valid considerations are given immediate preference </a:t>
            </a:r>
            <a:r>
              <a:rPr lang="en-US" sz="4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(19)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Prideful selfishness </a:t>
            </a:r>
            <a:r>
              <a:rPr lang="en-US" sz="4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(20)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5C34822-AAF5-42AC-9CB2-5B71D031B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z="1400" smtClean="0"/>
              <a:t>4</a:t>
            </a:fld>
            <a:endParaRPr lang="en-US" sz="1400" dirty="0"/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94943FB8-581F-43A3-8788-160308A4C1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5172" y="635635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935389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C94D3-9D1B-48A6-8CD2-0D42663BD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9738"/>
            <a:ext cx="10515600" cy="2613025"/>
          </a:xfrm>
        </p:spPr>
        <p:txBody>
          <a:bodyPr>
            <a:normAutofit/>
          </a:bodyPr>
          <a:lstStyle/>
          <a:p>
            <a:r>
              <a:rPr lang="en-US" sz="6600" dirty="0"/>
              <a:t>Does God Expect Too Much?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8D8011-C167-4DA1-8EB5-2591060BCE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“MAYBE WE’RE EXPECTING TOO MUCH OF PEOPLE.”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6CBB44-B7B3-4CBB-BFDA-AC078FB11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5</a:t>
            </a:fld>
            <a:endParaRPr lang="en-US" dirty="0"/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0DF8BE74-B790-47CE-BF5F-1EA42100BB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5172" y="635635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110553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ash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199" y="515071"/>
            <a:ext cx="11198506" cy="112668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6600" dirty="0"/>
              <a:t>Is It Too Much…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457199" y="1655180"/>
            <a:ext cx="11198506" cy="452570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have unwavering commitment to truth? 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Abide in the truth, </a:t>
            </a:r>
            <a:r>
              <a:rPr lang="en-US" sz="4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8:31-32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not stray from truth, </a:t>
            </a:r>
            <a:r>
              <a:rPr lang="en-US" sz="4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Timothy 2:18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Unity in truth,</a:t>
            </a:r>
            <a:r>
              <a:rPr lang="en-US" sz="4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Ephesians 4:3-6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Implant truth in your heart to follow it, </a:t>
            </a:r>
            <a:b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James 1:21-22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5C34822-AAF5-42AC-9CB2-5B71D031B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z="1400" smtClean="0"/>
              <a:t>6</a:t>
            </a:fld>
            <a:endParaRPr lang="en-US" sz="1400" dirty="0"/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7C2B5772-D19E-481C-B719-5E99925A34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5172" y="635635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31824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199" y="636608"/>
            <a:ext cx="11198506" cy="103014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6600" dirty="0"/>
              <a:t>Is It Too Much…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457199" y="1770927"/>
            <a:ext cx="11198506" cy="445046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pray regularly? </a:t>
            </a:r>
            <a:r>
              <a:rPr lang="en-US" sz="46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Timothy 2:1-2</a:t>
            </a:r>
            <a:r>
              <a:rPr lang="en-US" sz="4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not omit prayer, </a:t>
            </a:r>
            <a:r>
              <a:rPr lang="en-US" sz="4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Thessalonians 5:17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Pray in every situation about everything, </a:t>
            </a:r>
            <a:r>
              <a:rPr lang="en-US" sz="4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Philippians 4:6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Prayer is essential for spiritual readiness, </a:t>
            </a:r>
            <a:r>
              <a:rPr lang="en-US" sz="4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6:18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5C34822-AAF5-42AC-9CB2-5B71D031B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z="1400" smtClean="0"/>
              <a:t>7</a:t>
            </a:fld>
            <a:endParaRPr lang="en-US" sz="1400" dirty="0"/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7C2B5772-D19E-481C-B719-5E99925A34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5172" y="635635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742839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199" y="636607"/>
            <a:ext cx="11198506" cy="155100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6600" dirty="0"/>
              <a:t>Is It Too Much…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457199" y="2187615"/>
            <a:ext cx="11198506" cy="313673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live honestly? </a:t>
            </a:r>
            <a:r>
              <a:rPr lang="en-US" sz="46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Proverbs 6:16-17, 19</a:t>
            </a:r>
            <a:r>
              <a:rPr lang="en-US" sz="4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Put away lying, </a:t>
            </a:r>
            <a:r>
              <a:rPr lang="en-US" sz="4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4:25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not pilfer (steal, embezzle), </a:t>
            </a:r>
            <a:r>
              <a:rPr lang="en-US" sz="4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Titus 2:9-10</a:t>
            </a:r>
            <a:endParaRPr lang="en-US" sz="4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en-US" sz="4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good fidelity</a:t>
            </a:r>
            <a:endParaRPr lang="en-US" sz="42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</a:pPr>
            <a:endParaRPr lang="en-US" sz="4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5C34822-AAF5-42AC-9CB2-5B71D031B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z="1400" smtClean="0"/>
              <a:t>8</a:t>
            </a:fld>
            <a:endParaRPr lang="en-US" sz="1400" dirty="0"/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7C2B5772-D19E-481C-B719-5E99925A34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5172" y="635635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083804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6" presetClass="entr" presetSubtype="21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199" y="636608"/>
            <a:ext cx="11198506" cy="103014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6600" dirty="0"/>
              <a:t>Is It Too Much…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457199" y="1770927"/>
            <a:ext cx="11418426" cy="480349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worship enthusiastically?  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abandon for lesser things, </a:t>
            </a:r>
            <a:r>
              <a:rPr lang="en-US" sz="4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Heb. 10:24-25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Worship in truth with all our heart, </a:t>
            </a:r>
            <a:r>
              <a:rPr lang="en-US" sz="4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4:24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en-US" sz="4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Heart that is reverent and glad, </a:t>
            </a:r>
            <a:r>
              <a:rPr lang="en-US" sz="42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122:1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en-US" sz="4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Conduct that respects God and worships </a:t>
            </a:r>
            <a:br>
              <a:rPr lang="en-US" sz="4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Him in truth, </a:t>
            </a:r>
            <a:r>
              <a:rPr lang="en-US" sz="42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2:42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5C34822-AAF5-42AC-9CB2-5B71D031B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z="1400" smtClean="0"/>
              <a:t>9</a:t>
            </a:fld>
            <a:endParaRPr lang="en-US" sz="1400" dirty="0"/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7C2B5772-D19E-481C-B719-5E99925A34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5172" y="635635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424966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</p:bldLst>
  </p:timing>
</p:sld>
</file>

<file path=ppt/theme/theme1.xml><?xml version="1.0" encoding="utf-8"?>
<a:theme xmlns:a="http://schemas.openxmlformats.org/drawingml/2006/main" name="Vertical Lexicon design templat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/>
        </a:defPPr>
      </a:lstStyle>
      <a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tx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Vertical lexicon design slides.potx" id="{49C7086D-B6BF-42C9-B2E9-7A6F5A963EAA}" vid="{839E83B1-FF0C-49E8-8563-59D864F05AE3}"/>
    </a:ext>
  </a:extLst>
</a:theme>
</file>

<file path=ppt/theme/theme2.xml><?xml version="1.0" encoding="utf-8"?>
<a:theme xmlns:a="http://schemas.openxmlformats.org/drawingml/2006/main" name="Office Them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BEBB951-DE64-4CB8-9E1C-184A357AD7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A1BD8E5-A18E-435C-B431-90A6B59F4B6F}">
  <ds:schemaRefs>
    <ds:schemaRef ds:uri="http://www.w3.org/XML/1998/namespace"/>
    <ds:schemaRef ds:uri="http://purl.org/dc/terms/"/>
    <ds:schemaRef ds:uri="a4f35948-e619-41b3-aa29-22878b09cfd2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40262f94-9f35-4ac3-9a90-690165a166b7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05EEE0F9-7BC9-4998-8617-7CC115AD97E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Vertical lexicon design slides</Template>
  <TotalTime>103</TotalTime>
  <Words>396</Words>
  <Application>Microsoft Office PowerPoint</Application>
  <PresentationFormat>Widescreen</PresentationFormat>
  <Paragraphs>68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Vertical Lexicon design template</vt:lpstr>
      <vt:lpstr>Does God Expect Too Much?</vt:lpstr>
      <vt:lpstr>We live in a fast-paced world</vt:lpstr>
      <vt:lpstr>Parable of the Great Supper Luke 14:15-24</vt:lpstr>
      <vt:lpstr>Comfortable with Excuses? Luke 14:18-20</vt:lpstr>
      <vt:lpstr>Does God Expect Too Much?</vt:lpstr>
      <vt:lpstr>Is It Too Much…</vt:lpstr>
      <vt:lpstr>Is It Too Much…</vt:lpstr>
      <vt:lpstr>Is It Too Much…</vt:lpstr>
      <vt:lpstr>Is It Too Much…</vt:lpstr>
      <vt:lpstr>Is It Too Much…</vt:lpstr>
      <vt:lpstr>Is It Too Much…</vt:lpstr>
      <vt:lpstr>Is It Too Much…</vt:lpstr>
      <vt:lpstr>God Does Not Expect Too Much!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Does God Expect Too Much?</dc:title>
  <dc:creator>Joe R Price</dc:creator>
  <cp:lastModifiedBy>Joe R Price</cp:lastModifiedBy>
  <cp:revision>49</cp:revision>
  <dcterms:created xsi:type="dcterms:W3CDTF">2018-06-29T17:17:26Z</dcterms:created>
  <dcterms:modified xsi:type="dcterms:W3CDTF">2018-07-01T13:42:48Z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74067900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