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4"/>
  </p:notesMasterIdLst>
  <p:handoutMasterIdLst>
    <p:handoutMasterId r:id="rId15"/>
  </p:handoutMasterIdLst>
  <p:sldIdLst>
    <p:sldId id="279" r:id="rId5"/>
    <p:sldId id="287" r:id="rId6"/>
    <p:sldId id="290" r:id="rId7"/>
    <p:sldId id="291" r:id="rId8"/>
    <p:sldId id="292" r:id="rId9"/>
    <p:sldId id="293" r:id="rId10"/>
    <p:sldId id="294" r:id="rId11"/>
    <p:sldId id="295" r:id="rId12"/>
    <p:sldId id="296" r:id="rId1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280" autoAdjust="0"/>
  </p:normalViewPr>
  <p:slideViewPr>
    <p:cSldViewPr>
      <p:cViewPr varScale="1">
        <p:scale>
          <a:sx n="82" d="100"/>
          <a:sy n="82" d="100"/>
        </p:scale>
        <p:origin x="114" y="192"/>
      </p:cViewPr>
      <p:guideLst>
        <p:guide orient="horz" pos="2160"/>
        <p:guide pos="3839"/>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7/29/2018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7/29/2018</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hf hdr="0" ftr="0" dt="0"/>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7200" dirty="0">
                <a:latin typeface="Candara" panose="020E0502030303020204" pitchFamily="34" charset="0"/>
              </a:rPr>
              <a:t>“How Is It You Do Not Understand?”</a:t>
            </a:r>
          </a:p>
        </p:txBody>
      </p:sp>
      <p:sp>
        <p:nvSpPr>
          <p:cNvPr id="2" name="Subtitle 1"/>
          <p:cNvSpPr>
            <a:spLocks noGrp="1"/>
          </p:cNvSpPr>
          <p:nvPr>
            <p:ph type="subTitle" idx="1"/>
          </p:nvPr>
        </p:nvSpPr>
        <p:spPr/>
        <p:txBody>
          <a:bodyPr>
            <a:normAutofit/>
          </a:bodyPr>
          <a:lstStyle/>
          <a:p>
            <a:r>
              <a:rPr lang="en-US" sz="5400" i="1" dirty="0">
                <a:effectLst>
                  <a:outerShdw blurRad="38100" dist="38100" dir="2700000" algn="tl">
                    <a:srgbClr val="000000">
                      <a:alpha val="43137"/>
                    </a:srgbClr>
                  </a:outerShdw>
                </a:effectLst>
                <a:latin typeface="Candara" panose="020E0502030303020204" pitchFamily="34" charset="0"/>
              </a:rPr>
              <a:t>Mark 8:13-21</a:t>
            </a:r>
          </a:p>
        </p:txBody>
      </p:sp>
      <p:pic>
        <p:nvPicPr>
          <p:cNvPr id="4" name="Picture 3" descr="A close up of a logo&#10;&#10;Description generated with high confidence">
            <a:extLst>
              <a:ext uri="{FF2B5EF4-FFF2-40B4-BE49-F238E27FC236}">
                <a16:creationId xmlns:a16="http://schemas.microsoft.com/office/drawing/2014/main" id="{D1C18C0E-CAF2-4FBA-A5D6-6307C606446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5612" y="304800"/>
            <a:ext cx="11277600" cy="1447800"/>
          </a:xfrm>
        </p:spPr>
        <p:txBody>
          <a:bodyPr>
            <a:noAutofit/>
          </a:bodyPr>
          <a:lstStyle/>
          <a:p>
            <a:r>
              <a:rPr lang="en-US" sz="5400" b="1" i="1" cap="none" dirty="0">
                <a:effectLst>
                  <a:outerShdw blurRad="38100" dist="38100" dir="2700000" algn="tl">
                    <a:srgbClr val="000000">
                      <a:alpha val="43137"/>
                    </a:srgbClr>
                  </a:outerShdw>
                </a:effectLst>
                <a:latin typeface="Candara" panose="020E0502030303020204" pitchFamily="34" charset="0"/>
              </a:rPr>
              <a:t>“How is it you do not understand?” </a:t>
            </a:r>
            <a:r>
              <a:rPr lang="en-US" sz="4400" i="1" cap="none" dirty="0">
                <a:effectLst>
                  <a:outerShdw blurRad="38100" dist="38100" dir="2700000" algn="tl">
                    <a:srgbClr val="000000">
                      <a:alpha val="43137"/>
                    </a:srgbClr>
                  </a:outerShdw>
                </a:effectLst>
                <a:latin typeface="Candara" panose="020E0502030303020204" pitchFamily="34" charset="0"/>
              </a:rPr>
              <a:t>Mark 8:21 (17, 18)</a:t>
            </a:r>
          </a:p>
        </p:txBody>
      </p:sp>
      <p:sp>
        <p:nvSpPr>
          <p:cNvPr id="14" name="Content Placeholder 13"/>
          <p:cNvSpPr>
            <a:spLocks noGrp="1"/>
          </p:cNvSpPr>
          <p:nvPr>
            <p:ph idx="1"/>
          </p:nvPr>
        </p:nvSpPr>
        <p:spPr>
          <a:xfrm>
            <a:off x="684212" y="2209800"/>
            <a:ext cx="10590451" cy="4191000"/>
          </a:xfrm>
        </p:spPr>
        <p:txBody>
          <a:bodyPr>
            <a:normAutofit/>
          </a:bodyPr>
          <a:lstStyle/>
          <a:p>
            <a:pPr>
              <a:lnSpc>
                <a:spcPct val="100000"/>
              </a:lnSpc>
            </a:pPr>
            <a:r>
              <a:rPr lang="en-US" sz="4400" dirty="0">
                <a:effectLst>
                  <a:outerShdw blurRad="38100" dist="38100" dir="2700000" algn="tl">
                    <a:srgbClr val="000000">
                      <a:alpha val="43137"/>
                    </a:srgbClr>
                  </a:outerShdw>
                </a:effectLst>
                <a:latin typeface="Candara" panose="020E0502030303020204" pitchFamily="34" charset="0"/>
              </a:rPr>
              <a:t>Only understood by necessary inference </a:t>
            </a:r>
            <a:r>
              <a:rPr lang="en-US" sz="4400" i="1" dirty="0">
                <a:effectLst>
                  <a:outerShdw blurRad="38100" dist="38100" dir="2700000" algn="tl">
                    <a:srgbClr val="000000">
                      <a:alpha val="43137"/>
                    </a:srgbClr>
                  </a:outerShdw>
                </a:effectLst>
                <a:latin typeface="Candara" panose="020E0502030303020204" pitchFamily="34" charset="0"/>
              </a:rPr>
              <a:t>(18-21)</a:t>
            </a:r>
          </a:p>
          <a:p>
            <a:pPr>
              <a:lnSpc>
                <a:spcPct val="100000"/>
              </a:lnSpc>
            </a:pPr>
            <a:r>
              <a:rPr lang="en-US" sz="4400" dirty="0">
                <a:effectLst>
                  <a:outerShdw blurRad="38100" dist="38100" dir="2700000" algn="tl">
                    <a:srgbClr val="000000">
                      <a:alpha val="43137"/>
                    </a:srgbClr>
                  </a:outerShdw>
                </a:effectLst>
                <a:latin typeface="Candara" panose="020E0502030303020204" pitchFamily="34" charset="0"/>
              </a:rPr>
              <a:t>Thought they understood …Wrong </a:t>
            </a:r>
            <a:r>
              <a:rPr lang="en-US" sz="4400" i="1" dirty="0">
                <a:effectLst>
                  <a:outerShdw blurRad="38100" dist="38100" dir="2700000" algn="tl">
                    <a:srgbClr val="000000">
                      <a:alpha val="43137"/>
                    </a:srgbClr>
                  </a:outerShdw>
                </a:effectLst>
                <a:latin typeface="Candara" panose="020E0502030303020204" pitchFamily="34" charset="0"/>
              </a:rPr>
              <a:t>(15-16)</a:t>
            </a:r>
          </a:p>
          <a:p>
            <a:pPr>
              <a:lnSpc>
                <a:spcPct val="100000"/>
              </a:lnSpc>
            </a:pPr>
            <a:r>
              <a:rPr lang="en-US" sz="4400" dirty="0">
                <a:effectLst>
                  <a:outerShdw blurRad="38100" dist="38100" dir="2700000" algn="tl">
                    <a:srgbClr val="000000">
                      <a:alpha val="43137"/>
                    </a:srgbClr>
                  </a:outerShdw>
                </a:effectLst>
                <a:latin typeface="Candara" panose="020E0502030303020204" pitchFamily="34" charset="0"/>
              </a:rPr>
              <a:t>Perceive truth, not what we think is truth </a:t>
            </a:r>
            <a:r>
              <a:rPr lang="en-US" sz="4400" i="1" dirty="0">
                <a:effectLst>
                  <a:outerShdw blurRad="38100" dist="38100" dir="2700000" algn="tl">
                    <a:srgbClr val="000000">
                      <a:alpha val="43137"/>
                    </a:srgbClr>
                  </a:outerShdw>
                </a:effectLst>
                <a:latin typeface="Candara" panose="020E0502030303020204" pitchFamily="34" charset="0"/>
              </a:rPr>
              <a:t>(16-17)</a:t>
            </a:r>
          </a:p>
        </p:txBody>
      </p:sp>
      <p:pic>
        <p:nvPicPr>
          <p:cNvPr id="4" name="Picture 3" descr="A close up of a logo&#10;&#10;Description generated with high confidence">
            <a:extLst>
              <a:ext uri="{FF2B5EF4-FFF2-40B4-BE49-F238E27FC236}">
                <a16:creationId xmlns:a16="http://schemas.microsoft.com/office/drawing/2014/main" id="{4710EDA2-DAC0-4413-87A2-6B79D92D283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2" name="Slide Number Placeholder 1">
            <a:extLst>
              <a:ext uri="{FF2B5EF4-FFF2-40B4-BE49-F238E27FC236}">
                <a16:creationId xmlns:a16="http://schemas.microsoft.com/office/drawing/2014/main" id="{F9FDD568-B726-400B-9683-6C1028BC1472}"/>
              </a:ext>
            </a:extLst>
          </p:cNvPr>
          <p:cNvSpPr>
            <a:spLocks noGrp="1"/>
          </p:cNvSpPr>
          <p:nvPr>
            <p:ph type="sldNum" sz="quarter" idx="12"/>
          </p:nvPr>
        </p:nvSpPr>
        <p:spPr>
          <a:xfrm>
            <a:off x="11047412" y="6528335"/>
            <a:ext cx="832903" cy="195072"/>
          </a:xfrm>
        </p:spPr>
        <p:txBody>
          <a:bodyPr/>
          <a:lstStyle/>
          <a:p>
            <a:fld id="{E5FD5434-F838-4DD4-A17B-1CB1A1850DF4}" type="slidenum">
              <a:rPr lang="en-US" sz="1400" smtClean="0">
                <a:latin typeface="Candara" panose="020E0502030303020204" pitchFamily="34" charset="0"/>
              </a:rPr>
              <a:t>2</a:t>
            </a:fld>
            <a:endParaRPr lang="en-US" sz="1400" dirty="0">
              <a:latin typeface="Candara" panose="020E0502030303020204" pitchFamily="34" charset="0"/>
            </a:endParaRPr>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a:xfrm>
            <a:off x="7821163" y="482600"/>
            <a:ext cx="3961368" cy="1117600"/>
          </a:xfrm>
        </p:spPr>
        <p:txBody>
          <a:bodyPr/>
          <a:lstStyle/>
          <a:p>
            <a:r>
              <a:rPr lang="en-US" sz="4400" i="1" dirty="0">
                <a:effectLst>
                  <a:outerShdw blurRad="38100" dist="38100" dir="2700000" algn="tl">
                    <a:srgbClr val="000000">
                      <a:alpha val="43137"/>
                    </a:srgbClr>
                  </a:outerShdw>
                </a:effectLst>
                <a:latin typeface="Candara" panose="020E0502030303020204" pitchFamily="34" charset="0"/>
              </a:rPr>
              <a:t>M</a:t>
            </a:r>
            <a:r>
              <a:rPr lang="en-US" sz="4400" i="1" cap="none" dirty="0">
                <a:effectLst>
                  <a:outerShdw blurRad="38100" dist="38100" dir="2700000" algn="tl">
                    <a:srgbClr val="000000">
                      <a:alpha val="43137"/>
                    </a:srgbClr>
                  </a:outerShdw>
                </a:effectLst>
                <a:latin typeface="Candara" panose="020E0502030303020204" pitchFamily="34" charset="0"/>
              </a:rPr>
              <a:t>ark 8:16-17</a:t>
            </a:r>
            <a:endParaRPr lang="en-US" sz="4400" i="1"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150812" y="304800"/>
            <a:ext cx="7391400" cy="6223535"/>
          </a:xfrm>
        </p:spPr>
        <p:txBody>
          <a:bodyPr>
            <a:normAutofit/>
          </a:bodyPr>
          <a:lstStyle/>
          <a:p>
            <a:pPr>
              <a:lnSpc>
                <a:spcPct val="100000"/>
              </a:lnSpc>
            </a:pPr>
            <a:r>
              <a:rPr lang="en-US" sz="4000" b="1" dirty="0">
                <a:latin typeface="Candara" panose="020E0502030303020204" pitchFamily="34" charset="0"/>
              </a:rPr>
              <a:t>Divine revelation is truth</a:t>
            </a:r>
            <a:r>
              <a:rPr lang="en-US" sz="4000" dirty="0">
                <a:latin typeface="Candara" panose="020E0502030303020204" pitchFamily="34" charset="0"/>
              </a:rPr>
              <a:t>, </a:t>
            </a:r>
            <a:br>
              <a:rPr lang="en-US" sz="4000" dirty="0">
                <a:latin typeface="Candara" panose="020E0502030303020204" pitchFamily="34" charset="0"/>
              </a:rPr>
            </a:br>
            <a:r>
              <a:rPr lang="en-US" sz="4000" i="1" dirty="0">
                <a:latin typeface="Candara" panose="020E0502030303020204" pitchFamily="34" charset="0"/>
              </a:rPr>
              <a:t>1 Corinthians 2:4-10</a:t>
            </a:r>
          </a:p>
          <a:p>
            <a:pPr lvl="1">
              <a:lnSpc>
                <a:spcPct val="100000"/>
              </a:lnSpc>
            </a:pPr>
            <a:r>
              <a:rPr lang="en-US" sz="3800" dirty="0">
                <a:latin typeface="Candara" panose="020E0502030303020204" pitchFamily="34" charset="0"/>
              </a:rPr>
              <a:t>Heart deceptive, </a:t>
            </a:r>
            <a:r>
              <a:rPr lang="en-US" sz="3800" i="1" dirty="0">
                <a:latin typeface="Candara" panose="020E0502030303020204" pitchFamily="34" charset="0"/>
              </a:rPr>
              <a:t>Jeremiah 17:9; Proverbs 14:12</a:t>
            </a:r>
          </a:p>
          <a:p>
            <a:pPr>
              <a:lnSpc>
                <a:spcPct val="100000"/>
              </a:lnSpc>
            </a:pPr>
            <a:r>
              <a:rPr lang="en-US" sz="4000" b="1" dirty="0">
                <a:latin typeface="Candara" panose="020E0502030303020204" pitchFamily="34" charset="0"/>
              </a:rPr>
              <a:t>Man’s wisdom not greater than God’s truth</a:t>
            </a:r>
            <a:r>
              <a:rPr lang="en-US" sz="4000" dirty="0">
                <a:latin typeface="Candara" panose="020E0502030303020204" pitchFamily="34" charset="0"/>
              </a:rPr>
              <a:t>, </a:t>
            </a:r>
            <a:r>
              <a:rPr lang="en-US" sz="4000" i="1" dirty="0">
                <a:latin typeface="Candara" panose="020E0502030303020204" pitchFamily="34" charset="0"/>
              </a:rPr>
              <a:t>John 18:38 (17:17)</a:t>
            </a:r>
          </a:p>
          <a:p>
            <a:pPr>
              <a:lnSpc>
                <a:spcPct val="100000"/>
              </a:lnSpc>
            </a:pPr>
            <a:r>
              <a:rPr lang="en-US" sz="4000" b="1" dirty="0">
                <a:latin typeface="Candara" panose="020E0502030303020204" pitchFamily="34" charset="0"/>
              </a:rPr>
              <a:t>Obedient faith thrives as truth combines with mercy, humility, and reverence</a:t>
            </a:r>
            <a:r>
              <a:rPr lang="en-US" sz="4000" dirty="0">
                <a:latin typeface="Candara" panose="020E0502030303020204" pitchFamily="34" charset="0"/>
              </a:rPr>
              <a:t>, </a:t>
            </a:r>
            <a:r>
              <a:rPr lang="en-US" sz="4000" i="1" dirty="0">
                <a:latin typeface="Candara" panose="020E0502030303020204" pitchFamily="34" charset="0"/>
              </a:rPr>
              <a:t>Proverbs 3:1-8</a:t>
            </a: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p:txBody>
          <a:bodyPr>
            <a:normAutofit/>
          </a:bodyPr>
          <a:lstStyle/>
          <a:p>
            <a:pPr algn="ctr"/>
            <a:r>
              <a:rPr lang="en-US" sz="5400" b="1" i="1" dirty="0">
                <a:effectLst>
                  <a:outerShdw blurRad="38100" dist="38100" dir="2700000" algn="tl">
                    <a:srgbClr val="000000">
                      <a:alpha val="43137"/>
                    </a:srgbClr>
                  </a:outerShdw>
                </a:effectLst>
                <a:latin typeface="Candara" panose="020E0502030303020204" pitchFamily="34" charset="0"/>
              </a:rPr>
              <a:t>Human Wisdom Does Not Establish Truth</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FB592D2B-D82D-4696-8DAE-C88AD177097F}"/>
              </a:ext>
            </a:extLst>
          </p:cNvPr>
          <p:cNvSpPr txBox="1">
            <a:spLocks/>
          </p:cNvSpPr>
          <p:nvPr/>
        </p:nvSpPr>
        <p:spPr>
          <a:xfrm>
            <a:off x="6771936" y="6528335"/>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3</a:t>
            </a:fld>
            <a:endParaRPr lang="en-US" sz="1400" dirty="0">
              <a:latin typeface="Candara" panose="020E0502030303020204" pitchFamily="34" charset="0"/>
            </a:endParaRPr>
          </a:p>
        </p:txBody>
      </p:sp>
    </p:spTree>
    <p:extLst>
      <p:ext uri="{BB962C8B-B14F-4D97-AF65-F5344CB8AC3E}">
        <p14:creationId xmlns:p14="http://schemas.microsoft.com/office/powerpoint/2010/main" val="3859581761"/>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p:txBody>
          <a:bodyPr/>
          <a:lstStyle/>
          <a:p>
            <a:r>
              <a:rPr lang="en-US" sz="4400" i="1" dirty="0">
                <a:effectLst>
                  <a:outerShdw blurRad="38100" dist="38100" dir="2700000" algn="tl">
                    <a:srgbClr val="000000">
                      <a:alpha val="43137"/>
                    </a:srgbClr>
                  </a:outerShdw>
                </a:effectLst>
                <a:latin typeface="Candara" panose="020E0502030303020204" pitchFamily="34" charset="0"/>
              </a:rPr>
              <a:t>M</a:t>
            </a:r>
            <a:r>
              <a:rPr lang="en-US" sz="4400" i="1" cap="none" dirty="0">
                <a:effectLst>
                  <a:outerShdw blurRad="38100" dist="38100" dir="2700000" algn="tl">
                    <a:srgbClr val="000000">
                      <a:alpha val="43137"/>
                    </a:srgbClr>
                  </a:outerShdw>
                </a:effectLst>
                <a:latin typeface="Candara" panose="020E0502030303020204" pitchFamily="34" charset="0"/>
              </a:rPr>
              <a:t>ark 8:17 (6:52)</a:t>
            </a:r>
            <a:endParaRPr lang="en-US" sz="4400" i="1"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162161" y="1695450"/>
            <a:ext cx="7408426" cy="3467100"/>
          </a:xfrm>
        </p:spPr>
        <p:txBody>
          <a:bodyPr>
            <a:normAutofit/>
          </a:bodyPr>
          <a:lstStyle/>
          <a:p>
            <a:pPr>
              <a:lnSpc>
                <a:spcPct val="100000"/>
              </a:lnSpc>
            </a:pPr>
            <a:r>
              <a:rPr lang="en-US" sz="4400" b="1" dirty="0">
                <a:latin typeface="Candara" panose="020E0502030303020204" pitchFamily="34" charset="0"/>
              </a:rPr>
              <a:t>Unresponsive and unwilling to absorb truth</a:t>
            </a:r>
          </a:p>
          <a:p>
            <a:pPr>
              <a:lnSpc>
                <a:spcPct val="100000"/>
              </a:lnSpc>
            </a:pPr>
            <a:r>
              <a:rPr lang="en-US" sz="4200" b="1" dirty="0">
                <a:latin typeface="Candara" panose="020E0502030303020204" pitchFamily="34" charset="0"/>
              </a:rPr>
              <a:t>The world</a:t>
            </a:r>
            <a:r>
              <a:rPr lang="en-US" sz="4200" dirty="0">
                <a:latin typeface="Candara" panose="020E0502030303020204" pitchFamily="34" charset="0"/>
              </a:rPr>
              <a:t>, </a:t>
            </a:r>
            <a:r>
              <a:rPr lang="en-US" sz="4200" i="1" dirty="0">
                <a:latin typeface="Candara" panose="020E0502030303020204" pitchFamily="34" charset="0"/>
              </a:rPr>
              <a:t>Mark 4:13-15; 8:11-12</a:t>
            </a:r>
          </a:p>
          <a:p>
            <a:pPr>
              <a:lnSpc>
                <a:spcPct val="100000"/>
              </a:lnSpc>
            </a:pPr>
            <a:r>
              <a:rPr lang="en-US" sz="4200" b="1" dirty="0">
                <a:latin typeface="Candara" panose="020E0502030303020204" pitchFamily="34" charset="0"/>
              </a:rPr>
              <a:t>God’s people</a:t>
            </a:r>
            <a:r>
              <a:rPr lang="en-US" sz="4200" dirty="0">
                <a:latin typeface="Candara" panose="020E0502030303020204" pitchFamily="34" charset="0"/>
              </a:rPr>
              <a:t>, </a:t>
            </a:r>
            <a:r>
              <a:rPr lang="en-US" sz="4200" i="1" dirty="0">
                <a:latin typeface="Candara" panose="020E0502030303020204" pitchFamily="34" charset="0"/>
              </a:rPr>
              <a:t>Hebrews 3:6-15</a:t>
            </a: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a:xfrm>
            <a:off x="7843021" y="2438400"/>
            <a:ext cx="3961368" cy="3200400"/>
          </a:xfrm>
        </p:spPr>
        <p:txBody>
          <a:bodyPr>
            <a:normAutofit/>
          </a:bodyPr>
          <a:lstStyle/>
          <a:p>
            <a:pPr algn="ctr"/>
            <a:r>
              <a:rPr lang="en-US" sz="5400" b="1" i="1" dirty="0">
                <a:effectLst>
                  <a:outerShdw blurRad="38100" dist="38100" dir="2700000" algn="tl">
                    <a:srgbClr val="000000">
                      <a:alpha val="43137"/>
                    </a:srgbClr>
                  </a:outerShdw>
                </a:effectLst>
                <a:latin typeface="Candara" panose="020E0502030303020204" pitchFamily="34" charset="0"/>
              </a:rPr>
              <a:t>Hard Hearts Do Not Understand Truth</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0D6D1037-9A76-4336-A7A7-7483CB238848}"/>
              </a:ext>
            </a:extLst>
          </p:cNvPr>
          <p:cNvSpPr txBox="1">
            <a:spLocks/>
          </p:cNvSpPr>
          <p:nvPr/>
        </p:nvSpPr>
        <p:spPr>
          <a:xfrm>
            <a:off x="6704012" y="6493410"/>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4</a:t>
            </a:fld>
            <a:endParaRPr lang="en-US" sz="1400" dirty="0">
              <a:latin typeface="Candara" panose="020E0502030303020204" pitchFamily="34" charset="0"/>
            </a:endParaRPr>
          </a:p>
        </p:txBody>
      </p:sp>
    </p:spTree>
    <p:extLst>
      <p:ext uri="{BB962C8B-B14F-4D97-AF65-F5344CB8AC3E}">
        <p14:creationId xmlns:p14="http://schemas.microsoft.com/office/powerpoint/2010/main" val="1624404811"/>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a:xfrm>
            <a:off x="7821163" y="0"/>
            <a:ext cx="3961368" cy="1143000"/>
          </a:xfrm>
        </p:spPr>
        <p:txBody>
          <a:bodyPr/>
          <a:lstStyle/>
          <a:p>
            <a:r>
              <a:rPr lang="en-US" sz="4400" i="1" dirty="0">
                <a:effectLst>
                  <a:outerShdw blurRad="38100" dist="38100" dir="2700000" algn="tl">
                    <a:srgbClr val="000000">
                      <a:alpha val="43137"/>
                    </a:srgbClr>
                  </a:outerShdw>
                </a:effectLst>
                <a:latin typeface="Candara" panose="020E0502030303020204" pitchFamily="34" charset="0"/>
              </a:rPr>
              <a:t>M</a:t>
            </a:r>
            <a:r>
              <a:rPr lang="en-US" sz="4400" i="1" cap="none" dirty="0">
                <a:effectLst>
                  <a:outerShdw blurRad="38100" dist="38100" dir="2700000" algn="tl">
                    <a:srgbClr val="000000">
                      <a:alpha val="43137"/>
                    </a:srgbClr>
                  </a:outerShdw>
                </a:effectLst>
                <a:latin typeface="Candara" panose="020E0502030303020204" pitchFamily="34" charset="0"/>
              </a:rPr>
              <a:t>ark 8:18 (7:16)</a:t>
            </a:r>
            <a:endParaRPr lang="en-US" sz="4400" i="1"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286186" y="876300"/>
            <a:ext cx="7179826" cy="5105400"/>
          </a:xfrm>
        </p:spPr>
        <p:txBody>
          <a:bodyPr>
            <a:normAutofit/>
          </a:bodyPr>
          <a:lstStyle/>
          <a:p>
            <a:pPr>
              <a:lnSpc>
                <a:spcPct val="100000"/>
              </a:lnSpc>
              <a:spcBef>
                <a:spcPts val="1200"/>
              </a:spcBef>
            </a:pPr>
            <a:r>
              <a:rPr lang="en-US" sz="4400" b="1" dirty="0">
                <a:latin typeface="Candara" panose="020E0502030303020204" pitchFamily="34" charset="0"/>
              </a:rPr>
              <a:t>Pride blinds eyes and closes ears</a:t>
            </a:r>
            <a:r>
              <a:rPr lang="en-US" sz="4400" dirty="0">
                <a:latin typeface="Candara" panose="020E0502030303020204" pitchFamily="34" charset="0"/>
              </a:rPr>
              <a:t>, </a:t>
            </a:r>
            <a:r>
              <a:rPr lang="en-US" sz="4400" i="1" dirty="0">
                <a:latin typeface="Candara" panose="020E0502030303020204" pitchFamily="34" charset="0"/>
              </a:rPr>
              <a:t>1 Corinthians 8:1-3 (John 8:43)</a:t>
            </a:r>
          </a:p>
          <a:p>
            <a:pPr lvl="1">
              <a:lnSpc>
                <a:spcPct val="100000"/>
              </a:lnSpc>
              <a:spcBef>
                <a:spcPts val="1200"/>
              </a:spcBef>
            </a:pPr>
            <a:r>
              <a:rPr lang="en-US" sz="4200" dirty="0">
                <a:latin typeface="Candara" panose="020E0502030303020204" pitchFamily="34" charset="0"/>
              </a:rPr>
              <a:t>Education, eloquence, etc., </a:t>
            </a:r>
            <a:br>
              <a:rPr lang="en-US" sz="4200" dirty="0">
                <a:latin typeface="Candara" panose="020E0502030303020204" pitchFamily="34" charset="0"/>
              </a:rPr>
            </a:br>
            <a:r>
              <a:rPr lang="en-US" sz="4200" i="1" dirty="0">
                <a:latin typeface="Candara" panose="020E0502030303020204" pitchFamily="34" charset="0"/>
              </a:rPr>
              <a:t>1 Corinthians 3:18-21</a:t>
            </a:r>
          </a:p>
          <a:p>
            <a:pPr lvl="1">
              <a:lnSpc>
                <a:spcPct val="100000"/>
              </a:lnSpc>
              <a:spcBef>
                <a:spcPts val="1200"/>
              </a:spcBef>
            </a:pPr>
            <a:r>
              <a:rPr lang="en-US" sz="4200" dirty="0">
                <a:latin typeface="Candara" panose="020E0502030303020204" pitchFamily="34" charset="0"/>
              </a:rPr>
              <a:t>“We see” (“we know”), </a:t>
            </a:r>
            <a:r>
              <a:rPr lang="en-US" sz="4200" i="1" dirty="0">
                <a:latin typeface="Candara" panose="020E0502030303020204" pitchFamily="34" charset="0"/>
              </a:rPr>
              <a:t>John 9:35-41 (24, 29)</a:t>
            </a: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a:xfrm>
            <a:off x="7618412" y="1295400"/>
            <a:ext cx="4570413" cy="5232935"/>
          </a:xfrm>
        </p:spPr>
        <p:txBody>
          <a:bodyPr>
            <a:normAutofit/>
          </a:bodyPr>
          <a:lstStyle/>
          <a:p>
            <a:pPr algn="ctr"/>
            <a:r>
              <a:rPr lang="en-US" sz="5300" b="1" i="1" dirty="0">
                <a:effectLst>
                  <a:outerShdw blurRad="38100" dist="38100" dir="2700000" algn="tl">
                    <a:srgbClr val="000000">
                      <a:alpha val="43137"/>
                    </a:srgbClr>
                  </a:outerShdw>
                </a:effectLst>
                <a:latin typeface="Candara" panose="020E0502030303020204" pitchFamily="34" charset="0"/>
              </a:rPr>
              <a:t>Seeing/Hearing Only What We Want to See/Hear Will Not Bring Us to a Knowledge of the Truth</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0D6D1037-9A76-4336-A7A7-7483CB238848}"/>
              </a:ext>
            </a:extLst>
          </p:cNvPr>
          <p:cNvSpPr txBox="1">
            <a:spLocks/>
          </p:cNvSpPr>
          <p:nvPr/>
        </p:nvSpPr>
        <p:spPr>
          <a:xfrm>
            <a:off x="6709309" y="6528335"/>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5</a:t>
            </a:fld>
            <a:endParaRPr lang="en-US" sz="1400" dirty="0">
              <a:latin typeface="Candara" panose="020E0502030303020204" pitchFamily="34" charset="0"/>
            </a:endParaRPr>
          </a:p>
        </p:txBody>
      </p:sp>
    </p:spTree>
    <p:extLst>
      <p:ext uri="{BB962C8B-B14F-4D97-AF65-F5344CB8AC3E}">
        <p14:creationId xmlns:p14="http://schemas.microsoft.com/office/powerpoint/2010/main" val="45745910"/>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a:xfrm>
            <a:off x="7821163" y="609600"/>
            <a:ext cx="3961368" cy="838200"/>
          </a:xfrm>
        </p:spPr>
        <p:txBody>
          <a:bodyPr/>
          <a:lstStyle/>
          <a:p>
            <a:r>
              <a:rPr lang="en-US" sz="4400" i="1" dirty="0">
                <a:effectLst>
                  <a:outerShdw blurRad="38100" dist="38100" dir="2700000" algn="tl">
                    <a:srgbClr val="000000">
                      <a:alpha val="43137"/>
                    </a:srgbClr>
                  </a:outerShdw>
                </a:effectLst>
                <a:latin typeface="Candara" panose="020E0502030303020204" pitchFamily="34" charset="0"/>
              </a:rPr>
              <a:t>M</a:t>
            </a:r>
            <a:r>
              <a:rPr lang="en-US" sz="4400" i="1" cap="none" dirty="0">
                <a:effectLst>
                  <a:outerShdw blurRad="38100" dist="38100" dir="2700000" algn="tl">
                    <a:srgbClr val="000000">
                      <a:alpha val="43137"/>
                    </a:srgbClr>
                  </a:outerShdw>
                </a:effectLst>
                <a:latin typeface="Candara" panose="020E0502030303020204" pitchFamily="34" charset="0"/>
              </a:rPr>
              <a:t>atthew 16:6-9</a:t>
            </a:r>
            <a:endParaRPr lang="en-US" sz="4400" i="1"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333812" y="1228725"/>
            <a:ext cx="6932612" cy="4400550"/>
          </a:xfrm>
        </p:spPr>
        <p:txBody>
          <a:bodyPr>
            <a:normAutofit/>
          </a:bodyPr>
          <a:lstStyle/>
          <a:p>
            <a:pPr>
              <a:lnSpc>
                <a:spcPct val="100000"/>
              </a:lnSpc>
              <a:spcBef>
                <a:spcPts val="1200"/>
              </a:spcBef>
            </a:pPr>
            <a:r>
              <a:rPr lang="en-US" sz="4400" b="1" dirty="0">
                <a:latin typeface="Candara" panose="020E0502030303020204" pitchFamily="34" charset="0"/>
              </a:rPr>
              <a:t>Failure to trust the binding authority of the Word</a:t>
            </a:r>
            <a:endParaRPr lang="en-US" sz="4400" dirty="0">
              <a:latin typeface="Candara" panose="020E0502030303020204" pitchFamily="34" charset="0"/>
            </a:endParaRPr>
          </a:p>
          <a:p>
            <a:pPr>
              <a:lnSpc>
                <a:spcPct val="100000"/>
              </a:lnSpc>
              <a:spcBef>
                <a:spcPts val="1200"/>
              </a:spcBef>
            </a:pPr>
            <a:r>
              <a:rPr lang="en-US" sz="4200" dirty="0">
                <a:latin typeface="Candara" panose="020E0502030303020204" pitchFamily="34" charset="0"/>
              </a:rPr>
              <a:t>Examples:</a:t>
            </a:r>
          </a:p>
          <a:p>
            <a:pPr lvl="1">
              <a:lnSpc>
                <a:spcPct val="100000"/>
              </a:lnSpc>
              <a:spcBef>
                <a:spcPts val="1200"/>
              </a:spcBef>
            </a:pPr>
            <a:r>
              <a:rPr lang="en-US" sz="3800" dirty="0">
                <a:latin typeface="Candara" panose="020E0502030303020204" pitchFamily="34" charset="0"/>
              </a:rPr>
              <a:t>Water baptism, </a:t>
            </a:r>
            <a:r>
              <a:rPr lang="en-US" sz="3800" i="1" dirty="0">
                <a:latin typeface="Candara" panose="020E0502030303020204" pitchFamily="34" charset="0"/>
              </a:rPr>
              <a:t>Mark 16:16</a:t>
            </a:r>
          </a:p>
          <a:p>
            <a:pPr lvl="1">
              <a:lnSpc>
                <a:spcPct val="100000"/>
              </a:lnSpc>
              <a:spcBef>
                <a:spcPts val="1200"/>
              </a:spcBef>
            </a:pPr>
            <a:r>
              <a:rPr lang="en-US" sz="3800" dirty="0">
                <a:latin typeface="Candara" panose="020E0502030303020204" pitchFamily="34" charset="0"/>
              </a:rPr>
              <a:t>Work and organization of the local church, </a:t>
            </a:r>
            <a:r>
              <a:rPr lang="en-US" sz="3800" i="1" dirty="0">
                <a:latin typeface="Candara" panose="020E0502030303020204" pitchFamily="34" charset="0"/>
              </a:rPr>
              <a:t>2 Timothy 1:13</a:t>
            </a: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a:xfrm>
            <a:off x="7616824" y="1905000"/>
            <a:ext cx="4570413" cy="3924300"/>
          </a:xfrm>
        </p:spPr>
        <p:txBody>
          <a:bodyPr>
            <a:normAutofit/>
          </a:bodyPr>
          <a:lstStyle/>
          <a:p>
            <a:pPr algn="ctr"/>
            <a:r>
              <a:rPr lang="en-US" sz="5300" b="1" i="1" dirty="0">
                <a:effectLst>
                  <a:outerShdw blurRad="38100" dist="38100" dir="2700000" algn="tl">
                    <a:srgbClr val="000000">
                      <a:alpha val="43137"/>
                    </a:srgbClr>
                  </a:outerShdw>
                </a:effectLst>
                <a:latin typeface="Candara" panose="020E0502030303020204" pitchFamily="34" charset="0"/>
              </a:rPr>
              <a:t>Little Faith Prevents </a:t>
            </a:r>
            <a:br>
              <a:rPr lang="en-US" sz="5300" b="1" i="1" dirty="0">
                <a:effectLst>
                  <a:outerShdw blurRad="38100" dist="38100" dir="2700000" algn="tl">
                    <a:srgbClr val="000000">
                      <a:alpha val="43137"/>
                    </a:srgbClr>
                  </a:outerShdw>
                </a:effectLst>
                <a:latin typeface="Candara" panose="020E0502030303020204" pitchFamily="34" charset="0"/>
              </a:rPr>
            </a:br>
            <a:r>
              <a:rPr lang="en-US" sz="5300" b="1" i="1" dirty="0">
                <a:effectLst>
                  <a:outerShdw blurRad="38100" dist="38100" dir="2700000" algn="tl">
                    <a:srgbClr val="000000">
                      <a:alpha val="43137"/>
                    </a:srgbClr>
                  </a:outerShdw>
                </a:effectLst>
                <a:latin typeface="Candara" panose="020E0502030303020204" pitchFamily="34" charset="0"/>
              </a:rPr>
              <a:t>Us from Understanding the Truth</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0D6D1037-9A76-4336-A7A7-7483CB238848}"/>
              </a:ext>
            </a:extLst>
          </p:cNvPr>
          <p:cNvSpPr txBox="1">
            <a:spLocks/>
          </p:cNvSpPr>
          <p:nvPr/>
        </p:nvSpPr>
        <p:spPr>
          <a:xfrm>
            <a:off x="6709309" y="6528335"/>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6</a:t>
            </a:fld>
            <a:endParaRPr lang="en-US" sz="1400" dirty="0">
              <a:latin typeface="Candara" panose="020E0502030303020204" pitchFamily="34" charset="0"/>
            </a:endParaRPr>
          </a:p>
        </p:txBody>
      </p:sp>
    </p:spTree>
    <p:extLst>
      <p:ext uri="{BB962C8B-B14F-4D97-AF65-F5344CB8AC3E}">
        <p14:creationId xmlns:p14="http://schemas.microsoft.com/office/powerpoint/2010/main" val="2884644685"/>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a:xfrm>
            <a:off x="7847012" y="533400"/>
            <a:ext cx="3961368" cy="762000"/>
          </a:xfrm>
        </p:spPr>
        <p:txBody>
          <a:bodyPr/>
          <a:lstStyle/>
          <a:p>
            <a:r>
              <a:rPr lang="en-US" sz="4400" i="1" cap="none" dirty="0">
                <a:effectLst>
                  <a:outerShdw blurRad="38100" dist="38100" dir="2700000" algn="tl">
                    <a:srgbClr val="000000">
                      <a:alpha val="43137"/>
                    </a:srgbClr>
                  </a:outerShdw>
                </a:effectLst>
                <a:latin typeface="Candara" panose="020E0502030303020204" pitchFamily="34" charset="0"/>
              </a:rPr>
              <a:t>Mark 8:19-21</a:t>
            </a: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286186" y="533400"/>
            <a:ext cx="7162800" cy="5638800"/>
          </a:xfrm>
        </p:spPr>
        <p:txBody>
          <a:bodyPr>
            <a:normAutofit/>
          </a:bodyPr>
          <a:lstStyle/>
          <a:p>
            <a:pPr>
              <a:lnSpc>
                <a:spcPct val="100000"/>
              </a:lnSpc>
              <a:spcBef>
                <a:spcPts val="1200"/>
              </a:spcBef>
            </a:pPr>
            <a:r>
              <a:rPr lang="en-US" sz="4400" b="1" dirty="0">
                <a:latin typeface="Candara" panose="020E0502030303020204" pitchFamily="34" charset="0"/>
              </a:rPr>
              <a:t>Be sure your inferences are necessary</a:t>
            </a:r>
            <a:endParaRPr lang="en-US" sz="4400" dirty="0">
              <a:latin typeface="Candara" panose="020E0502030303020204" pitchFamily="34" charset="0"/>
            </a:endParaRPr>
          </a:p>
          <a:p>
            <a:pPr lvl="1">
              <a:lnSpc>
                <a:spcPct val="100000"/>
              </a:lnSpc>
              <a:spcBef>
                <a:spcPts val="1200"/>
              </a:spcBef>
            </a:pPr>
            <a:r>
              <a:rPr lang="en-US" sz="3800" dirty="0">
                <a:latin typeface="Candara" panose="020E0502030303020204" pitchFamily="34" charset="0"/>
              </a:rPr>
              <a:t>Reasonable not automatically necessary, </a:t>
            </a:r>
            <a:r>
              <a:rPr lang="en-US" sz="3800" i="1" dirty="0">
                <a:latin typeface="Candara" panose="020E0502030303020204" pitchFamily="34" charset="0"/>
              </a:rPr>
              <a:t>Mark 8:16-17 (14)</a:t>
            </a:r>
          </a:p>
          <a:p>
            <a:pPr lvl="1">
              <a:lnSpc>
                <a:spcPct val="100000"/>
              </a:lnSpc>
              <a:spcBef>
                <a:spcPts val="1200"/>
              </a:spcBef>
            </a:pPr>
            <a:r>
              <a:rPr lang="en-US" sz="3800" dirty="0">
                <a:latin typeface="Candara" panose="020E0502030303020204" pitchFamily="34" charset="0"/>
              </a:rPr>
              <a:t>Do not assert truth</a:t>
            </a:r>
          </a:p>
          <a:p>
            <a:pPr lvl="1">
              <a:lnSpc>
                <a:spcPct val="100000"/>
              </a:lnSpc>
              <a:spcBef>
                <a:spcPts val="1200"/>
              </a:spcBef>
            </a:pPr>
            <a:r>
              <a:rPr lang="en-US" sz="3800" dirty="0">
                <a:latin typeface="Candara" panose="020E0502030303020204" pitchFamily="34" charset="0"/>
              </a:rPr>
              <a:t>Test and prove it by the Scriptures, </a:t>
            </a:r>
            <a:r>
              <a:rPr lang="en-US" sz="3800" i="1" dirty="0">
                <a:latin typeface="Candara" panose="020E0502030303020204" pitchFamily="34" charset="0"/>
              </a:rPr>
              <a:t>1 Thessalonians 5:21; 2 Timothy 3:16 (2:15)</a:t>
            </a: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a:xfrm>
            <a:off x="7618412" y="1600200"/>
            <a:ext cx="4570413" cy="4572000"/>
          </a:xfrm>
        </p:spPr>
        <p:txBody>
          <a:bodyPr>
            <a:normAutofit/>
          </a:bodyPr>
          <a:lstStyle/>
          <a:p>
            <a:pPr algn="ctr"/>
            <a:r>
              <a:rPr lang="en-US" sz="5300" b="1" i="1" dirty="0">
                <a:effectLst>
                  <a:outerShdw blurRad="38100" dist="38100" dir="2700000" algn="tl">
                    <a:srgbClr val="000000">
                      <a:alpha val="43137"/>
                    </a:srgbClr>
                  </a:outerShdw>
                </a:effectLst>
                <a:latin typeface="Candara" panose="020E0502030303020204" pitchFamily="34" charset="0"/>
              </a:rPr>
              <a:t>Expected to Understand Truth by Using Necessary Inferences Correctly</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0D6D1037-9A76-4336-A7A7-7483CB238848}"/>
              </a:ext>
            </a:extLst>
          </p:cNvPr>
          <p:cNvSpPr txBox="1">
            <a:spLocks/>
          </p:cNvSpPr>
          <p:nvPr/>
        </p:nvSpPr>
        <p:spPr>
          <a:xfrm>
            <a:off x="6709309" y="6528335"/>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7</a:t>
            </a:fld>
            <a:endParaRPr lang="en-US" sz="1400" dirty="0">
              <a:latin typeface="Candara" panose="020E0502030303020204" pitchFamily="34" charset="0"/>
            </a:endParaRPr>
          </a:p>
        </p:txBody>
      </p:sp>
    </p:spTree>
    <p:extLst>
      <p:ext uri="{BB962C8B-B14F-4D97-AF65-F5344CB8AC3E}">
        <p14:creationId xmlns:p14="http://schemas.microsoft.com/office/powerpoint/2010/main" val="849832915"/>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7" presetClass="entr" presetSubtype="0" fill="hold" nodeType="afterEffect">
                                  <p:stCondLst>
                                    <p:cond delay="50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a:xfrm>
            <a:off x="7847012" y="533400"/>
            <a:ext cx="3961368" cy="762000"/>
          </a:xfrm>
        </p:spPr>
        <p:txBody>
          <a:bodyPr/>
          <a:lstStyle/>
          <a:p>
            <a:r>
              <a:rPr lang="en-US" sz="4400" i="1" cap="none" dirty="0">
                <a:effectLst>
                  <a:outerShdw blurRad="38100" dist="38100" dir="2700000" algn="tl">
                    <a:srgbClr val="000000">
                      <a:alpha val="43137"/>
                    </a:srgbClr>
                  </a:outerShdw>
                </a:effectLst>
                <a:latin typeface="Candara" panose="020E0502030303020204" pitchFamily="34" charset="0"/>
              </a:rPr>
              <a:t>Mark 8:19-21</a:t>
            </a: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142159" y="381000"/>
            <a:ext cx="7332226" cy="6042903"/>
          </a:xfrm>
        </p:spPr>
        <p:txBody>
          <a:bodyPr>
            <a:normAutofit lnSpcReduction="10000"/>
          </a:bodyPr>
          <a:lstStyle/>
          <a:p>
            <a:pPr>
              <a:lnSpc>
                <a:spcPct val="110000"/>
              </a:lnSpc>
              <a:spcBef>
                <a:spcPts val="1200"/>
              </a:spcBef>
            </a:pPr>
            <a:r>
              <a:rPr lang="en-US" sz="4300" b="1" dirty="0">
                <a:latin typeface="Candara" panose="020E0502030303020204" pitchFamily="34" charset="0"/>
              </a:rPr>
              <a:t>Necessary inferences agree with the rest of Scripture</a:t>
            </a:r>
            <a:r>
              <a:rPr lang="en-US" sz="4300" dirty="0">
                <a:latin typeface="Candara" panose="020E0502030303020204" pitchFamily="34" charset="0"/>
              </a:rPr>
              <a:t>, </a:t>
            </a:r>
            <a:br>
              <a:rPr lang="en-US" sz="4300" dirty="0">
                <a:latin typeface="Candara" panose="020E0502030303020204" pitchFamily="34" charset="0"/>
              </a:rPr>
            </a:br>
            <a:r>
              <a:rPr lang="en-US" sz="4300" i="1" dirty="0">
                <a:latin typeface="Candara" panose="020E0502030303020204" pitchFamily="34" charset="0"/>
              </a:rPr>
              <a:t>Psalm 119:160</a:t>
            </a:r>
            <a:endParaRPr lang="en-US" sz="4300" dirty="0">
              <a:latin typeface="Candara" panose="020E0502030303020204" pitchFamily="34" charset="0"/>
            </a:endParaRPr>
          </a:p>
          <a:p>
            <a:pPr lvl="1">
              <a:lnSpc>
                <a:spcPct val="110000"/>
              </a:lnSpc>
              <a:spcBef>
                <a:spcPts val="1200"/>
              </a:spcBef>
            </a:pPr>
            <a:r>
              <a:rPr lang="en-US" sz="3800" dirty="0">
                <a:latin typeface="Candara" panose="020E0502030303020204" pitchFamily="34" charset="0"/>
              </a:rPr>
              <a:t>Personal desires can lead to drawing unnecessary inferences that twist the Scriptures, </a:t>
            </a:r>
            <a:br>
              <a:rPr lang="en-US" sz="3800" dirty="0">
                <a:latin typeface="Candara" panose="020E0502030303020204" pitchFamily="34" charset="0"/>
              </a:rPr>
            </a:br>
            <a:r>
              <a:rPr lang="en-US" sz="3800" i="1" dirty="0">
                <a:latin typeface="Candara" panose="020E0502030303020204" pitchFamily="34" charset="0"/>
              </a:rPr>
              <a:t>2 Peter 3:16 (3)</a:t>
            </a:r>
          </a:p>
          <a:p>
            <a:pPr lvl="1">
              <a:lnSpc>
                <a:spcPct val="110000"/>
              </a:lnSpc>
              <a:spcBef>
                <a:spcPts val="1200"/>
              </a:spcBef>
            </a:pPr>
            <a:r>
              <a:rPr lang="en-US" sz="3800" dirty="0">
                <a:latin typeface="Candara" panose="020E0502030303020204" pitchFamily="34" charset="0"/>
              </a:rPr>
              <a:t>God’s thoughts/ways are not our thoughts/ways, </a:t>
            </a:r>
            <a:r>
              <a:rPr lang="en-US" sz="3800" i="1" dirty="0">
                <a:latin typeface="Candara" panose="020E0502030303020204" pitchFamily="34" charset="0"/>
              </a:rPr>
              <a:t>Isaiah 55:8-9</a:t>
            </a: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a:xfrm>
            <a:off x="7618412" y="1600200"/>
            <a:ext cx="4570413" cy="4572000"/>
          </a:xfrm>
        </p:spPr>
        <p:txBody>
          <a:bodyPr>
            <a:normAutofit/>
          </a:bodyPr>
          <a:lstStyle/>
          <a:p>
            <a:pPr algn="ctr"/>
            <a:r>
              <a:rPr lang="en-US" sz="5300" b="1" i="1" dirty="0">
                <a:effectLst>
                  <a:outerShdw blurRad="38100" dist="38100" dir="2700000" algn="tl">
                    <a:srgbClr val="000000">
                      <a:alpha val="43137"/>
                    </a:srgbClr>
                  </a:outerShdw>
                </a:effectLst>
                <a:latin typeface="Candara" panose="020E0502030303020204" pitchFamily="34" charset="0"/>
              </a:rPr>
              <a:t>Expected to Understand Truth by Using Necessary Inferences Correctly</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0D6D1037-9A76-4336-A7A7-7483CB238848}"/>
              </a:ext>
            </a:extLst>
          </p:cNvPr>
          <p:cNvSpPr txBox="1">
            <a:spLocks/>
          </p:cNvSpPr>
          <p:nvPr/>
        </p:nvSpPr>
        <p:spPr>
          <a:xfrm>
            <a:off x="6709309" y="6528335"/>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8</a:t>
            </a:fld>
            <a:endParaRPr lang="en-US" sz="1400" dirty="0">
              <a:latin typeface="Candara" panose="020E0502030303020204" pitchFamily="34" charset="0"/>
            </a:endParaRPr>
          </a:p>
        </p:txBody>
      </p:sp>
    </p:spTree>
    <p:extLst>
      <p:ext uri="{BB962C8B-B14F-4D97-AF65-F5344CB8AC3E}">
        <p14:creationId xmlns:p14="http://schemas.microsoft.com/office/powerpoint/2010/main" val="2570777442"/>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E0AC-0392-47E5-8D04-7BF20E69D098}"/>
              </a:ext>
            </a:extLst>
          </p:cNvPr>
          <p:cNvSpPr>
            <a:spLocks noGrp="1"/>
          </p:cNvSpPr>
          <p:nvPr>
            <p:ph type="title"/>
          </p:nvPr>
        </p:nvSpPr>
        <p:spPr>
          <a:xfrm>
            <a:off x="7847012" y="685800"/>
            <a:ext cx="3961368" cy="762000"/>
          </a:xfrm>
        </p:spPr>
        <p:txBody>
          <a:bodyPr/>
          <a:lstStyle/>
          <a:p>
            <a:r>
              <a:rPr lang="en-US" sz="4400" i="1" cap="none" dirty="0">
                <a:effectLst>
                  <a:outerShdw blurRad="38100" dist="38100" dir="2700000" algn="tl">
                    <a:srgbClr val="000000">
                      <a:alpha val="43137"/>
                    </a:srgbClr>
                  </a:outerShdw>
                </a:effectLst>
                <a:latin typeface="Candara" panose="020E0502030303020204" pitchFamily="34" charset="0"/>
              </a:rPr>
              <a:t>Mark 8:21</a:t>
            </a:r>
          </a:p>
        </p:txBody>
      </p:sp>
      <p:sp>
        <p:nvSpPr>
          <p:cNvPr id="3" name="Content Placeholder 2">
            <a:extLst>
              <a:ext uri="{FF2B5EF4-FFF2-40B4-BE49-F238E27FC236}">
                <a16:creationId xmlns:a16="http://schemas.microsoft.com/office/drawing/2014/main" id="{96691D41-A29B-4546-8471-1C41EFA951F8}"/>
              </a:ext>
            </a:extLst>
          </p:cNvPr>
          <p:cNvSpPr>
            <a:spLocks noGrp="1"/>
          </p:cNvSpPr>
          <p:nvPr>
            <p:ph idx="1"/>
          </p:nvPr>
        </p:nvSpPr>
        <p:spPr>
          <a:xfrm>
            <a:off x="209986" y="304800"/>
            <a:ext cx="7332226" cy="6090871"/>
          </a:xfrm>
        </p:spPr>
        <p:txBody>
          <a:bodyPr>
            <a:normAutofit fontScale="92500"/>
          </a:bodyPr>
          <a:lstStyle/>
          <a:p>
            <a:pPr>
              <a:lnSpc>
                <a:spcPct val="110000"/>
              </a:lnSpc>
              <a:spcBef>
                <a:spcPts val="1200"/>
              </a:spcBef>
            </a:pPr>
            <a:r>
              <a:rPr lang="en-US" sz="4300" dirty="0">
                <a:latin typeface="Candara" panose="020E0502030303020204" pitchFamily="34" charset="0"/>
              </a:rPr>
              <a:t>God’s word must have place (room to do its work) in us for us to understand it, </a:t>
            </a:r>
            <a:r>
              <a:rPr lang="en-US" sz="4300" i="1" dirty="0">
                <a:latin typeface="Candara" panose="020E0502030303020204" pitchFamily="34" charset="0"/>
              </a:rPr>
              <a:t>John 8:37</a:t>
            </a:r>
          </a:p>
          <a:p>
            <a:pPr lvl="1">
              <a:lnSpc>
                <a:spcPct val="110000"/>
              </a:lnSpc>
              <a:spcBef>
                <a:spcPts val="1200"/>
              </a:spcBef>
            </a:pPr>
            <a:r>
              <a:rPr lang="en-US" sz="3900" dirty="0">
                <a:latin typeface="Candara" panose="020E0502030303020204" pitchFamily="34" charset="0"/>
              </a:rPr>
              <a:t>We make that decision </a:t>
            </a:r>
            <a:r>
              <a:rPr lang="en-US" sz="3900" i="1" dirty="0">
                <a:latin typeface="Candara" panose="020E0502030303020204" pitchFamily="34" charset="0"/>
              </a:rPr>
              <a:t>(8:31-32)</a:t>
            </a:r>
            <a:endParaRPr lang="en-US" sz="3900" dirty="0">
              <a:latin typeface="Candara" panose="020E0502030303020204" pitchFamily="34" charset="0"/>
            </a:endParaRPr>
          </a:p>
          <a:p>
            <a:pPr>
              <a:lnSpc>
                <a:spcPct val="110000"/>
              </a:lnSpc>
              <a:spcBef>
                <a:spcPts val="1200"/>
              </a:spcBef>
            </a:pPr>
            <a:r>
              <a:rPr lang="en-US" sz="4300" dirty="0">
                <a:latin typeface="Candara" panose="020E0502030303020204" pitchFamily="34" charset="0"/>
              </a:rPr>
              <a:t>God will teach if we will learn</a:t>
            </a:r>
          </a:p>
          <a:p>
            <a:pPr>
              <a:lnSpc>
                <a:spcPct val="110000"/>
              </a:lnSpc>
              <a:spcBef>
                <a:spcPts val="1200"/>
              </a:spcBef>
            </a:pPr>
            <a:r>
              <a:rPr lang="en-US" sz="4300" dirty="0">
                <a:latin typeface="Candara" panose="020E0502030303020204" pitchFamily="34" charset="0"/>
              </a:rPr>
              <a:t>Refuse to disregard His word for what is false, </a:t>
            </a:r>
            <a:r>
              <a:rPr lang="en-US" sz="4300" i="1" dirty="0">
                <a:latin typeface="Candara" panose="020E0502030303020204" pitchFamily="34" charset="0"/>
              </a:rPr>
              <a:t>Psalm 119:124-128 (2 Timothy 4:3-4)</a:t>
            </a:r>
          </a:p>
          <a:p>
            <a:pPr>
              <a:lnSpc>
                <a:spcPct val="110000"/>
              </a:lnSpc>
              <a:spcBef>
                <a:spcPts val="1200"/>
              </a:spcBef>
            </a:pPr>
            <a:endParaRPr lang="en-US" sz="3800" i="1" dirty="0">
              <a:latin typeface="Candara" panose="020E0502030303020204" pitchFamily="34" charset="0"/>
            </a:endParaRPr>
          </a:p>
        </p:txBody>
      </p:sp>
      <p:sp>
        <p:nvSpPr>
          <p:cNvPr id="4" name="Text Placeholder 3">
            <a:extLst>
              <a:ext uri="{FF2B5EF4-FFF2-40B4-BE49-F238E27FC236}">
                <a16:creationId xmlns:a16="http://schemas.microsoft.com/office/drawing/2014/main" id="{22D0D759-B016-4153-A768-B99D459F33BB}"/>
              </a:ext>
            </a:extLst>
          </p:cNvPr>
          <p:cNvSpPr>
            <a:spLocks noGrp="1"/>
          </p:cNvSpPr>
          <p:nvPr>
            <p:ph type="body" sz="half" idx="2"/>
          </p:nvPr>
        </p:nvSpPr>
        <p:spPr>
          <a:xfrm>
            <a:off x="7618412" y="2095499"/>
            <a:ext cx="4570413" cy="2667000"/>
          </a:xfrm>
        </p:spPr>
        <p:txBody>
          <a:bodyPr>
            <a:normAutofit/>
          </a:bodyPr>
          <a:lstStyle/>
          <a:p>
            <a:pPr algn="ctr">
              <a:lnSpc>
                <a:spcPct val="100000"/>
              </a:lnSpc>
            </a:pPr>
            <a:r>
              <a:rPr lang="en-US" sz="5400" b="1" i="1" dirty="0">
                <a:effectLst>
                  <a:outerShdw blurRad="38100" dist="38100" dir="2700000" algn="tl">
                    <a:srgbClr val="000000">
                      <a:alpha val="43137"/>
                    </a:srgbClr>
                  </a:outerShdw>
                </a:effectLst>
                <a:latin typeface="Candara" panose="020E0502030303020204" pitchFamily="34" charset="0"/>
              </a:rPr>
              <a:t>“How is it </a:t>
            </a:r>
            <a:br>
              <a:rPr lang="en-US" sz="5400" b="1" i="1" dirty="0">
                <a:effectLst>
                  <a:outerShdw blurRad="38100" dist="38100" dir="2700000" algn="tl">
                    <a:srgbClr val="000000">
                      <a:alpha val="43137"/>
                    </a:srgbClr>
                  </a:outerShdw>
                </a:effectLst>
                <a:latin typeface="Candara" panose="020E0502030303020204" pitchFamily="34" charset="0"/>
              </a:rPr>
            </a:br>
            <a:r>
              <a:rPr lang="en-US" sz="5400" b="1" i="1" dirty="0">
                <a:effectLst>
                  <a:outerShdw blurRad="38100" dist="38100" dir="2700000" algn="tl">
                    <a:srgbClr val="000000">
                      <a:alpha val="43137"/>
                    </a:srgbClr>
                  </a:outerShdw>
                </a:effectLst>
                <a:latin typeface="Candara" panose="020E0502030303020204" pitchFamily="34" charset="0"/>
              </a:rPr>
              <a:t>you do not understand?”</a:t>
            </a:r>
          </a:p>
        </p:txBody>
      </p:sp>
      <p:pic>
        <p:nvPicPr>
          <p:cNvPr id="5" name="Picture 4" descr="A close up of a logo&#10;&#10;Description generated with high confidence">
            <a:extLst>
              <a:ext uri="{FF2B5EF4-FFF2-40B4-BE49-F238E27FC236}">
                <a16:creationId xmlns:a16="http://schemas.microsoft.com/office/drawing/2014/main" id="{353528FC-1C04-4C13-83ED-DD31E48704F7}"/>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15172" y="6314344"/>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6" name="Slide Number Placeholder 1">
            <a:extLst>
              <a:ext uri="{FF2B5EF4-FFF2-40B4-BE49-F238E27FC236}">
                <a16:creationId xmlns:a16="http://schemas.microsoft.com/office/drawing/2014/main" id="{0D6D1037-9A76-4336-A7A7-7483CB238848}"/>
              </a:ext>
            </a:extLst>
          </p:cNvPr>
          <p:cNvSpPr txBox="1">
            <a:spLocks/>
          </p:cNvSpPr>
          <p:nvPr/>
        </p:nvSpPr>
        <p:spPr>
          <a:xfrm>
            <a:off x="6709309" y="6528335"/>
            <a:ext cx="832903" cy="32966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400" smtClean="0">
                <a:latin typeface="Candara" panose="020E0502030303020204" pitchFamily="34" charset="0"/>
              </a:rPr>
              <a:pPr algn="r"/>
              <a:t>9</a:t>
            </a:fld>
            <a:endParaRPr lang="en-US" sz="1400" dirty="0">
              <a:latin typeface="Candara" panose="020E0502030303020204" pitchFamily="34" charset="0"/>
            </a:endParaRPr>
          </a:p>
        </p:txBody>
      </p:sp>
    </p:spTree>
    <p:extLst>
      <p:ext uri="{BB962C8B-B14F-4D97-AF65-F5344CB8AC3E}">
        <p14:creationId xmlns:p14="http://schemas.microsoft.com/office/powerpoint/2010/main" val="3862986634"/>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7" presetClass="entr" presetSubtype="0" fill="hold" nodeType="afterEffect">
                                  <p:stCondLst>
                                    <p:cond delay="100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076977-ECB7-44C2-A70D-853BB6B41242}">
  <ds:schemaRefs>
    <ds:schemaRef ds:uri="4873beb7-5857-4685-be1f-d57550cc96cc"/>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110</TotalTime>
  <Words>311</Words>
  <Application>Microsoft Office PowerPoint</Application>
  <PresentationFormat>Custom</PresentationFormat>
  <Paragraphs>53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Cambria</vt:lpstr>
      <vt:lpstr>Candara</vt:lpstr>
      <vt:lpstr>Red Radial 16x9</vt:lpstr>
      <vt:lpstr>“How Is It You Do Not Understand?”</vt:lpstr>
      <vt:lpstr>“How is it you do not understand?” Mark 8:21 (17, 18)</vt:lpstr>
      <vt:lpstr>Mark 8:16-17</vt:lpstr>
      <vt:lpstr>Mark 8:17 (6:52)</vt:lpstr>
      <vt:lpstr>Mark 8:18 (7:16)</vt:lpstr>
      <vt:lpstr>Matthew 16:6-9</vt:lpstr>
      <vt:lpstr>Mark 8:19-21</vt:lpstr>
      <vt:lpstr>Mark 8:19-21</vt:lpstr>
      <vt:lpstr>Mark 8:21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Is It You Do Not Understand?”</dc:title>
  <dc:creator>Joe R Price</dc:creator>
  <cp:lastModifiedBy>Joe R Price</cp:lastModifiedBy>
  <cp:revision>40</cp:revision>
  <dcterms:created xsi:type="dcterms:W3CDTF">2018-07-28T20:47:21Z</dcterms:created>
  <dcterms:modified xsi:type="dcterms:W3CDTF">2018-07-29T13:42:59Z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