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2" r:id="rId2"/>
    <p:sldId id="265" r:id="rId3"/>
    <p:sldId id="319" r:id="rId4"/>
    <p:sldId id="310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3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624" y="7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R1TlHNoUhH8/maxresdefaul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wall&#10;&#10;Description generated with very high confidence">
            <a:extLst>
              <a:ext uri="{FF2B5EF4-FFF2-40B4-BE49-F238E27FC236}">
                <a16:creationId xmlns:a16="http://schemas.microsoft.com/office/drawing/2014/main" id="{44E1F42C-B63A-4F29-ACA0-E7661429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4478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A2F4D-C5A1-439A-94D5-0D4D6159173D}"/>
              </a:ext>
            </a:extLst>
          </p:cNvPr>
          <p:cNvSpPr txBox="1"/>
          <p:nvPr/>
        </p:nvSpPr>
        <p:spPr>
          <a:xfrm>
            <a:off x="188912" y="4648200"/>
            <a:ext cx="1181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Have I not commanded you? Be strong and of good courage; do not be afraid, nor be dismayed, for the </a:t>
            </a:r>
            <a:r>
              <a:rPr lang="en-US" sz="4000" i="1" cap="small" dirty="0"/>
              <a:t>Lord</a:t>
            </a:r>
            <a:r>
              <a:rPr lang="en-US" sz="4000" i="1" dirty="0"/>
              <a:t> your God is with you wherever you go. </a:t>
            </a:r>
            <a:r>
              <a:rPr lang="en-US" sz="4000" dirty="0"/>
              <a:t>(Joshua 1:9) </a:t>
            </a:r>
          </a:p>
        </p:txBody>
      </p:sp>
    </p:spTree>
    <p:extLst>
      <p:ext uri="{BB962C8B-B14F-4D97-AF65-F5344CB8AC3E}">
        <p14:creationId xmlns:p14="http://schemas.microsoft.com/office/powerpoint/2010/main" val="1319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 – Do not touch what God has cursed,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6:17-19 (Leviticus 27:28-29)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438400"/>
            <a:ext cx="6323012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Dedicated for destruction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Spoils to His treasury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All Israel was affected when Achan sinned </a:t>
            </a:r>
            <a:r>
              <a:rPr lang="en-US" sz="4400" i="1" dirty="0"/>
              <a:t>(7:1)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092BF-F3BE-4133-B8F1-3533E055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901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7188" y="302117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 – Do not touch what God has cursed,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6:17-19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209800"/>
            <a:ext cx="6399212" cy="403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Do not return to sin,</a:t>
            </a:r>
            <a:br>
              <a:rPr lang="en-US" sz="4400" dirty="0"/>
            </a:br>
            <a:r>
              <a:rPr lang="en-US" sz="4400" i="1" dirty="0"/>
              <a:t>2 Peter 2:20-22</a:t>
            </a:r>
            <a:endParaRPr lang="en-US" sz="4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Flee sin, </a:t>
            </a:r>
            <a:r>
              <a:rPr lang="en-US" sz="4400" i="1" dirty="0"/>
              <a:t>1 Corinthians 6: 18; 2 Tim. 2:22; 1 Ths. 5:22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Sin in the camp, </a:t>
            </a:r>
            <a:r>
              <a:rPr lang="en-US" sz="4400" i="1" dirty="0"/>
              <a:t>1 Cor. 5:7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6A916C-0D36-470A-B8F6-ACD7ABB70733}"/>
              </a:ext>
            </a:extLst>
          </p:cNvPr>
          <p:cNvSpPr/>
          <p:nvPr/>
        </p:nvSpPr>
        <p:spPr>
          <a:xfrm>
            <a:off x="7441342" y="14007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4D30F8-283B-492F-B686-8F9FFA3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86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 – Spiritual victories require you 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fight,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6:20-21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873969"/>
            <a:ext cx="6172200" cy="2383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God gave the city, but Israel also had to fight, </a:t>
            </a:r>
            <a:br>
              <a:rPr lang="en-US" sz="4800" dirty="0"/>
            </a:br>
            <a:r>
              <a:rPr lang="en-US" sz="4800" i="1" dirty="0"/>
              <a:t>Ephesians 6:10-13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5311D-FEAB-4B7B-AB7F-56258CD3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20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04800"/>
            <a:ext cx="11214447" cy="167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 – Spiritual victories require you 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fight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324100"/>
            <a:ext cx="6248400" cy="3695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Good fight of faith to lay hold of eternal life, </a:t>
            </a:r>
            <a:br>
              <a:rPr lang="en-US" sz="4400" dirty="0"/>
            </a:br>
            <a:r>
              <a:rPr lang="en-US" sz="4400" i="1" dirty="0"/>
              <a:t>1 Timothy 6:12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Militancy against sin </a:t>
            </a:r>
            <a:br>
              <a:rPr lang="en-US" sz="4400" dirty="0"/>
            </a:br>
            <a:r>
              <a:rPr lang="en-US" sz="4400" dirty="0"/>
              <a:t>and error, </a:t>
            </a:r>
            <a:r>
              <a:rPr lang="en-US" sz="4400" i="1" dirty="0"/>
              <a:t>2 Cor. 10:3-5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6A916C-0D36-470A-B8F6-ACD7ABB70733}"/>
              </a:ext>
            </a:extLst>
          </p:cNvPr>
          <p:cNvSpPr/>
          <p:nvPr/>
        </p:nvSpPr>
        <p:spPr>
          <a:xfrm>
            <a:off x="7441342" y="14007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E98BD-F474-4D88-937B-40D8C90D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54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#6 – Your spiritual battle is straight in front of you,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6:20-21 (5)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652804"/>
            <a:ext cx="6172200" cy="365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Each one, </a:t>
            </a:r>
            <a:r>
              <a:rPr lang="en-US" sz="4400" i="1" dirty="0"/>
              <a:t>1 Timothy 6:12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Side by side, </a:t>
            </a:r>
            <a:r>
              <a:rPr lang="en-US" sz="4400" i="1" dirty="0"/>
              <a:t>Heb. 12:12f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dirty="0"/>
              <a:t>Without distraction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dirty="0"/>
              <a:t>Can’t fight someone else’s battle…can exhort</a:t>
            </a:r>
            <a:endParaRPr lang="en-US" sz="4000" i="1" dirty="0"/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3168134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941072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2D4CBE-9F4B-4F56-8B4D-0D40D32591D6}"/>
              </a:ext>
            </a:extLst>
          </p:cNvPr>
          <p:cNvSpPr/>
          <p:nvPr/>
        </p:nvSpPr>
        <p:spPr>
          <a:xfrm>
            <a:off x="7441342" y="20484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35F7FC-2DFC-4046-9CD3-EA82CDA7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524830"/>
            <a:ext cx="838201" cy="276228"/>
          </a:xfrm>
        </p:spPr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4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#7 – God’s judgments are sure, 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6:24, 26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81234" y="2514599"/>
            <a:ext cx="5670377" cy="31750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800" dirty="0"/>
              <a:t>500 years later, Hiel rebuilt Jericho at the cost of two sons, </a:t>
            </a:r>
            <a:br>
              <a:rPr lang="en-US" sz="4800" dirty="0"/>
            </a:br>
            <a:r>
              <a:rPr lang="en-US" sz="4800" i="1" dirty="0"/>
              <a:t>1 Kings 16:34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70" y="2646556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284808" y="5490121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667FD5-412C-4787-92F2-9C21190E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18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1214447" cy="10197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#7 – God’s judgments are sure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5743" y="1905000"/>
            <a:ext cx="6120669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dirty="0"/>
              <a:t>Time does not change God’s judgments,</a:t>
            </a:r>
            <a:br>
              <a:rPr lang="en-US" sz="4400" dirty="0"/>
            </a:br>
            <a:r>
              <a:rPr lang="en-US" sz="4400" i="1" dirty="0"/>
              <a:t>2 Peter 3:8-9</a:t>
            </a:r>
            <a:endParaRPr lang="en-US" sz="44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dirty="0"/>
              <a:t>God is not overthrown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dirty="0"/>
              <a:t>Judgment coming, </a:t>
            </a:r>
            <a:r>
              <a:rPr lang="en-US" sz="4400" i="1" dirty="0"/>
              <a:t>Hebrews 9:27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91" y="255967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365330" y="5383512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6A916C-0D36-470A-B8F6-ACD7ABB70733}"/>
              </a:ext>
            </a:extLst>
          </p:cNvPr>
          <p:cNvSpPr/>
          <p:nvPr/>
        </p:nvSpPr>
        <p:spPr>
          <a:xfrm>
            <a:off x="7441342" y="14007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FD8AE-E31A-4590-93F3-71B91ECB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234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134955" y="505622"/>
            <a:ext cx="3912458" cy="101977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JERICHO</a:t>
            </a:r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5743" y="1219200"/>
            <a:ext cx="6120669" cy="525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God’s judgment of sin</a:t>
            </a:r>
          </a:p>
          <a:p>
            <a:pPr>
              <a:lnSpc>
                <a:spcPct val="100000"/>
              </a:lnSpc>
            </a:pPr>
            <a:r>
              <a:rPr lang="en-US" sz="4800" dirty="0"/>
              <a:t>God’s grace to Israel</a:t>
            </a:r>
          </a:p>
          <a:p>
            <a:pPr>
              <a:lnSpc>
                <a:spcPct val="100000"/>
              </a:lnSpc>
            </a:pPr>
            <a:r>
              <a:rPr lang="en-US" sz="4800" dirty="0"/>
              <a:t>Blessings of faith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/>
              <a:t>Fear God…Obey God… Be Saved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041963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14178" y="4929875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FD8AE-E31A-4590-93F3-71B91ECB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14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at Jericho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8EBBFB3-FD5E-4369-B2D1-F1098AEF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612" y="381000"/>
            <a:ext cx="3596607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u="sng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Jericho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4800600" cy="4323629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palm trees  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Chron. 28:15)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miles NW of  Dead Sea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1000’ below sea level and 3500’ lower than Jerusalem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32D1443D-70FB-4B67-B5E6-E79CA5C0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11" name="Picture Placeholder 10" descr="A close up of a map&#10;&#10;Description generated with high confidence">
            <a:extLst>
              <a:ext uri="{FF2B5EF4-FFF2-40B4-BE49-F238E27FC236}">
                <a16:creationId xmlns:a16="http://schemas.microsoft.com/office/drawing/2014/main" id="{F6933F3C-7061-452B-B26A-53D554640A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r="7313"/>
          <a:stretch>
            <a:fillRect/>
          </a:stretch>
        </p:blipFill>
        <p:spPr>
          <a:xfrm>
            <a:off x="5408612" y="640009"/>
            <a:ext cx="6400799" cy="5334000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6D19B0-BB14-4569-A1BA-6A277C30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2" y="6390221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810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– Being afraid of God is not enough belief to save you,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2:8-11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438400"/>
            <a:ext cx="6172200" cy="3581400"/>
          </a:xfrm>
        </p:spPr>
        <p:txBody>
          <a:bodyPr>
            <a:normAutofit/>
          </a:bodyPr>
          <a:lstStyle/>
          <a:p>
            <a:r>
              <a:rPr lang="en-US" sz="4400" dirty="0"/>
              <a:t>Fear without faith, </a:t>
            </a:r>
            <a:r>
              <a:rPr lang="en-US" sz="4400" i="1" dirty="0"/>
              <a:t>Heb. 11:31 (Jas. 2:19; Ac 24:25)</a:t>
            </a:r>
          </a:p>
          <a:p>
            <a:r>
              <a:rPr lang="en-US" sz="4400" dirty="0"/>
              <a:t>Rahab acted on her fearful faith, </a:t>
            </a:r>
            <a:r>
              <a:rPr lang="en-US" sz="4400" i="1" dirty="0"/>
              <a:t>Heb. 11:31; James 2:25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DCD0-EE64-43A3-A86F-B4CDEDDC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76200"/>
            <a:ext cx="11214447" cy="175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 – Being afraid of God is not enough belief to save you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209800"/>
            <a:ext cx="6172200" cy="4104544"/>
          </a:xfrm>
        </p:spPr>
        <p:txBody>
          <a:bodyPr>
            <a:normAutofit/>
          </a:bodyPr>
          <a:lstStyle/>
          <a:p>
            <a:r>
              <a:rPr lang="en-US" sz="4000" dirty="0"/>
              <a:t>Reverence, </a:t>
            </a:r>
            <a:r>
              <a:rPr lang="en-US" sz="4000" i="1" dirty="0"/>
              <a:t>Matthew 10:28</a:t>
            </a:r>
          </a:p>
          <a:p>
            <a:r>
              <a:rPr lang="en-US" sz="4000" dirty="0"/>
              <a:t>Fear God and work righteousness, </a:t>
            </a:r>
            <a:r>
              <a:rPr lang="en-US" sz="4000" i="1" dirty="0"/>
              <a:t>Ac 10:34-35</a:t>
            </a:r>
          </a:p>
          <a:p>
            <a:r>
              <a:rPr lang="en-US" sz="4000" dirty="0"/>
              <a:t>Do not bury your abilities and opportunities in fear, </a:t>
            </a:r>
            <a:br>
              <a:rPr lang="en-US" sz="4000" dirty="0"/>
            </a:br>
            <a:r>
              <a:rPr lang="en-US" sz="4000" i="1" dirty="0"/>
              <a:t>Matthew 25:24-26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F22860-FDEA-449F-A42D-A0D734BD189D}"/>
              </a:ext>
            </a:extLst>
          </p:cNvPr>
          <p:cNvSpPr/>
          <p:nvPr/>
        </p:nvSpPr>
        <p:spPr>
          <a:xfrm>
            <a:off x="7441342" y="12864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95BEE-0BFF-40FD-8237-92C2807C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397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1124" y="194732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– Salvation is by grace through faith,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6:2-5 (Ephesians 2:8-9)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61124" y="2123344"/>
            <a:ext cx="6172200" cy="4191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Success when obey, </a:t>
            </a:r>
            <a:r>
              <a:rPr lang="en-US" sz="4200" i="1" dirty="0"/>
              <a:t>Hebrews 11:30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God’s grace </a:t>
            </a:r>
            <a:r>
              <a:rPr lang="en-US" sz="4200" i="1" dirty="0"/>
              <a:t>(6:2, 16)</a:t>
            </a:r>
            <a:r>
              <a:rPr lang="en-US" sz="4200" dirty="0"/>
              <a:t>: </a:t>
            </a:r>
            <a:br>
              <a:rPr lang="en-US" sz="4200" dirty="0"/>
            </a:br>
            <a:r>
              <a:rPr lang="en-US" sz="4200" dirty="0"/>
              <a:t>“I have given”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200" dirty="0"/>
              <a:t>Man’s faith </a:t>
            </a:r>
            <a:r>
              <a:rPr lang="en-US" sz="4200" i="1" dirty="0"/>
              <a:t>(6:3-5)</a:t>
            </a:r>
            <a:br>
              <a:rPr lang="en-US" sz="4200" i="1" dirty="0"/>
            </a:br>
            <a:r>
              <a:rPr lang="en-US" sz="4200" dirty="0"/>
              <a:t>Obey </a:t>
            </a:r>
            <a:r>
              <a:rPr lang="en-US" sz="4200" i="1" dirty="0"/>
              <a:t>(Romans 5:1-2)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24" y="2556692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371103" y="5452655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90C38-9E1E-4D05-A258-BFB83B2D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728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 – Salvation is by grace through faith,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6:2-5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057400"/>
            <a:ext cx="61722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Grace and obedient  faith are companions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Obedient faith works, </a:t>
            </a:r>
            <a:r>
              <a:rPr lang="en-US" sz="4400" i="1" dirty="0"/>
              <a:t>6:6-11; James 2:14-22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Obedient faith endures, </a:t>
            </a:r>
            <a:r>
              <a:rPr lang="en-US" sz="4400" i="1" dirty="0"/>
              <a:t>6:12-14 (Heb. 4:11; 12:1)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2F81EF-FD18-482A-AA2E-B50F9A9F1C95}"/>
              </a:ext>
            </a:extLst>
          </p:cNvPr>
          <p:cNvSpPr/>
          <p:nvPr/>
        </p:nvSpPr>
        <p:spPr>
          <a:xfrm>
            <a:off x="7441342" y="14007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C2BEF-2D21-4012-811C-A0843177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99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04800"/>
            <a:ext cx="11214447" cy="167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– Careful obedience is possible and essential to faith,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6:3-5 (6-11)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286000"/>
            <a:ext cx="6248400" cy="4028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God teaches us faith by commanding faith, </a:t>
            </a:r>
            <a:r>
              <a:rPr lang="en-US" sz="4400" i="1" dirty="0"/>
              <a:t>6:3-5</a:t>
            </a:r>
            <a:br>
              <a:rPr lang="en-US" sz="4400" dirty="0"/>
            </a:br>
            <a:r>
              <a:rPr lang="en-US" sz="4400" dirty="0"/>
              <a:t>“You shall” – 7 times</a:t>
            </a:r>
          </a:p>
          <a:p>
            <a:pPr>
              <a:lnSpc>
                <a:spcPct val="100000"/>
              </a:lnSpc>
            </a:pPr>
            <a:r>
              <a:rPr lang="en-US" sz="4400" dirty="0"/>
              <a:t>The victory of faith, </a:t>
            </a:r>
            <a:br>
              <a:rPr lang="en-US" sz="4400" dirty="0"/>
            </a:br>
            <a:r>
              <a:rPr lang="en-US" sz="4400" i="1" dirty="0"/>
              <a:t>1 John 5:3-4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FBE16-DF85-4D6B-8131-4741A252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272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1214447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 – Careful obedience is possible and essential to faith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981200"/>
            <a:ext cx="61722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Understand/Obey, </a:t>
            </a:r>
            <a:r>
              <a:rPr lang="en-US" sz="4400" i="1" dirty="0"/>
              <a:t>6:3-5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Carefully and fully, </a:t>
            </a:r>
            <a:br>
              <a:rPr lang="en-US" sz="4400" dirty="0"/>
            </a:br>
            <a:r>
              <a:rPr lang="en-US" sz="4400" i="1" dirty="0"/>
              <a:t>1 Tim. 4:6; 2 Tim. 3:10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Not Pharisaical, </a:t>
            </a:r>
            <a:r>
              <a:rPr lang="en-US" sz="4400" i="1" dirty="0"/>
              <a:t>Matthew 23:3, 23; 7:21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dirty="0"/>
              <a:t>Not earning (grace)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2C4CC482-FDE1-4089-82E3-290E5EBCA8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78" y="2667000"/>
            <a:ext cx="4929668" cy="2772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B86F4-88BB-4B67-8ECF-98C38E004CE7}"/>
              </a:ext>
            </a:extLst>
          </p:cNvPr>
          <p:cNvSpPr/>
          <p:nvPr/>
        </p:nvSpPr>
        <p:spPr>
          <a:xfrm>
            <a:off x="9447212" y="5493836"/>
            <a:ext cx="250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credit: </a:t>
            </a:r>
            <a:r>
              <a:rPr lang="en-US" u="sng" dirty="0">
                <a:hlinkClick r:id="rId3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24A0A58-A1A4-4F24-8E31-B7CD9667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2" y="631434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2F81EF-FD18-482A-AA2E-B50F9A9F1C95}"/>
              </a:ext>
            </a:extLst>
          </p:cNvPr>
          <p:cNvSpPr/>
          <p:nvPr/>
        </p:nvSpPr>
        <p:spPr>
          <a:xfrm>
            <a:off x="7441342" y="1400770"/>
            <a:ext cx="401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176BE-98A1-49F7-9ACC-AA691A46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2A013F82-EE5E-44EE-A61D-E31C6657F26F}" type="slidenum">
              <a:rPr lang="en-US" sz="1400"/>
              <a:pPr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57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143</TotalTime>
  <Words>516</Words>
  <Application>Microsoft Office PowerPoint</Application>
  <PresentationFormat>Custom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Digital Blue Tunnel 16x9</vt:lpstr>
      <vt:lpstr>PowerPoint Presentation</vt:lpstr>
      <vt:lpstr>Lessons at Jericho</vt:lpstr>
      <vt:lpstr>Jericho</vt:lpstr>
      <vt:lpstr>#1 – Being afraid of God is not enough belief to save you, Joshua 2:8-11</vt:lpstr>
      <vt:lpstr>#1 – Being afraid of God is not enough belief to save you</vt:lpstr>
      <vt:lpstr>#2 – Salvation is by grace through faith, Joshua 6:2-5 (Ephesians 2:8-9)</vt:lpstr>
      <vt:lpstr>#2 – Salvation is by grace through faith, Joshua 6:2-5 </vt:lpstr>
      <vt:lpstr>#3 – Careful obedience is possible and essential to faith, Joshua 6:3-5 (6-11)</vt:lpstr>
      <vt:lpstr>#3 – Careful obedience is possible and essential to faith</vt:lpstr>
      <vt:lpstr>#4 – Do not touch what God has cursed, Joshua 6:17-19 (Leviticus 27:28-29)</vt:lpstr>
      <vt:lpstr>#4 – Do not touch what God has cursed, Joshua 6:17-19</vt:lpstr>
      <vt:lpstr>#5 – Spiritual victories require you  to fight, Joshua 6:20-21</vt:lpstr>
      <vt:lpstr>#5 – Spiritual victories require you  to fight</vt:lpstr>
      <vt:lpstr>#6 – Your spiritual battle is straight in front of you, Joshua 6:20-21 (5)</vt:lpstr>
      <vt:lpstr>#7 – God’s judgments are sure,  Joshua 6:24, 26</vt:lpstr>
      <vt:lpstr>#7 – God’s judgments are sure</vt:lpstr>
      <vt:lpstr>JERICHO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at Jericho</dc:title>
  <dc:creator>Joe R Price</dc:creator>
  <cp:lastModifiedBy>Joe R Price</cp:lastModifiedBy>
  <cp:revision>74</cp:revision>
  <dcterms:created xsi:type="dcterms:W3CDTF">2018-08-10T15:38:01Z</dcterms:created>
  <dcterms:modified xsi:type="dcterms:W3CDTF">2018-08-12T13:57:38Z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