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292" r:id="rId3"/>
    <p:sldId id="297" r:id="rId4"/>
    <p:sldId id="298" r:id="rId5"/>
    <p:sldId id="29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574" autoAdjust="0"/>
  </p:normalViewPr>
  <p:slideViewPr>
    <p:cSldViewPr snapToGrid="0">
      <p:cViewPr varScale="1">
        <p:scale>
          <a:sx n="85" d="100"/>
          <a:sy n="85" d="100"/>
        </p:scale>
        <p:origin x="10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2018/09/16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2018/09/16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2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46375"/>
            <a:ext cx="9198000" cy="5130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46376"/>
            <a:ext cx="4435831" cy="5130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169" y="1046376"/>
            <a:ext cx="4435831" cy="5130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096752"/>
            <a:ext cx="4434840" cy="4092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95160" y="2096752"/>
            <a:ext cx="4434840" cy="4092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2" y="457201"/>
            <a:ext cx="6023727" cy="57267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7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57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F8443E-0D06-4057-933B-C87E884C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b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n-ZA" sz="1600" b="1" spc="-100" baseline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ZA" sz="1600" b="1" spc="-100" baseline="0" dirty="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72" r:id="rId13"/>
    <p:sldLayoutId id="2147483666" r:id="rId14"/>
    <p:sldLayoutId id="2147483667" r:id="rId15"/>
    <p:sldLayoutId id="2147483668" r:id="rId16"/>
    <p:sldLayoutId id="2147483673" r:id="rId17"/>
    <p:sldLayoutId id="2147483675" r:id="rId18"/>
    <p:sldLayoutId id="2147483669" r:id="rId19"/>
    <p:sldLayoutId id="2147483655" r:id="rId2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7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Fast Food Faith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kern="1200" dirty="0">
                <a:solidFill>
                  <a:srgbClr val="FFFFFF"/>
                </a:solidFill>
                <a:latin typeface="Candara" panose="020E0502030303020204" pitchFamily="34" charset="0"/>
                <a:cs typeface="+mn-cs"/>
              </a:rPr>
              <a:t>John 6:51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Placeholder 17" descr="decorative element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972F896-3E61-459E-8B47-A860E7AD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A02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F50FA-8B16-43BA-B03E-07798DBC7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06" y="1767871"/>
            <a:ext cx="6010696" cy="336599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2696B99-DFB6-4195-8AC3-98CAA8E8C548}"/>
              </a:ext>
            </a:extLst>
          </p:cNvPr>
          <p:cNvSpPr txBox="1">
            <a:spLocks/>
          </p:cNvSpPr>
          <p:nvPr/>
        </p:nvSpPr>
        <p:spPr>
          <a:xfrm>
            <a:off x="11447502" y="6356350"/>
            <a:ext cx="412266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9B51A1E-902D-48AF-9020-955120F399B6}" type="slidenum">
              <a:rPr lang="en-ZA" sz="1600" smtClean="0">
                <a:solidFill>
                  <a:schemeClr val="bg1"/>
                </a:solidFill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10</a:t>
            </a:fld>
            <a:endParaRPr lang="en-ZA" sz="1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2553D4C8-F5A4-4185-8933-CF7B1E5B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5E7641A-37CD-47B6-A36C-35E22A8049CD}"/>
              </a:ext>
            </a:extLst>
          </p:cNvPr>
          <p:cNvSpPr txBox="1">
            <a:spLocks/>
          </p:cNvSpPr>
          <p:nvPr/>
        </p:nvSpPr>
        <p:spPr>
          <a:xfrm>
            <a:off x="11781992" y="6447151"/>
            <a:ext cx="410007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latin typeface="Candara" panose="020E0502030303020204" pitchFamily="34" charset="0"/>
              </a:rPr>
              <a:pPr/>
              <a:t>10</a:t>
            </a:fld>
            <a:endParaRPr lang="en-ZA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DF0B1-3B32-4762-9F9D-CBA5ECE3CD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ZA" i="0" smtClean="0"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11</a:t>
            </a:fld>
            <a:endParaRPr lang="en-ZA" i="0" dirty="0"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CC8E7-D474-49F0-8FE5-BB15D4BE8E29}"/>
              </a:ext>
            </a:extLst>
          </p:cNvPr>
          <p:cNvSpPr/>
          <p:nvPr/>
        </p:nvSpPr>
        <p:spPr>
          <a:xfrm>
            <a:off x="10015369" y="6164132"/>
            <a:ext cx="1323191" cy="693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8240-58B4-4014-A8D9-6A661A98D4EA}"/>
              </a:ext>
            </a:extLst>
          </p:cNvPr>
          <p:cNvSpPr txBox="1"/>
          <p:nvPr/>
        </p:nvSpPr>
        <p:spPr>
          <a:xfrm>
            <a:off x="373829" y="1582340"/>
            <a:ext cx="96415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Redefining love: “If it feels good,    do it</a:t>
            </a:r>
            <a:r>
              <a:rPr lang="en-US" sz="4400" dirty="0">
                <a:latin typeface="Candara" panose="020E0502030303020204" pitchFamily="34" charset="0"/>
              </a:rPr>
              <a:t>,</a:t>
            </a:r>
            <a:r>
              <a:rPr lang="en-US" sz="4400" b="1" dirty="0">
                <a:latin typeface="Candara" panose="020E0502030303020204" pitchFamily="34" charset="0"/>
              </a:rPr>
              <a:t>” </a:t>
            </a:r>
            <a:r>
              <a:rPr lang="en-US" sz="4400" i="1" dirty="0">
                <a:latin typeface="Candara" panose="020E0502030303020204" pitchFamily="34" charset="0"/>
              </a:rPr>
              <a:t>Hebrews 11:25</a:t>
            </a:r>
          </a:p>
          <a:p>
            <a:pPr marL="804863" lvl="1" indent="-347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latin typeface="Candara" panose="020E0502030303020204" pitchFamily="34" charset="0"/>
              </a:rPr>
              <a:t>Selfish view of love, </a:t>
            </a:r>
            <a:r>
              <a:rPr lang="en-US" sz="4200" i="1" dirty="0">
                <a:latin typeface="Candara" panose="020E0502030303020204" pitchFamily="34" charset="0"/>
              </a:rPr>
              <a:t>1 John 5:3</a:t>
            </a:r>
          </a:p>
          <a:p>
            <a:pPr marL="804863" lvl="1" indent="-347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latin typeface="Candara" panose="020E0502030303020204" pitchFamily="34" charset="0"/>
              </a:rPr>
              <a:t>Conscience does not establish truth, revelation does, </a:t>
            </a:r>
            <a:r>
              <a:rPr lang="en-US" sz="4200" i="1" dirty="0">
                <a:latin typeface="Candara" panose="020E0502030303020204" pitchFamily="34" charset="0"/>
              </a:rPr>
              <a:t>Acts 23:1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E9832D1-FFED-40C5-B863-6E70018C9127}"/>
              </a:ext>
            </a:extLst>
          </p:cNvPr>
          <p:cNvSpPr txBox="1">
            <a:spLocks/>
          </p:cNvSpPr>
          <p:nvPr/>
        </p:nvSpPr>
        <p:spPr>
          <a:xfrm>
            <a:off x="11447502" y="6356350"/>
            <a:ext cx="439698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11</a:t>
            </a:fld>
            <a:endParaRPr lang="en-ZA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0D9D1E82-DE67-4BB8-934F-56B9C637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04175-B49F-4E5E-9868-F6FF7777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16" y="2807208"/>
            <a:ext cx="2220684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DF0B1-3B32-4762-9F9D-CBA5ECE3CD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ZA" i="0" smtClean="0"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12</a:t>
            </a:fld>
            <a:endParaRPr lang="en-ZA" i="0" dirty="0"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CC8E7-D474-49F0-8FE5-BB15D4BE8E29}"/>
              </a:ext>
            </a:extLst>
          </p:cNvPr>
          <p:cNvSpPr/>
          <p:nvPr/>
        </p:nvSpPr>
        <p:spPr>
          <a:xfrm>
            <a:off x="10015369" y="6164132"/>
            <a:ext cx="1323191" cy="693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8240-58B4-4014-A8D9-6A661A98D4EA}"/>
              </a:ext>
            </a:extLst>
          </p:cNvPr>
          <p:cNvSpPr txBox="1"/>
          <p:nvPr/>
        </p:nvSpPr>
        <p:spPr>
          <a:xfrm>
            <a:off x="373829" y="1259175"/>
            <a:ext cx="96415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Redefining purpose: “If it works, </a:t>
            </a:r>
            <a:br>
              <a:rPr lang="en-US" sz="4400" b="1" dirty="0">
                <a:latin typeface="Candara" panose="020E0502030303020204" pitchFamily="34" charset="0"/>
              </a:rPr>
            </a:br>
            <a:r>
              <a:rPr lang="en-US" sz="4400" b="1" dirty="0">
                <a:latin typeface="Candara" panose="020E0502030303020204" pitchFamily="34" charset="0"/>
              </a:rPr>
              <a:t>do it” </a:t>
            </a:r>
            <a:endParaRPr lang="en-US" sz="4400" i="1" dirty="0">
              <a:latin typeface="Candara" panose="020E0502030303020204" pitchFamily="34" charset="0"/>
            </a:endParaRPr>
          </a:p>
          <a:p>
            <a:pPr marL="804863" lvl="1" indent="-347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latin typeface="Candara" panose="020E0502030303020204" pitchFamily="34" charset="0"/>
              </a:rPr>
              <a:t>End does not justify the means, </a:t>
            </a:r>
            <a:r>
              <a:rPr lang="en-US" sz="4200" i="1" dirty="0">
                <a:latin typeface="Candara" panose="020E0502030303020204" pitchFamily="34" charset="0"/>
              </a:rPr>
              <a:t>Romans 3:8</a:t>
            </a:r>
          </a:p>
          <a:p>
            <a:pPr marL="804863" lvl="1" indent="-347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latin typeface="Candara" panose="020E0502030303020204" pitchFamily="34" charset="0"/>
              </a:rPr>
              <a:t>Fear God and keep commandments, </a:t>
            </a:r>
            <a:r>
              <a:rPr lang="en-US" sz="4200" i="1" dirty="0">
                <a:latin typeface="Candara" panose="020E0502030303020204" pitchFamily="34" charset="0"/>
              </a:rPr>
              <a:t>Ecclesiastes 12:13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E9832D1-FFED-40C5-B863-6E70018C9127}"/>
              </a:ext>
            </a:extLst>
          </p:cNvPr>
          <p:cNvSpPr txBox="1">
            <a:spLocks/>
          </p:cNvSpPr>
          <p:nvPr/>
        </p:nvSpPr>
        <p:spPr>
          <a:xfrm>
            <a:off x="11447502" y="6356350"/>
            <a:ext cx="439698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12</a:t>
            </a:fld>
            <a:endParaRPr lang="en-ZA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0D9D1E82-DE67-4BB8-934F-56B9C637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04175-B49F-4E5E-9868-F6FF7777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16" y="2807208"/>
            <a:ext cx="2220684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82879"/>
            <a:ext cx="9060180" cy="1160129"/>
          </a:xfrm>
        </p:spPr>
        <p:txBody>
          <a:bodyPr/>
          <a:lstStyle/>
          <a:p>
            <a:r>
              <a:rPr lang="en-ZA" sz="6000" dirty="0">
                <a:latin typeface="Candara" panose="020E0502030303020204" pitchFamily="34" charset="0"/>
              </a:rPr>
              <a:t>Following Jesus</a:t>
            </a:r>
          </a:p>
        </p:txBody>
      </p:sp>
      <p:pic>
        <p:nvPicPr>
          <p:cNvPr id="19" name="Picture Placeholder 18" descr="decorative element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0193" y="1462177"/>
            <a:ext cx="3737526" cy="393364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3B2BFB-7EC0-457B-9454-BC80019E62AD}"/>
              </a:ext>
            </a:extLst>
          </p:cNvPr>
          <p:cNvSpPr/>
          <p:nvPr/>
        </p:nvSpPr>
        <p:spPr>
          <a:xfrm>
            <a:off x="10015369" y="6164132"/>
            <a:ext cx="1323191" cy="693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B398B4D-F3EE-442B-A18D-5C62E1AA7B3C}"/>
              </a:ext>
            </a:extLst>
          </p:cNvPr>
          <p:cNvSpPr txBox="1">
            <a:spLocks/>
          </p:cNvSpPr>
          <p:nvPr/>
        </p:nvSpPr>
        <p:spPr>
          <a:xfrm>
            <a:off x="11447502" y="6356350"/>
            <a:ext cx="439698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13</a:t>
            </a:fld>
            <a:endParaRPr lang="en-ZA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9816" y="1462177"/>
            <a:ext cx="4460377" cy="393364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ZA" sz="2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ZA" sz="4400" b="1" dirty="0">
                <a:solidFill>
                  <a:schemeClr val="tx1"/>
                </a:solidFill>
                <a:latin typeface="Candara" panose="020E0502030303020204" pitchFamily="34" charset="0"/>
              </a:rPr>
              <a:t>Not Convenient</a:t>
            </a:r>
          </a:p>
          <a:p>
            <a:pPr lvl="1"/>
            <a:r>
              <a:rPr lang="en-ZA" sz="4000" i="1" dirty="0">
                <a:solidFill>
                  <a:schemeClr val="tx1"/>
                </a:solidFill>
                <a:latin typeface="Candara" panose="020E0502030303020204" pitchFamily="34" charset="0"/>
              </a:rPr>
              <a:t>Luke 9:23</a:t>
            </a:r>
          </a:p>
          <a:p>
            <a:pPr marL="0" lvl="1" indent="0">
              <a:buNone/>
            </a:pPr>
            <a:r>
              <a:rPr lang="en-ZA" sz="4400" b="1" dirty="0">
                <a:solidFill>
                  <a:schemeClr val="tx1"/>
                </a:solidFill>
                <a:latin typeface="Candara" panose="020E0502030303020204" pitchFamily="34" charset="0"/>
              </a:rPr>
              <a:t>Takes Endurance</a:t>
            </a:r>
          </a:p>
          <a:p>
            <a:pPr marL="576263" lvl="1" indent="-292100"/>
            <a:r>
              <a:rPr lang="en-ZA" sz="4000" i="1" dirty="0">
                <a:solidFill>
                  <a:schemeClr val="tx1"/>
                </a:solidFill>
                <a:latin typeface="Candara" panose="020E0502030303020204" pitchFamily="34" charset="0"/>
              </a:rPr>
              <a:t>Hebrews 12:1-2</a:t>
            </a:r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Fast Food Faith, or Living Bread?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82528" y="6356350"/>
            <a:ext cx="365760" cy="365125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z="1400" i="0">
                <a:solidFill>
                  <a:srgbClr val="FFFFFF"/>
                </a:solidFill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2</a:t>
            </a:fld>
            <a:endParaRPr lang="en-US" sz="1400" i="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EE2D298B-2755-43CF-8F92-76DFB141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B4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DF0B1-3B32-4762-9F9D-CBA5ECE3CD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ZA" i="0" smtClean="0"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3</a:t>
            </a:fld>
            <a:endParaRPr lang="en-ZA" i="0">
              <a:latin typeface="Candara" panose="020E0502030303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D8285-AC0F-4572-B09C-43EEC942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95" y="1216396"/>
            <a:ext cx="5978518" cy="446894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1544EC2-2525-4C90-98B9-8F613DD92D4C}"/>
              </a:ext>
            </a:extLst>
          </p:cNvPr>
          <p:cNvSpPr txBox="1">
            <a:spLocks/>
          </p:cNvSpPr>
          <p:nvPr/>
        </p:nvSpPr>
        <p:spPr>
          <a:xfrm>
            <a:off x="11781993" y="6447151"/>
            <a:ext cx="278418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latin typeface="Candara" panose="020E0502030303020204" pitchFamily="34" charset="0"/>
              </a:rPr>
              <a:pPr/>
              <a:t>3</a:t>
            </a:fld>
            <a:endParaRPr lang="en-ZA" sz="1600" dirty="0">
              <a:latin typeface="Candara" panose="020E0502030303020204" pitchFamily="34" charset="0"/>
            </a:endParaRP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493D908C-8BA7-43B1-A3EF-58F0B377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2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4D8285-AC0F-4572-B09C-43EEC9424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597826"/>
            <a:ext cx="2209800" cy="16623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DF0B1-3B32-4762-9F9D-CBA5ECE3CD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ZA" i="0" smtClean="0"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4</a:t>
            </a:fld>
            <a:endParaRPr lang="en-ZA" i="0"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CC8E7-D474-49F0-8FE5-BB15D4BE8E29}"/>
              </a:ext>
            </a:extLst>
          </p:cNvPr>
          <p:cNvSpPr/>
          <p:nvPr/>
        </p:nvSpPr>
        <p:spPr>
          <a:xfrm>
            <a:off x="10015369" y="6164132"/>
            <a:ext cx="1323191" cy="693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8240-58B4-4014-A8D9-6A661A98D4EA}"/>
              </a:ext>
            </a:extLst>
          </p:cNvPr>
          <p:cNvSpPr txBox="1"/>
          <p:nvPr/>
        </p:nvSpPr>
        <p:spPr>
          <a:xfrm>
            <a:off x="483080" y="859065"/>
            <a:ext cx="92561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Man-defined salvation and faith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Galatians 1:6-10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Man-defined worship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Malachi 1:</a:t>
            </a:r>
            <a:br>
              <a:rPr lang="en-US" sz="4400" i="1" dirty="0">
                <a:latin typeface="Candara" panose="020E0502030303020204" pitchFamily="34" charset="0"/>
              </a:rPr>
            </a:br>
            <a:r>
              <a:rPr lang="en-US" sz="4400" i="1" dirty="0">
                <a:latin typeface="Candara" panose="020E0502030303020204" pitchFamily="34" charset="0"/>
              </a:rPr>
              <a:t>6-14; John 4:23-24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Man-defined churches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Matthew 16:18; Colossians 2:20-23 (1 Kings 12: 25-33)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E9832D1-FFED-40C5-B863-6E70018C9127}"/>
              </a:ext>
            </a:extLst>
          </p:cNvPr>
          <p:cNvSpPr txBox="1">
            <a:spLocks/>
          </p:cNvSpPr>
          <p:nvPr/>
        </p:nvSpPr>
        <p:spPr>
          <a:xfrm>
            <a:off x="11447502" y="6356350"/>
            <a:ext cx="278418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4</a:t>
            </a:fld>
            <a:endParaRPr lang="en-ZA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8830D9D7-5413-4915-B17C-7A1A0706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4D8285-AC0F-4572-B09C-43EEC9424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597826"/>
            <a:ext cx="2209800" cy="16623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DF0B1-3B32-4762-9F9D-CBA5ECE3CD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ZA" i="0" smtClean="0"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5</a:t>
            </a:fld>
            <a:endParaRPr lang="en-ZA" i="0"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CC8E7-D474-49F0-8FE5-BB15D4BE8E29}"/>
              </a:ext>
            </a:extLst>
          </p:cNvPr>
          <p:cNvSpPr/>
          <p:nvPr/>
        </p:nvSpPr>
        <p:spPr>
          <a:xfrm>
            <a:off x="10015369" y="6164132"/>
            <a:ext cx="1323191" cy="693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8240-58B4-4014-A8D9-6A661A98D4EA}"/>
              </a:ext>
            </a:extLst>
          </p:cNvPr>
          <p:cNvSpPr txBox="1"/>
          <p:nvPr/>
        </p:nvSpPr>
        <p:spPr>
          <a:xfrm>
            <a:off x="510512" y="1151453"/>
            <a:ext cx="925614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Church is a spiritual kingdom</a:t>
            </a:r>
            <a:r>
              <a:rPr lang="en-US" sz="4400" dirty="0">
                <a:latin typeface="Candara" panose="020E0502030303020204" pitchFamily="34" charset="0"/>
              </a:rPr>
              <a:t>, not  a physical playground, </a:t>
            </a:r>
            <a:r>
              <a:rPr lang="en-US" sz="4400" i="1" dirty="0">
                <a:latin typeface="Candara" panose="020E0502030303020204" pitchFamily="34" charset="0"/>
              </a:rPr>
              <a:t>John 18:36; Romans 14:17 (John 2:13-17)</a:t>
            </a:r>
          </a:p>
          <a:p>
            <a:pPr marL="804863" lvl="1" indent="-347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200" i="1" dirty="0">
                <a:latin typeface="Candara" panose="020E0502030303020204" pitchFamily="34" charset="0"/>
              </a:rPr>
              <a:t>Acts 2:42-46; 1 Timothy 3:15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Church belongs to Jesus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Acts 20:28</a:t>
            </a:r>
          </a:p>
          <a:p>
            <a:pPr marL="804863" lvl="1" indent="-3476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200" i="1" dirty="0">
                <a:latin typeface="Candara" panose="020E0502030303020204" pitchFamily="34" charset="0"/>
              </a:rPr>
              <a:t>Matthew 6:10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E9832D1-FFED-40C5-B863-6E70018C9127}"/>
              </a:ext>
            </a:extLst>
          </p:cNvPr>
          <p:cNvSpPr txBox="1">
            <a:spLocks/>
          </p:cNvSpPr>
          <p:nvPr/>
        </p:nvSpPr>
        <p:spPr>
          <a:xfrm>
            <a:off x="11447502" y="6356350"/>
            <a:ext cx="278418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5</a:t>
            </a:fld>
            <a:endParaRPr lang="en-ZA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BDFC97C-C78C-44E1-8E60-B3FEF0A7F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9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B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B4F12C-D58A-494A-87DC-47AE3D2F54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ZA" i="0" smtClean="0"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6</a:t>
            </a:fld>
            <a:endParaRPr lang="en-ZA" i="0">
              <a:latin typeface="Candara" panose="020E0502030303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38597-CCFE-4D8B-BF25-FBDB7FB8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10" y="1624260"/>
            <a:ext cx="6088688" cy="365321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A2CEA263-7E17-4683-B405-C6A22A3B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8217C6A-C16D-4183-8CBA-25C8102E1D1D}"/>
              </a:ext>
            </a:extLst>
          </p:cNvPr>
          <p:cNvSpPr txBox="1">
            <a:spLocks/>
          </p:cNvSpPr>
          <p:nvPr/>
        </p:nvSpPr>
        <p:spPr>
          <a:xfrm>
            <a:off x="11781993" y="6447151"/>
            <a:ext cx="278418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latin typeface="Candara" panose="020E0502030303020204" pitchFamily="34" charset="0"/>
              </a:rPr>
              <a:pPr/>
              <a:t>6</a:t>
            </a:fld>
            <a:endParaRPr lang="en-ZA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1631C4-4ECA-4962-B84A-617226EAA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868" y="2829368"/>
            <a:ext cx="2212132" cy="13272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DF0B1-3B32-4762-9F9D-CBA5ECE3CD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ZA" i="0" smtClean="0"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7</a:t>
            </a:fld>
            <a:endParaRPr lang="en-ZA" i="0" dirty="0"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CC8E7-D474-49F0-8FE5-BB15D4BE8E29}"/>
              </a:ext>
            </a:extLst>
          </p:cNvPr>
          <p:cNvSpPr/>
          <p:nvPr/>
        </p:nvSpPr>
        <p:spPr>
          <a:xfrm>
            <a:off x="10015369" y="6164132"/>
            <a:ext cx="1323191" cy="693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8240-58B4-4014-A8D9-6A661A98D4EA}"/>
              </a:ext>
            </a:extLst>
          </p:cNvPr>
          <p:cNvSpPr txBox="1"/>
          <p:nvPr/>
        </p:nvSpPr>
        <p:spPr>
          <a:xfrm>
            <a:off x="321826" y="553741"/>
            <a:ext cx="96415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Religious deception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Matthew 16:6, 12</a:t>
            </a:r>
          </a:p>
          <a:p>
            <a:pPr marL="685800" lvl="1" indent="-3381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Influence of religious error, </a:t>
            </a:r>
            <a:br>
              <a:rPr lang="en-US" sz="4000" dirty="0">
                <a:latin typeface="Candara" panose="020E0502030303020204" pitchFamily="34" charset="0"/>
              </a:rPr>
            </a:br>
            <a:r>
              <a:rPr lang="en-US" sz="4000" i="1" dirty="0">
                <a:latin typeface="Candara" panose="020E0502030303020204" pitchFamily="34" charset="0"/>
              </a:rPr>
              <a:t>Galatians 4:8-10</a:t>
            </a:r>
          </a:p>
          <a:p>
            <a:pPr marL="685800" lvl="1" indent="-3381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Branding churches </a:t>
            </a:r>
            <a:r>
              <a:rPr lang="en-US" sz="4000" i="1" dirty="0">
                <a:latin typeface="Candara" panose="020E0502030303020204" pitchFamily="34" charset="0"/>
              </a:rPr>
              <a:t>v. </a:t>
            </a:r>
            <a:r>
              <a:rPr lang="en-US" sz="4000" dirty="0">
                <a:latin typeface="Candara" panose="020E0502030303020204" pitchFamily="34" charset="0"/>
              </a:rPr>
              <a:t>branded for Jesus, </a:t>
            </a:r>
            <a:r>
              <a:rPr lang="en-US" sz="4000" i="1" dirty="0">
                <a:latin typeface="Candara" panose="020E0502030303020204" pitchFamily="34" charset="0"/>
              </a:rPr>
              <a:t>Galatians 6:14-17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Hypocrisy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Matthew 15:7-9; 23:2-3</a:t>
            </a:r>
          </a:p>
          <a:p>
            <a:pPr marL="685800"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Candara" panose="020E0502030303020204" pitchFamily="34" charset="0"/>
              </a:rPr>
              <a:t>Two masters, </a:t>
            </a:r>
            <a:r>
              <a:rPr lang="en-US" sz="4400" i="1" dirty="0">
                <a:latin typeface="Candara" panose="020E0502030303020204" pitchFamily="34" charset="0"/>
              </a:rPr>
              <a:t>Matthew 6:24; </a:t>
            </a:r>
            <a:br>
              <a:rPr lang="en-US" sz="4400" i="1" dirty="0">
                <a:latin typeface="Candara" panose="020E0502030303020204" pitchFamily="34" charset="0"/>
              </a:rPr>
            </a:br>
            <a:r>
              <a:rPr lang="en-US" sz="4400" i="1" dirty="0">
                <a:latin typeface="Candara" panose="020E0502030303020204" pitchFamily="34" charset="0"/>
              </a:rPr>
              <a:t>James 4:1-4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E9832D1-FFED-40C5-B863-6E70018C9127}"/>
              </a:ext>
            </a:extLst>
          </p:cNvPr>
          <p:cNvSpPr txBox="1">
            <a:spLocks/>
          </p:cNvSpPr>
          <p:nvPr/>
        </p:nvSpPr>
        <p:spPr>
          <a:xfrm>
            <a:off x="11447502" y="6356350"/>
            <a:ext cx="278418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7</a:t>
            </a:fld>
            <a:endParaRPr lang="en-ZA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0D9D1E82-DE67-4BB8-934F-56B9C637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9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E6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4F5A407-E10E-4E04-9A4F-1AAF900DD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14" y="1316337"/>
            <a:ext cx="5692080" cy="4269058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16398B8-E089-466D-882E-742653D3FC70}"/>
              </a:ext>
            </a:extLst>
          </p:cNvPr>
          <p:cNvSpPr txBox="1">
            <a:spLocks/>
          </p:cNvSpPr>
          <p:nvPr/>
        </p:nvSpPr>
        <p:spPr>
          <a:xfrm>
            <a:off x="11781993" y="6447151"/>
            <a:ext cx="278418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latin typeface="Candara" panose="020E0502030303020204" pitchFamily="34" charset="0"/>
              </a:rPr>
              <a:pPr/>
              <a:t>8</a:t>
            </a:fld>
            <a:endParaRPr lang="en-ZA" sz="1600" dirty="0">
              <a:latin typeface="Candara" panose="020E0502030303020204" pitchFamily="34" charset="0"/>
            </a:endParaRP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39C9522F-C7BF-46A3-A968-B1570A32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8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DF0B1-3B32-4762-9F9D-CBA5ECE3CD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ZA" i="0" smtClean="0"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9</a:t>
            </a:fld>
            <a:endParaRPr lang="en-ZA" i="0" dirty="0"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CC8E7-D474-49F0-8FE5-BB15D4BE8E29}"/>
              </a:ext>
            </a:extLst>
          </p:cNvPr>
          <p:cNvSpPr/>
          <p:nvPr/>
        </p:nvSpPr>
        <p:spPr>
          <a:xfrm>
            <a:off x="10015369" y="6164132"/>
            <a:ext cx="1323191" cy="693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8240-58B4-4014-A8D9-6A661A98D4EA}"/>
              </a:ext>
            </a:extLst>
          </p:cNvPr>
          <p:cNvSpPr txBox="1"/>
          <p:nvPr/>
        </p:nvSpPr>
        <p:spPr>
          <a:xfrm>
            <a:off x="373829" y="712870"/>
            <a:ext cx="964154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Felt needs </a:t>
            </a:r>
            <a:r>
              <a:rPr lang="en-US" sz="4400" b="1" i="1" dirty="0">
                <a:latin typeface="Candara" panose="020E0502030303020204" pitchFamily="34" charset="0"/>
              </a:rPr>
              <a:t>v. </a:t>
            </a:r>
            <a:r>
              <a:rPr lang="en-US" sz="4400" b="1" dirty="0">
                <a:latin typeface="Candara" panose="020E0502030303020204" pitchFamily="34" charset="0"/>
              </a:rPr>
              <a:t>God-defined needs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Proverbs 14:12; John 6:60-68</a:t>
            </a:r>
          </a:p>
          <a:p>
            <a:pPr marL="685800" lvl="1" indent="-338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Convenience / Experience, </a:t>
            </a:r>
            <a:r>
              <a:rPr lang="en-US" sz="4000" i="1" dirty="0">
                <a:latin typeface="Candara" panose="020E0502030303020204" pitchFamily="34" charset="0"/>
              </a:rPr>
              <a:t>1 Kings 12:28</a:t>
            </a:r>
          </a:p>
          <a:p>
            <a:pPr marL="685800" lvl="1" indent="-338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Invasion of the casual culture, </a:t>
            </a:r>
            <a:br>
              <a:rPr lang="en-US" sz="4000" dirty="0">
                <a:latin typeface="Candara" panose="020E0502030303020204" pitchFamily="34" charset="0"/>
              </a:rPr>
            </a:br>
            <a:r>
              <a:rPr lang="en-US" sz="4000" i="1" dirty="0">
                <a:latin typeface="Candara" panose="020E0502030303020204" pitchFamily="34" charset="0"/>
              </a:rPr>
              <a:t>Leviticus 10:3; Malachi 1:14</a:t>
            </a:r>
            <a:endParaRPr lang="en-US" sz="4400" i="1" dirty="0">
              <a:latin typeface="Candara" panose="020E0502030303020204" pitchFamily="34" charset="0"/>
            </a:endParaRPr>
          </a:p>
          <a:p>
            <a:pPr marL="461962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Candara" panose="020E0502030303020204" pitchFamily="34" charset="0"/>
              </a:rPr>
              <a:t>Never take a break from Christ’s  authority and from pleasing God</a:t>
            </a:r>
            <a:r>
              <a:rPr lang="en-US" sz="4400" dirty="0">
                <a:latin typeface="Candara" panose="020E0502030303020204" pitchFamily="34" charset="0"/>
              </a:rPr>
              <a:t>, </a:t>
            </a:r>
            <a:r>
              <a:rPr lang="en-US" sz="4400" i="1" dirty="0">
                <a:latin typeface="Candara" panose="020E0502030303020204" pitchFamily="34" charset="0"/>
              </a:rPr>
              <a:t>Colossians 3:17; 2 Corinthians 5:7-10</a:t>
            </a:r>
            <a:endParaRPr lang="en-US" sz="4400" b="1" i="1" dirty="0">
              <a:latin typeface="Candara" panose="020E050203030302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E9832D1-FFED-40C5-B863-6E70018C9127}"/>
              </a:ext>
            </a:extLst>
          </p:cNvPr>
          <p:cNvSpPr txBox="1">
            <a:spLocks/>
          </p:cNvSpPr>
          <p:nvPr/>
        </p:nvSpPr>
        <p:spPr>
          <a:xfrm>
            <a:off x="11447502" y="6356350"/>
            <a:ext cx="278418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600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9</a:t>
            </a:fld>
            <a:endParaRPr lang="en-ZA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0D9D1E82-DE67-4BB8-934F-56B9C637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7510238-71B2-4078-8DEB-80342AA0F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868" y="2673490"/>
            <a:ext cx="2212132" cy="16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ic Presentation Layout_Alt_SB - v4.potx" id="{A4B1627E-7CE8-451C-8A79-FF17A84C59F9}" vid="{A2DEFC27-6425-4842-A829-62107912A4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Candara</vt:lpstr>
      <vt:lpstr>Corbel</vt:lpstr>
      <vt:lpstr>Times New Roman</vt:lpstr>
      <vt:lpstr>Wingdings</vt:lpstr>
      <vt:lpstr>Office Theme</vt:lpstr>
      <vt:lpstr>Fast Food Faith</vt:lpstr>
      <vt:lpstr>Fast Food Faith, or Living Bread?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Following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2018-09-14T21:59:15Z</dcterms:created>
  <dcterms:modified xsi:type="dcterms:W3CDTF">2018-09-16T13:35:39Z</dcterms:modified>
</cp:coreProperties>
</file>