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81"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7" d="100"/>
          <a:sy n="107" d="100"/>
        </p:scale>
        <p:origin x="1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5F122C-5763-45D3-B83E-7B641983B4DF}" type="datetimeFigureOut">
              <a:rPr lang="en-US" smtClean="0"/>
              <a:t>9/2/2018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223FD3-658E-4D21-8779-4812B43028BC}" type="slidenum">
              <a:rPr lang="en-US" smtClean="0"/>
              <a:t>‹#›</a:t>
            </a:fld>
            <a:endParaRPr lang="en-US"/>
          </a:p>
        </p:txBody>
      </p:sp>
    </p:spTree>
    <p:extLst>
      <p:ext uri="{BB962C8B-B14F-4D97-AF65-F5344CB8AC3E}">
        <p14:creationId xmlns:p14="http://schemas.microsoft.com/office/powerpoint/2010/main" val="4023825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582512-FE40-48D1-9C81-9C6F39DB37B8}" type="datetime1">
              <a:rPr lang="en-US" smtClean="0"/>
              <a:t>9/2/2018</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7818B5-81C5-47FB-9B32-E06378536779}" type="datetime1">
              <a:rPr lang="en-US" smtClean="0"/>
              <a:t>9/2/2018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DEE4D0-9F19-4533-B294-3FC25BBDE6C5}" type="datetime1">
              <a:rPr lang="en-US" smtClean="0"/>
              <a:t>9/2/2018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8B4FC0-DAD3-45AC-BC82-50FF2AF387B1}" type="datetime1">
              <a:rPr lang="en-US" smtClean="0"/>
              <a:t>9/2/2018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4B8D82-B627-4159-BEA1-0EE63772BAB7}" type="datetime1">
              <a:rPr lang="en-US" smtClean="0"/>
              <a:t>9/2/2018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5B33F5-3204-466D-86D5-0BA1B211D6F2}" type="datetime1">
              <a:rPr lang="en-US" smtClean="0"/>
              <a:t>9/2/2018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38187B-AFED-481F-897A-165B8070023E}" type="datetime1">
              <a:rPr lang="en-US" smtClean="0"/>
              <a:t>9/2/2018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351810-A7FE-46AC-A786-160B7C3292B1}" type="datetime1">
              <a:rPr lang="en-US" smtClean="0"/>
              <a:t>9/2/2018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BAB8E3-31F4-40A0-9745-A11DE8F69476}" type="datetime1">
              <a:rPr lang="en-US" smtClean="0"/>
              <a:t>9/2/2018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DD6322-9151-4C48-B364-090F8447DF71}" type="datetime1">
              <a:rPr lang="en-US" smtClean="0"/>
              <a:t>9/2/2018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00DECF47-3D7E-42B3-99C9-6F330629853A}" type="datetime1">
              <a:rPr lang="en-US" smtClean="0"/>
              <a:t>9/2/2018</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F629CFE-F550-42C3-B318-887A34474C36}" type="datetime1">
              <a:rPr lang="en-US" smtClean="0"/>
              <a:t>9/2/2018</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915A7-FB59-42EB-BEE9-E7137C3A6BFC}"/>
              </a:ext>
            </a:extLst>
          </p:cNvPr>
          <p:cNvSpPr>
            <a:spLocks noGrp="1"/>
          </p:cNvSpPr>
          <p:nvPr>
            <p:ph type="ctrTitle"/>
          </p:nvPr>
        </p:nvSpPr>
        <p:spPr/>
        <p:txBody>
          <a:bodyPr/>
          <a:lstStyle/>
          <a:p>
            <a:r>
              <a:rPr lang="en-US" b="1" dirty="0">
                <a:latin typeface="Candara" panose="020E0502030303020204" pitchFamily="34" charset="0"/>
              </a:rPr>
              <a:t>How to</a:t>
            </a:r>
            <a:br>
              <a:rPr lang="en-US" b="1" dirty="0">
                <a:latin typeface="Candara" panose="020E0502030303020204" pitchFamily="34" charset="0"/>
              </a:rPr>
            </a:br>
            <a:r>
              <a:rPr lang="en-US" b="1" dirty="0">
                <a:latin typeface="Candara" panose="020E0502030303020204" pitchFamily="34" charset="0"/>
              </a:rPr>
              <a:t>Treat LGBTQ People</a:t>
            </a:r>
          </a:p>
        </p:txBody>
      </p:sp>
      <p:pic>
        <p:nvPicPr>
          <p:cNvPr id="4" name="Picture 3" descr="A close up of a logo&#10;&#10;Description generated with high confidence">
            <a:extLst>
              <a:ext uri="{FF2B5EF4-FFF2-40B4-BE49-F238E27FC236}">
                <a16:creationId xmlns:a16="http://schemas.microsoft.com/office/drawing/2014/main" id="{6521B969-6FE6-43BB-99AB-44A9954BE07D}"/>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extLst>
      <p:ext uri="{BB962C8B-B14F-4D97-AF65-F5344CB8AC3E}">
        <p14:creationId xmlns:p14="http://schemas.microsoft.com/office/powerpoint/2010/main" val="41397281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4800" b="1" i="1" dirty="0">
                <a:latin typeface="Candara" panose="020E0502030303020204" pitchFamily="34" charset="0"/>
              </a:rPr>
              <a:t>Rejecting LGBTQ is “Bullying”</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151530"/>
            <a:ext cx="9973363" cy="3505200"/>
          </a:xfrm>
        </p:spPr>
        <p:txBody>
          <a:bodyPr>
            <a:normAutofit/>
          </a:bodyPr>
          <a:lstStyle/>
          <a:p>
            <a:pPr>
              <a:lnSpc>
                <a:spcPct val="110000"/>
              </a:lnSpc>
            </a:pPr>
            <a:r>
              <a:rPr lang="en-US" sz="3800" dirty="0">
                <a:latin typeface="Candara" panose="020E0502030303020204" pitchFamily="34" charset="0"/>
              </a:rPr>
              <a:t>If an “accepting” environment is not given, one is more and more likely to be accused of bullying</a:t>
            </a:r>
          </a:p>
          <a:p>
            <a:pPr>
              <a:lnSpc>
                <a:spcPct val="110000"/>
              </a:lnSpc>
            </a:pPr>
            <a:r>
              <a:rPr lang="en-US" sz="3800" dirty="0">
                <a:latin typeface="Candara" panose="020E0502030303020204" pitchFamily="34" charset="0"/>
              </a:rPr>
              <a:t>Opposition and traditional morality is viewed as “negativity” or worse</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10</a:t>
            </a:fld>
            <a:endParaRPr lang="en-US" dirty="0">
              <a:latin typeface="Candara" panose="020E0502030303020204" pitchFamily="34" charset="0"/>
            </a:endParaRPr>
          </a:p>
        </p:txBody>
      </p:sp>
    </p:spTree>
    <p:extLst>
      <p:ext uri="{BB962C8B-B14F-4D97-AF65-F5344CB8AC3E}">
        <p14:creationId xmlns:p14="http://schemas.microsoft.com/office/powerpoint/2010/main" val="17373789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7" presetClass="entr" presetSubtype="0" fill="hold" nodeType="afterEffect">
                                  <p:stCondLst>
                                    <p:cond delay="15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69C86-5A24-452C-BD29-B8F03588B4DD}"/>
              </a:ext>
            </a:extLst>
          </p:cNvPr>
          <p:cNvSpPr>
            <a:spLocks noGrp="1"/>
          </p:cNvSpPr>
          <p:nvPr>
            <p:ph type="title"/>
          </p:nvPr>
        </p:nvSpPr>
        <p:spPr/>
        <p:txBody>
          <a:bodyPr>
            <a:normAutofit/>
          </a:bodyPr>
          <a:lstStyle/>
          <a:p>
            <a:r>
              <a:rPr lang="en-US" sz="6000" dirty="0">
                <a:latin typeface="Candara" panose="020E0502030303020204" pitchFamily="34" charset="0"/>
              </a:rPr>
              <a:t>How Should Christians Treat LGBTQ People?</a:t>
            </a:r>
          </a:p>
        </p:txBody>
      </p:sp>
      <p:sp>
        <p:nvSpPr>
          <p:cNvPr id="4" name="Slide Number Placeholder 3">
            <a:extLst>
              <a:ext uri="{FF2B5EF4-FFF2-40B4-BE49-F238E27FC236}">
                <a16:creationId xmlns:a16="http://schemas.microsoft.com/office/drawing/2014/main" id="{41369CF0-20D6-4662-8C00-7FB08A09697E}"/>
              </a:ext>
            </a:extLst>
          </p:cNvPr>
          <p:cNvSpPr>
            <a:spLocks noGrp="1"/>
          </p:cNvSpPr>
          <p:nvPr>
            <p:ph type="sldNum" sz="quarter" idx="12"/>
          </p:nvPr>
        </p:nvSpPr>
        <p:spPr/>
        <p:txBody>
          <a:bodyPr/>
          <a:lstStyle/>
          <a:p>
            <a:fld id="{6D22F896-40B5-4ADD-8801-0D06FADFA095}" type="slidenum">
              <a:rPr lang="en-US" smtClean="0">
                <a:latin typeface="Candara" panose="020E0502030303020204" pitchFamily="34" charset="0"/>
              </a:rPr>
              <a:t>11</a:t>
            </a:fld>
            <a:endParaRPr lang="en-US" dirty="0">
              <a:latin typeface="Candara" panose="020E0502030303020204" pitchFamily="34" charset="0"/>
            </a:endParaRPr>
          </a:p>
        </p:txBody>
      </p:sp>
    </p:spTree>
    <p:extLst>
      <p:ext uri="{BB962C8B-B14F-4D97-AF65-F5344CB8AC3E}">
        <p14:creationId xmlns:p14="http://schemas.microsoft.com/office/powerpoint/2010/main" val="281733704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Treat Sinners with Respect</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1972236"/>
            <a:ext cx="10229841" cy="3989294"/>
          </a:xfrm>
        </p:spPr>
        <p:txBody>
          <a:bodyPr>
            <a:noAutofit/>
          </a:bodyPr>
          <a:lstStyle/>
          <a:p>
            <a:pPr>
              <a:lnSpc>
                <a:spcPct val="100000"/>
              </a:lnSpc>
              <a:spcBef>
                <a:spcPts val="1200"/>
              </a:spcBef>
            </a:pPr>
            <a:r>
              <a:rPr lang="en-US" sz="4200" b="1" dirty="0">
                <a:latin typeface="Candara" panose="020E0502030303020204" pitchFamily="34" charset="0"/>
              </a:rPr>
              <a:t>Show respect for all people </a:t>
            </a:r>
            <a:r>
              <a:rPr lang="en-US" sz="4200" i="1" dirty="0">
                <a:latin typeface="Candara" panose="020E0502030303020204" pitchFamily="34" charset="0"/>
              </a:rPr>
              <a:t>(1 Peter 2:17)</a:t>
            </a:r>
          </a:p>
          <a:p>
            <a:pPr lvl="1">
              <a:lnSpc>
                <a:spcPct val="100000"/>
              </a:lnSpc>
              <a:spcBef>
                <a:spcPts val="1200"/>
              </a:spcBef>
            </a:pPr>
            <a:r>
              <a:rPr lang="en-US" sz="4000" dirty="0">
                <a:latin typeface="Candara" panose="020E0502030303020204" pitchFamily="34" charset="0"/>
              </a:rPr>
              <a:t>The aged, </a:t>
            </a:r>
            <a:r>
              <a:rPr lang="en-US" sz="4000" i="1" dirty="0">
                <a:latin typeface="Candara" panose="020E0502030303020204" pitchFamily="34" charset="0"/>
              </a:rPr>
              <a:t>Leviticus 19:32</a:t>
            </a:r>
          </a:p>
          <a:p>
            <a:pPr lvl="1">
              <a:lnSpc>
                <a:spcPct val="100000"/>
              </a:lnSpc>
              <a:spcBef>
                <a:spcPts val="1200"/>
              </a:spcBef>
            </a:pPr>
            <a:r>
              <a:rPr lang="en-US" sz="4000" dirty="0">
                <a:latin typeface="Candara" panose="020E0502030303020204" pitchFamily="34" charset="0"/>
              </a:rPr>
              <a:t>Rulers, </a:t>
            </a:r>
            <a:r>
              <a:rPr lang="en-US" sz="4000" i="1" dirty="0">
                <a:latin typeface="Candara" panose="020E0502030303020204" pitchFamily="34" charset="0"/>
              </a:rPr>
              <a:t>Proverbs 25:6</a:t>
            </a:r>
          </a:p>
          <a:p>
            <a:pPr lvl="1">
              <a:lnSpc>
                <a:spcPct val="100000"/>
              </a:lnSpc>
              <a:spcBef>
                <a:spcPts val="1200"/>
              </a:spcBef>
            </a:pPr>
            <a:r>
              <a:rPr lang="en-US" sz="4000" dirty="0">
                <a:latin typeface="Candara" panose="020E0502030303020204" pitchFamily="34" charset="0"/>
              </a:rPr>
              <a:t>One’s host, </a:t>
            </a:r>
            <a:r>
              <a:rPr lang="en-US" sz="4000" i="1" dirty="0">
                <a:latin typeface="Candara" panose="020E0502030303020204" pitchFamily="34" charset="0"/>
              </a:rPr>
              <a:t>Luke 14:10</a:t>
            </a:r>
          </a:p>
          <a:p>
            <a:pPr lvl="1">
              <a:lnSpc>
                <a:spcPct val="100000"/>
              </a:lnSpc>
              <a:spcBef>
                <a:spcPts val="1200"/>
              </a:spcBef>
            </a:pPr>
            <a:r>
              <a:rPr lang="en-US" sz="4000" dirty="0">
                <a:latin typeface="Candara" panose="020E0502030303020204" pitchFamily="34" charset="0"/>
              </a:rPr>
              <a:t>One another, </a:t>
            </a:r>
            <a:r>
              <a:rPr lang="en-US" sz="4000" i="1" dirty="0">
                <a:latin typeface="Candara" panose="020E0502030303020204" pitchFamily="34" charset="0"/>
              </a:rPr>
              <a:t>Romans 12:10; Philippians 2:3</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12</a:t>
            </a:fld>
            <a:endParaRPr lang="en-US" dirty="0">
              <a:latin typeface="Candara" panose="020E0502030303020204" pitchFamily="34" charset="0"/>
            </a:endParaRPr>
          </a:p>
        </p:txBody>
      </p:sp>
    </p:spTree>
    <p:extLst>
      <p:ext uri="{BB962C8B-B14F-4D97-AF65-F5344CB8AC3E}">
        <p14:creationId xmlns:p14="http://schemas.microsoft.com/office/powerpoint/2010/main" val="127295505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Treat Sinners with Respect</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061883"/>
            <a:ext cx="10229841" cy="3890682"/>
          </a:xfrm>
        </p:spPr>
        <p:txBody>
          <a:bodyPr>
            <a:noAutofit/>
          </a:bodyPr>
          <a:lstStyle/>
          <a:p>
            <a:pPr>
              <a:lnSpc>
                <a:spcPct val="100000"/>
              </a:lnSpc>
              <a:spcBef>
                <a:spcPts val="1200"/>
              </a:spcBef>
            </a:pPr>
            <a:r>
              <a:rPr lang="en-US" sz="4400" dirty="0">
                <a:latin typeface="Candara" panose="020E0502030303020204" pitchFamily="34" charset="0"/>
              </a:rPr>
              <a:t>Do we view anyone as a sinner today? </a:t>
            </a:r>
          </a:p>
          <a:p>
            <a:pPr>
              <a:lnSpc>
                <a:spcPct val="100000"/>
              </a:lnSpc>
              <a:spcBef>
                <a:spcPts val="1200"/>
              </a:spcBef>
            </a:pPr>
            <a:r>
              <a:rPr lang="en-US" sz="4400" dirty="0">
                <a:latin typeface="Candara" panose="020E0502030303020204" pitchFamily="34" charset="0"/>
              </a:rPr>
              <a:t>LGBTQ are not “born this way”</a:t>
            </a:r>
          </a:p>
          <a:p>
            <a:pPr lvl="1">
              <a:lnSpc>
                <a:spcPct val="100000"/>
              </a:lnSpc>
              <a:spcBef>
                <a:spcPts val="1200"/>
              </a:spcBef>
            </a:pPr>
            <a:r>
              <a:rPr lang="en-US" sz="4200" i="1" dirty="0">
                <a:latin typeface="Candara" panose="020E0502030303020204" pitchFamily="34" charset="0"/>
              </a:rPr>
              <a:t>Influences, choices and decisions</a:t>
            </a:r>
          </a:p>
          <a:p>
            <a:pPr>
              <a:lnSpc>
                <a:spcPct val="100000"/>
              </a:lnSpc>
              <a:spcBef>
                <a:spcPts val="1200"/>
              </a:spcBef>
            </a:pPr>
            <a:r>
              <a:rPr lang="en-US" sz="4400" dirty="0">
                <a:latin typeface="Candara" panose="020E0502030303020204" pitchFamily="34" charset="0"/>
              </a:rPr>
              <a:t>Gospel calls sinners to repent, </a:t>
            </a:r>
            <a:r>
              <a:rPr lang="en-US" sz="4400" i="1" dirty="0">
                <a:latin typeface="Candara" panose="020E0502030303020204" pitchFamily="34" charset="0"/>
              </a:rPr>
              <a:t>Acts 17:30; 1 Corinthians 6:9-10</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13</a:t>
            </a:fld>
            <a:endParaRPr lang="en-US" dirty="0">
              <a:latin typeface="Candara" panose="020E0502030303020204" pitchFamily="34" charset="0"/>
            </a:endParaRPr>
          </a:p>
        </p:txBody>
      </p:sp>
    </p:spTree>
    <p:extLst>
      <p:ext uri="{BB962C8B-B14F-4D97-AF65-F5344CB8AC3E}">
        <p14:creationId xmlns:p14="http://schemas.microsoft.com/office/powerpoint/2010/main" val="151111259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7" presetClass="entr" presetSubtype="0" fill="hold" nodeType="afterEffect">
                                  <p:stCondLst>
                                    <p:cond delay="50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Treat Sinners with Respect</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079813"/>
            <a:ext cx="10363655" cy="3792069"/>
          </a:xfrm>
        </p:spPr>
        <p:txBody>
          <a:bodyPr>
            <a:noAutofit/>
          </a:bodyPr>
          <a:lstStyle/>
          <a:p>
            <a:pPr>
              <a:lnSpc>
                <a:spcPct val="100000"/>
              </a:lnSpc>
              <a:spcBef>
                <a:spcPts val="600"/>
              </a:spcBef>
            </a:pPr>
            <a:r>
              <a:rPr lang="en-US" sz="4400" b="1" dirty="0">
                <a:latin typeface="Candara" panose="020E0502030303020204" pitchFamily="34" charset="0"/>
              </a:rPr>
              <a:t>Love LGBTQ like God does</a:t>
            </a:r>
            <a:r>
              <a:rPr lang="en-US" sz="4400" dirty="0">
                <a:latin typeface="Candara" panose="020E0502030303020204" pitchFamily="34" charset="0"/>
              </a:rPr>
              <a:t>, </a:t>
            </a:r>
            <a:r>
              <a:rPr lang="en-US" sz="4400" i="1" dirty="0">
                <a:latin typeface="Candara" panose="020E0502030303020204" pitchFamily="34" charset="0"/>
              </a:rPr>
              <a:t>John 3:16</a:t>
            </a:r>
          </a:p>
          <a:p>
            <a:pPr lvl="1">
              <a:lnSpc>
                <a:spcPct val="100000"/>
              </a:lnSpc>
              <a:spcBef>
                <a:spcPts val="600"/>
              </a:spcBef>
            </a:pPr>
            <a:r>
              <a:rPr lang="en-US" sz="4200" dirty="0">
                <a:latin typeface="Candara" panose="020E0502030303020204" pitchFamily="34" charset="0"/>
              </a:rPr>
              <a:t>Sacrifice to try to save them (like Jesus)</a:t>
            </a:r>
          </a:p>
          <a:p>
            <a:pPr lvl="1">
              <a:lnSpc>
                <a:spcPct val="100000"/>
              </a:lnSpc>
              <a:spcBef>
                <a:spcPts val="600"/>
              </a:spcBef>
            </a:pPr>
            <a:r>
              <a:rPr lang="en-US" sz="4200" dirty="0">
                <a:latin typeface="Candara" panose="020E0502030303020204" pitchFamily="34" charset="0"/>
              </a:rPr>
              <a:t>Jesus did this without accepting sin</a:t>
            </a:r>
          </a:p>
          <a:p>
            <a:pPr>
              <a:lnSpc>
                <a:spcPct val="100000"/>
              </a:lnSpc>
              <a:spcBef>
                <a:spcPts val="600"/>
              </a:spcBef>
            </a:pPr>
            <a:r>
              <a:rPr lang="en-US" sz="4400" b="1" dirty="0">
                <a:latin typeface="Candara" panose="020E0502030303020204" pitchFamily="34" charset="0"/>
              </a:rPr>
              <a:t>Jesus challenged sinners to stop sinning</a:t>
            </a:r>
            <a:r>
              <a:rPr lang="en-US" sz="4400" dirty="0">
                <a:latin typeface="Candara" panose="020E0502030303020204" pitchFamily="34" charset="0"/>
              </a:rPr>
              <a:t>, </a:t>
            </a:r>
            <a:br>
              <a:rPr lang="en-US" sz="4400" dirty="0">
                <a:latin typeface="Candara" panose="020E0502030303020204" pitchFamily="34" charset="0"/>
              </a:rPr>
            </a:br>
            <a:r>
              <a:rPr lang="en-US" sz="4400" i="1" dirty="0">
                <a:latin typeface="Candara" panose="020E0502030303020204" pitchFamily="34" charset="0"/>
              </a:rPr>
              <a:t>John 8:11-12; Luke 13:3, 5; 5:27-32</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14</a:t>
            </a:fld>
            <a:endParaRPr lang="en-US" dirty="0">
              <a:latin typeface="Candara" panose="020E0502030303020204" pitchFamily="34" charset="0"/>
            </a:endParaRPr>
          </a:p>
        </p:txBody>
      </p:sp>
    </p:spTree>
    <p:extLst>
      <p:ext uri="{BB962C8B-B14F-4D97-AF65-F5344CB8AC3E}">
        <p14:creationId xmlns:p14="http://schemas.microsoft.com/office/powerpoint/2010/main" val="34552667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15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7" presetClass="entr" presetSubtype="0" fill="hold" nodeType="afterEffect">
                                  <p:stCondLst>
                                    <p:cond delay="30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501805"/>
            <a:ext cx="9884153" cy="1616928"/>
          </a:xfrm>
        </p:spPr>
        <p:txBody>
          <a:bodyPr>
            <a:noAutofit/>
          </a:bodyPr>
          <a:lstStyle/>
          <a:p>
            <a:r>
              <a:rPr lang="en-US" sz="4800" b="1" i="1" dirty="0">
                <a:latin typeface="Candara" panose="020E0502030303020204" pitchFamily="34" charset="0"/>
              </a:rPr>
              <a:t>We do not Respect Sin, including LGBTQ Sins</a:t>
            </a:r>
            <a:r>
              <a:rPr lang="en-US" sz="4800" i="1" dirty="0">
                <a:latin typeface="Candara" panose="020E0502030303020204" pitchFamily="34" charset="0"/>
              </a:rPr>
              <a:t>, </a:t>
            </a:r>
            <a:r>
              <a:rPr lang="en-US" sz="4000" i="1" dirty="0">
                <a:latin typeface="Candara" panose="020E0502030303020204" pitchFamily="34" charset="0"/>
              </a:rPr>
              <a:t>Romans 3:23; 6:23</a:t>
            </a:r>
            <a:endParaRPr lang="en-US" sz="4000" b="1" i="1" dirty="0">
              <a:latin typeface="Candara" panose="020E0502030303020204" pitchFamily="34" charset="0"/>
            </a:endParaRP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598234"/>
            <a:ext cx="10363655" cy="2771625"/>
          </a:xfrm>
        </p:spPr>
        <p:txBody>
          <a:bodyPr>
            <a:noAutofit/>
          </a:bodyPr>
          <a:lstStyle/>
          <a:p>
            <a:pPr>
              <a:lnSpc>
                <a:spcPct val="100000"/>
              </a:lnSpc>
              <a:spcBef>
                <a:spcPts val="1800"/>
              </a:spcBef>
            </a:pPr>
            <a:r>
              <a:rPr lang="en-US" sz="4400" dirty="0">
                <a:latin typeface="Candara" panose="020E0502030303020204" pitchFamily="34" charset="0"/>
              </a:rPr>
              <a:t>Sin put Jesus on the cross, </a:t>
            </a:r>
            <a:r>
              <a:rPr lang="en-US" sz="4400" i="1" dirty="0">
                <a:latin typeface="Candara" panose="020E0502030303020204" pitchFamily="34" charset="0"/>
              </a:rPr>
              <a:t>1 Peter 2:24</a:t>
            </a:r>
          </a:p>
          <a:p>
            <a:pPr>
              <a:lnSpc>
                <a:spcPct val="100000"/>
              </a:lnSpc>
              <a:spcBef>
                <a:spcPts val="1800"/>
              </a:spcBef>
            </a:pPr>
            <a:r>
              <a:rPr lang="en-US" sz="4400" dirty="0">
                <a:latin typeface="Candara" panose="020E0502030303020204" pitchFamily="34" charset="0"/>
              </a:rPr>
              <a:t>Sin brings despair and death</a:t>
            </a:r>
          </a:p>
          <a:p>
            <a:pPr>
              <a:lnSpc>
                <a:spcPct val="100000"/>
              </a:lnSpc>
              <a:spcBef>
                <a:spcPts val="1800"/>
              </a:spcBef>
            </a:pPr>
            <a:r>
              <a:rPr lang="en-US" sz="4400" dirty="0">
                <a:latin typeface="Candara" panose="020E0502030303020204" pitchFamily="34" charset="0"/>
              </a:rPr>
              <a:t>Sin puts people in hell</a:t>
            </a:r>
            <a:endParaRPr lang="en-US" sz="44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15</a:t>
            </a:fld>
            <a:endParaRPr lang="en-US" dirty="0">
              <a:latin typeface="Candara" panose="020E0502030303020204" pitchFamily="34" charset="0"/>
            </a:endParaRPr>
          </a:p>
        </p:txBody>
      </p:sp>
    </p:spTree>
    <p:extLst>
      <p:ext uri="{BB962C8B-B14F-4D97-AF65-F5344CB8AC3E}">
        <p14:creationId xmlns:p14="http://schemas.microsoft.com/office/powerpoint/2010/main" val="8887512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501805"/>
            <a:ext cx="9884153" cy="1616928"/>
          </a:xfrm>
        </p:spPr>
        <p:txBody>
          <a:bodyPr>
            <a:noAutofit/>
          </a:bodyPr>
          <a:lstStyle/>
          <a:p>
            <a:r>
              <a:rPr lang="en-US" sz="4800" b="1" i="1" dirty="0">
                <a:latin typeface="Candara" panose="020E0502030303020204" pitchFamily="34" charset="0"/>
              </a:rPr>
              <a:t>We do not Respect Sin, including LGBTQ Sins</a:t>
            </a:r>
            <a:r>
              <a:rPr lang="en-US" sz="4800" i="1" dirty="0">
                <a:latin typeface="Candara" panose="020E0502030303020204" pitchFamily="34" charset="0"/>
              </a:rPr>
              <a:t>, </a:t>
            </a:r>
            <a:r>
              <a:rPr lang="en-US" sz="4000" i="1" dirty="0">
                <a:latin typeface="Candara" panose="020E0502030303020204" pitchFamily="34" charset="0"/>
              </a:rPr>
              <a:t>Romans 3:23; 6:23</a:t>
            </a:r>
            <a:endParaRPr lang="en-US" sz="4000" b="1" i="1" dirty="0">
              <a:latin typeface="Candara" panose="020E0502030303020204" pitchFamily="34" charset="0"/>
            </a:endParaRP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598234"/>
            <a:ext cx="10051421" cy="3455246"/>
          </a:xfrm>
        </p:spPr>
        <p:txBody>
          <a:bodyPr>
            <a:noAutofit/>
          </a:bodyPr>
          <a:lstStyle/>
          <a:p>
            <a:pPr>
              <a:lnSpc>
                <a:spcPct val="100000"/>
              </a:lnSpc>
              <a:spcBef>
                <a:spcPts val="1800"/>
              </a:spcBef>
            </a:pPr>
            <a:r>
              <a:rPr lang="en-US" sz="4400" dirty="0">
                <a:latin typeface="Candara" panose="020E0502030303020204" pitchFamily="34" charset="0"/>
              </a:rPr>
              <a:t>It is against the will of God and dishonors God, </a:t>
            </a:r>
            <a:r>
              <a:rPr lang="en-US" sz="4400" i="1" dirty="0">
                <a:latin typeface="Candara" panose="020E0502030303020204" pitchFamily="34" charset="0"/>
              </a:rPr>
              <a:t>Matthew 7:21, 24-27</a:t>
            </a:r>
          </a:p>
          <a:p>
            <a:pPr>
              <a:lnSpc>
                <a:spcPct val="100000"/>
              </a:lnSpc>
              <a:spcBef>
                <a:spcPts val="1800"/>
              </a:spcBef>
            </a:pPr>
            <a:r>
              <a:rPr lang="en-US" sz="4400" dirty="0">
                <a:latin typeface="Candara" panose="020E0502030303020204" pitchFamily="34" charset="0"/>
              </a:rPr>
              <a:t>It is against nature, </a:t>
            </a:r>
            <a:r>
              <a:rPr lang="en-US" sz="4400" i="1" dirty="0">
                <a:latin typeface="Candara" panose="020E0502030303020204" pitchFamily="34" charset="0"/>
              </a:rPr>
              <a:t>Romans 1:24-27</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16</a:t>
            </a:fld>
            <a:endParaRPr lang="en-US" dirty="0">
              <a:latin typeface="Candara" panose="020E0502030303020204" pitchFamily="34" charset="0"/>
            </a:endParaRPr>
          </a:p>
        </p:txBody>
      </p:sp>
    </p:spTree>
    <p:extLst>
      <p:ext uri="{BB962C8B-B14F-4D97-AF65-F5344CB8AC3E}">
        <p14:creationId xmlns:p14="http://schemas.microsoft.com/office/powerpoint/2010/main" val="65298627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501805"/>
            <a:ext cx="9884153" cy="1616928"/>
          </a:xfrm>
        </p:spPr>
        <p:txBody>
          <a:bodyPr>
            <a:noAutofit/>
          </a:bodyPr>
          <a:lstStyle/>
          <a:p>
            <a:r>
              <a:rPr lang="en-US" sz="4800" b="1" i="1" dirty="0">
                <a:latin typeface="Candara" panose="020E0502030303020204" pitchFamily="34" charset="0"/>
              </a:rPr>
              <a:t>We do not Respect Sin, including LGBTQ Sins</a:t>
            </a:r>
            <a:r>
              <a:rPr lang="en-US" sz="4800" i="1" dirty="0">
                <a:latin typeface="Candara" panose="020E0502030303020204" pitchFamily="34" charset="0"/>
              </a:rPr>
              <a:t>, </a:t>
            </a:r>
            <a:r>
              <a:rPr lang="en-US" sz="4000" i="1" dirty="0">
                <a:latin typeface="Candara" panose="020E0502030303020204" pitchFamily="34" charset="0"/>
              </a:rPr>
              <a:t>Romans 3:23; 6:23</a:t>
            </a:r>
            <a:endParaRPr lang="en-US" sz="4000" b="1" i="1" dirty="0">
              <a:latin typeface="Candara" panose="020E0502030303020204" pitchFamily="34" charset="0"/>
            </a:endParaRP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449659" y="2330604"/>
            <a:ext cx="10482145" cy="3612995"/>
          </a:xfrm>
        </p:spPr>
        <p:txBody>
          <a:bodyPr>
            <a:noAutofit/>
          </a:bodyPr>
          <a:lstStyle/>
          <a:p>
            <a:pPr>
              <a:lnSpc>
                <a:spcPct val="100000"/>
              </a:lnSpc>
              <a:spcBef>
                <a:spcPts val="600"/>
              </a:spcBef>
            </a:pPr>
            <a:r>
              <a:rPr lang="en-US" sz="4200" b="1" dirty="0">
                <a:latin typeface="Candara" panose="020E0502030303020204" pitchFamily="34" charset="0"/>
              </a:rPr>
              <a:t>What do we do?</a:t>
            </a:r>
          </a:p>
          <a:p>
            <a:pPr>
              <a:lnSpc>
                <a:spcPct val="100000"/>
              </a:lnSpc>
              <a:spcBef>
                <a:spcPts val="600"/>
              </a:spcBef>
            </a:pPr>
            <a:r>
              <a:rPr lang="en-US" sz="4200" b="1" dirty="0">
                <a:latin typeface="Candara" panose="020E0502030303020204" pitchFamily="34" charset="0"/>
              </a:rPr>
              <a:t>Love them the Bible way</a:t>
            </a:r>
          </a:p>
          <a:p>
            <a:pPr lvl="1">
              <a:lnSpc>
                <a:spcPct val="100000"/>
              </a:lnSpc>
              <a:spcBef>
                <a:spcPts val="600"/>
              </a:spcBef>
            </a:pPr>
            <a:r>
              <a:rPr lang="en-US" sz="4000" dirty="0">
                <a:latin typeface="Candara" panose="020E0502030303020204" pitchFamily="34" charset="0"/>
              </a:rPr>
              <a:t>Teach, exhort &amp; warn, </a:t>
            </a:r>
            <a:r>
              <a:rPr lang="en-US" sz="4000" i="1" dirty="0">
                <a:latin typeface="Candara" panose="020E0502030303020204" pitchFamily="34" charset="0"/>
              </a:rPr>
              <a:t>Acts 18:8; 1 Cor. 6:9-11</a:t>
            </a:r>
          </a:p>
          <a:p>
            <a:pPr lvl="2">
              <a:lnSpc>
                <a:spcPct val="100000"/>
              </a:lnSpc>
              <a:spcBef>
                <a:spcPts val="600"/>
              </a:spcBef>
            </a:pPr>
            <a:r>
              <a:rPr lang="en-US" sz="4000" dirty="0">
                <a:latin typeface="Candara" panose="020E0502030303020204" pitchFamily="34" charset="0"/>
              </a:rPr>
              <a:t>Do not receive into fellowship, </a:t>
            </a:r>
            <a:br>
              <a:rPr lang="en-US" sz="4000" dirty="0">
                <a:latin typeface="Candara" panose="020E0502030303020204" pitchFamily="34" charset="0"/>
              </a:rPr>
            </a:br>
            <a:r>
              <a:rPr lang="en-US" sz="4000" i="1" dirty="0">
                <a:latin typeface="Candara" panose="020E0502030303020204" pitchFamily="34" charset="0"/>
              </a:rPr>
              <a:t>2 John 9-11; 1 Corinthians 5:4-5, 13</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17</a:t>
            </a:fld>
            <a:endParaRPr lang="en-US" dirty="0">
              <a:latin typeface="Candara" panose="020E0502030303020204" pitchFamily="34" charset="0"/>
            </a:endParaRPr>
          </a:p>
        </p:txBody>
      </p:sp>
    </p:spTree>
    <p:extLst>
      <p:ext uri="{BB962C8B-B14F-4D97-AF65-F5344CB8AC3E}">
        <p14:creationId xmlns:p14="http://schemas.microsoft.com/office/powerpoint/2010/main" val="41070019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7" presetClass="entr" presetSubtype="0" fill="hold" nodeType="afterEffect">
                                  <p:stCondLst>
                                    <p:cond delay="100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Treat Sinners with Compassion</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141034"/>
            <a:ext cx="10363655" cy="3757962"/>
          </a:xfrm>
        </p:spPr>
        <p:txBody>
          <a:bodyPr>
            <a:noAutofit/>
          </a:bodyPr>
          <a:lstStyle/>
          <a:p>
            <a:pPr>
              <a:lnSpc>
                <a:spcPct val="100000"/>
              </a:lnSpc>
              <a:spcBef>
                <a:spcPts val="600"/>
              </a:spcBef>
            </a:pPr>
            <a:r>
              <a:rPr lang="en-US" sz="4200" b="1" dirty="0">
                <a:latin typeface="Candara" panose="020E0502030303020204" pitchFamily="34" charset="0"/>
              </a:rPr>
              <a:t>Compassion of God</a:t>
            </a:r>
            <a:r>
              <a:rPr lang="en-US" sz="4200" dirty="0">
                <a:latin typeface="Candara" panose="020E0502030303020204" pitchFamily="34" charset="0"/>
              </a:rPr>
              <a:t>, </a:t>
            </a:r>
            <a:r>
              <a:rPr lang="en-US" sz="4200" i="1" dirty="0">
                <a:latin typeface="Candara" panose="020E0502030303020204" pitchFamily="34" charset="0"/>
              </a:rPr>
              <a:t>Matthew 9:35-38</a:t>
            </a:r>
          </a:p>
          <a:p>
            <a:pPr lvl="1">
              <a:lnSpc>
                <a:spcPct val="100000"/>
              </a:lnSpc>
              <a:spcBef>
                <a:spcPts val="600"/>
              </a:spcBef>
            </a:pPr>
            <a:r>
              <a:rPr lang="en-US" sz="4000" dirty="0">
                <a:latin typeface="Candara" panose="020E0502030303020204" pitchFamily="34" charset="0"/>
              </a:rPr>
              <a:t>Identifies sin, </a:t>
            </a:r>
            <a:r>
              <a:rPr lang="en-US" sz="4000" i="1" dirty="0">
                <a:latin typeface="Candara" panose="020E0502030303020204" pitchFamily="34" charset="0"/>
              </a:rPr>
              <a:t>Luke 15:1-7</a:t>
            </a:r>
          </a:p>
          <a:p>
            <a:pPr lvl="1">
              <a:lnSpc>
                <a:spcPct val="100000"/>
              </a:lnSpc>
              <a:spcBef>
                <a:spcPts val="600"/>
              </a:spcBef>
            </a:pPr>
            <a:r>
              <a:rPr lang="en-US" sz="4000" dirty="0">
                <a:latin typeface="Candara" panose="020E0502030303020204" pitchFamily="34" charset="0"/>
              </a:rPr>
              <a:t>Rebukes sin, </a:t>
            </a:r>
            <a:r>
              <a:rPr lang="en-US" sz="4000" i="1" dirty="0">
                <a:latin typeface="Candara" panose="020E0502030303020204" pitchFamily="34" charset="0"/>
              </a:rPr>
              <a:t>Acts 8:19-21</a:t>
            </a:r>
          </a:p>
          <a:p>
            <a:pPr lvl="1">
              <a:lnSpc>
                <a:spcPct val="100000"/>
              </a:lnSpc>
              <a:spcBef>
                <a:spcPts val="600"/>
              </a:spcBef>
            </a:pPr>
            <a:r>
              <a:rPr lang="en-US" sz="4000" dirty="0">
                <a:latin typeface="Candara" panose="020E0502030303020204" pitchFamily="34" charset="0"/>
              </a:rPr>
              <a:t>Solutions for sin, </a:t>
            </a:r>
            <a:r>
              <a:rPr lang="en-US" sz="4000" i="1" dirty="0">
                <a:latin typeface="Candara" panose="020E0502030303020204" pitchFamily="34" charset="0"/>
              </a:rPr>
              <a:t>Acts 8:22-23 (Mark 6:34)</a:t>
            </a:r>
          </a:p>
          <a:p>
            <a:pPr lvl="1">
              <a:lnSpc>
                <a:spcPct val="100000"/>
              </a:lnSpc>
              <a:spcBef>
                <a:spcPts val="600"/>
              </a:spcBef>
            </a:pPr>
            <a:r>
              <a:rPr lang="en-US" sz="4000" dirty="0">
                <a:latin typeface="Candara" panose="020E0502030303020204" pitchFamily="34" charset="0"/>
              </a:rPr>
              <a:t>Does not excuse sin, </a:t>
            </a:r>
            <a:r>
              <a:rPr lang="en-US" sz="4000" i="1" dirty="0">
                <a:latin typeface="Candara" panose="020E0502030303020204" pitchFamily="34" charset="0"/>
              </a:rPr>
              <a:t>Romans 6:1-2 (1:24, 23)</a:t>
            </a:r>
            <a:endParaRPr lang="en-US" sz="42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18</a:t>
            </a:fld>
            <a:endParaRPr lang="en-US" dirty="0">
              <a:latin typeface="Candara" panose="020E0502030303020204" pitchFamily="34" charset="0"/>
            </a:endParaRPr>
          </a:p>
        </p:txBody>
      </p:sp>
    </p:spTree>
    <p:extLst>
      <p:ext uri="{BB962C8B-B14F-4D97-AF65-F5344CB8AC3E}">
        <p14:creationId xmlns:p14="http://schemas.microsoft.com/office/powerpoint/2010/main" val="33693397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Treat Sinners with Compassion</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5" y="2141034"/>
            <a:ext cx="9429139" cy="3601844"/>
          </a:xfrm>
        </p:spPr>
        <p:txBody>
          <a:bodyPr>
            <a:noAutofit/>
          </a:bodyPr>
          <a:lstStyle/>
          <a:p>
            <a:pPr>
              <a:lnSpc>
                <a:spcPct val="100000"/>
              </a:lnSpc>
              <a:spcBef>
                <a:spcPts val="600"/>
              </a:spcBef>
            </a:pPr>
            <a:r>
              <a:rPr lang="en-US" sz="4200" b="1" dirty="0">
                <a:latin typeface="Candara" panose="020E0502030303020204" pitchFamily="34" charset="0"/>
              </a:rPr>
              <a:t>God’s responses to sinners</a:t>
            </a:r>
            <a:endParaRPr lang="en-US" sz="4200" i="1" dirty="0">
              <a:latin typeface="Candara" panose="020E0502030303020204" pitchFamily="34" charset="0"/>
            </a:endParaRPr>
          </a:p>
          <a:p>
            <a:pPr lvl="1">
              <a:lnSpc>
                <a:spcPct val="100000"/>
              </a:lnSpc>
              <a:spcBef>
                <a:spcPts val="600"/>
              </a:spcBef>
            </a:pPr>
            <a:r>
              <a:rPr lang="en-US" sz="4000" dirty="0">
                <a:latin typeface="Candara" panose="020E0502030303020204" pitchFamily="34" charset="0"/>
              </a:rPr>
              <a:t>Israel, </a:t>
            </a:r>
            <a:r>
              <a:rPr lang="en-US" sz="4000" i="1" dirty="0">
                <a:latin typeface="Candara" panose="020E0502030303020204" pitchFamily="34" charset="0"/>
              </a:rPr>
              <a:t>Exodus 20:1-6; 32:1, 6-10, 25-28, 35</a:t>
            </a:r>
          </a:p>
          <a:p>
            <a:pPr lvl="1">
              <a:lnSpc>
                <a:spcPct val="100000"/>
              </a:lnSpc>
              <a:spcBef>
                <a:spcPts val="600"/>
              </a:spcBef>
            </a:pPr>
            <a:r>
              <a:rPr lang="en-US" sz="4000" dirty="0">
                <a:latin typeface="Candara" panose="020E0502030303020204" pitchFamily="34" charset="0"/>
              </a:rPr>
              <a:t>Nineveh, </a:t>
            </a:r>
            <a:r>
              <a:rPr lang="en-US" sz="4000" i="1" dirty="0">
                <a:latin typeface="Candara" panose="020E0502030303020204" pitchFamily="34" charset="0"/>
              </a:rPr>
              <a:t>Nahum 1:1-3</a:t>
            </a:r>
          </a:p>
          <a:p>
            <a:pPr lvl="1">
              <a:lnSpc>
                <a:spcPct val="100000"/>
              </a:lnSpc>
              <a:spcBef>
                <a:spcPts val="600"/>
              </a:spcBef>
            </a:pPr>
            <a:r>
              <a:rPr lang="en-US" sz="4000" dirty="0">
                <a:latin typeface="Candara" panose="020E0502030303020204" pitchFamily="34" charset="0"/>
              </a:rPr>
              <a:t>Sinning Christians, </a:t>
            </a:r>
            <a:r>
              <a:rPr lang="en-US" sz="4000" i="1" dirty="0">
                <a:latin typeface="Candara" panose="020E0502030303020204" pitchFamily="34" charset="0"/>
              </a:rPr>
              <a:t>Acts 8:22-24; </a:t>
            </a:r>
            <a:br>
              <a:rPr lang="en-US" sz="4000" i="1" dirty="0">
                <a:latin typeface="Candara" panose="020E0502030303020204" pitchFamily="34" charset="0"/>
              </a:rPr>
            </a:br>
            <a:r>
              <a:rPr lang="en-US" sz="4000" i="1" dirty="0">
                <a:latin typeface="Candara" panose="020E0502030303020204" pitchFamily="34" charset="0"/>
              </a:rPr>
              <a:t>Galatians 6:1; James 5:19-20</a:t>
            </a:r>
            <a:endParaRPr lang="en-US" sz="42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19</a:t>
            </a:fld>
            <a:endParaRPr lang="en-US" dirty="0">
              <a:latin typeface="Candara" panose="020E0502030303020204" pitchFamily="34" charset="0"/>
            </a:endParaRPr>
          </a:p>
        </p:txBody>
      </p:sp>
    </p:spTree>
    <p:extLst>
      <p:ext uri="{BB962C8B-B14F-4D97-AF65-F5344CB8AC3E}">
        <p14:creationId xmlns:p14="http://schemas.microsoft.com/office/powerpoint/2010/main" val="41835601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p:txBody>
          <a:bodyPr>
            <a:normAutofit/>
          </a:bodyPr>
          <a:lstStyle/>
          <a:p>
            <a:r>
              <a:rPr lang="en-US" sz="4000" b="1" i="1" dirty="0">
                <a:latin typeface="Candara" panose="020E0502030303020204" pitchFamily="34" charset="0"/>
              </a:rPr>
              <a:t>Catholic author James Martin, S. J.---</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5" y="2269475"/>
            <a:ext cx="10657305" cy="3899971"/>
          </a:xfrm>
        </p:spPr>
        <p:txBody>
          <a:bodyPr>
            <a:noAutofit/>
          </a:bodyPr>
          <a:lstStyle/>
          <a:p>
            <a:r>
              <a:rPr lang="en-US" sz="3900" dirty="0">
                <a:latin typeface="Candara" panose="020E0502030303020204" pitchFamily="34" charset="0"/>
              </a:rPr>
              <a:t>“Is there a place for lesbian, gay, bisexual and transgender people in the Catholic Church?”</a:t>
            </a:r>
          </a:p>
          <a:p>
            <a:r>
              <a:rPr lang="en-US" sz="3900" dirty="0">
                <a:latin typeface="Candara" panose="020E0502030303020204" pitchFamily="34" charset="0"/>
              </a:rPr>
              <a:t>“How can they know God loves them?”</a:t>
            </a:r>
          </a:p>
          <a:p>
            <a:r>
              <a:rPr lang="en-US" sz="3900" dirty="0">
                <a:latin typeface="Candara" panose="020E0502030303020204" pitchFamily="34" charset="0"/>
              </a:rPr>
              <a:t>“How can bishops reach out to LGBT Catholics?”</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E6489EDC-B51C-4CCC-B1F0-EE1DF0C7B972}"/>
              </a:ext>
            </a:extLst>
          </p:cNvPr>
          <p:cNvSpPr>
            <a:spLocks noGrp="1"/>
          </p:cNvSpPr>
          <p:nvPr>
            <p:ph type="sldNum" sz="quarter" idx="12"/>
          </p:nvPr>
        </p:nvSpPr>
        <p:spPr/>
        <p:txBody>
          <a:bodyPr/>
          <a:lstStyle/>
          <a:p>
            <a:fld id="{6D22F896-40B5-4ADD-8801-0D06FADFA095}" type="slidenum">
              <a:rPr lang="en-US" smtClean="0">
                <a:latin typeface="Candara" panose="020E0502030303020204" pitchFamily="34" charset="0"/>
              </a:rPr>
              <a:t>2</a:t>
            </a:fld>
            <a:endParaRPr lang="en-US" dirty="0">
              <a:latin typeface="Candara" panose="020E0502030303020204" pitchFamily="34" charset="0"/>
            </a:endParaRPr>
          </a:p>
        </p:txBody>
      </p:sp>
    </p:spTree>
    <p:extLst>
      <p:ext uri="{BB962C8B-B14F-4D97-AF65-F5344CB8AC3E}">
        <p14:creationId xmlns:p14="http://schemas.microsoft.com/office/powerpoint/2010/main" val="12040107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Treat Sinners with Compassion</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141033"/>
            <a:ext cx="10363655" cy="3912447"/>
          </a:xfrm>
        </p:spPr>
        <p:txBody>
          <a:bodyPr>
            <a:noAutofit/>
          </a:bodyPr>
          <a:lstStyle/>
          <a:p>
            <a:pPr>
              <a:lnSpc>
                <a:spcPct val="100000"/>
              </a:lnSpc>
              <a:spcBef>
                <a:spcPts val="1200"/>
              </a:spcBef>
            </a:pPr>
            <a:r>
              <a:rPr lang="en-US" sz="4200" b="1" dirty="0">
                <a:latin typeface="Candara" panose="020E0502030303020204" pitchFamily="34" charset="0"/>
              </a:rPr>
              <a:t>Cannot correct what you will not admit</a:t>
            </a:r>
            <a:endParaRPr lang="en-US" sz="4200" i="1" dirty="0">
              <a:latin typeface="Candara" panose="020E0502030303020204" pitchFamily="34" charset="0"/>
            </a:endParaRPr>
          </a:p>
          <a:p>
            <a:pPr lvl="1">
              <a:lnSpc>
                <a:spcPct val="100000"/>
              </a:lnSpc>
              <a:spcBef>
                <a:spcPts val="1200"/>
              </a:spcBef>
            </a:pPr>
            <a:r>
              <a:rPr lang="en-US" sz="4000" dirty="0">
                <a:latin typeface="Candara" panose="020E0502030303020204" pitchFamily="34" charset="0"/>
              </a:rPr>
              <a:t>LGBTQ must admit their sin, </a:t>
            </a:r>
            <a:r>
              <a:rPr lang="en-US" sz="4000" i="1" dirty="0">
                <a:latin typeface="Candara" panose="020E0502030303020204" pitchFamily="34" charset="0"/>
              </a:rPr>
              <a:t>Psalm 32:5</a:t>
            </a:r>
          </a:p>
          <a:p>
            <a:pPr lvl="1">
              <a:lnSpc>
                <a:spcPct val="100000"/>
              </a:lnSpc>
              <a:spcBef>
                <a:spcPts val="1200"/>
              </a:spcBef>
            </a:pPr>
            <a:r>
              <a:rPr lang="en-US" sz="4000" dirty="0">
                <a:latin typeface="Candara" panose="020E0502030303020204" pitchFamily="34" charset="0"/>
              </a:rPr>
              <a:t>Do not be rude/dismissive, </a:t>
            </a:r>
            <a:r>
              <a:rPr lang="en-US" sz="4000" i="1" dirty="0">
                <a:latin typeface="Candara" panose="020E0502030303020204" pitchFamily="34" charset="0"/>
              </a:rPr>
              <a:t>Rom. 12:18; 13:8</a:t>
            </a:r>
          </a:p>
          <a:p>
            <a:pPr lvl="1">
              <a:lnSpc>
                <a:spcPct val="100000"/>
              </a:lnSpc>
              <a:spcBef>
                <a:spcPts val="1200"/>
              </a:spcBef>
            </a:pPr>
            <a:r>
              <a:rPr lang="en-US" sz="4000" dirty="0">
                <a:latin typeface="Candara" panose="020E0502030303020204" pitchFamily="34" charset="0"/>
              </a:rPr>
              <a:t>Seek peace and holiness, </a:t>
            </a:r>
            <a:r>
              <a:rPr lang="en-US" sz="4000" i="1" dirty="0">
                <a:latin typeface="Candara" panose="020E0502030303020204" pitchFamily="34" charset="0"/>
              </a:rPr>
              <a:t>Hebrews 12:14</a:t>
            </a:r>
          </a:p>
          <a:p>
            <a:pPr lvl="1">
              <a:lnSpc>
                <a:spcPct val="100000"/>
              </a:lnSpc>
              <a:spcBef>
                <a:spcPts val="1200"/>
              </a:spcBef>
            </a:pPr>
            <a:r>
              <a:rPr lang="en-US" sz="4000" dirty="0">
                <a:latin typeface="Candara" panose="020E0502030303020204" pitchFamily="34" charset="0"/>
              </a:rPr>
              <a:t>Do not fellowship, </a:t>
            </a:r>
            <a:r>
              <a:rPr lang="en-US" sz="4000" i="1" dirty="0">
                <a:latin typeface="Candara" panose="020E0502030303020204" pitchFamily="34" charset="0"/>
              </a:rPr>
              <a:t>2 Cor. 6:14-7:1; 1 John 3:10</a:t>
            </a:r>
            <a:endParaRPr lang="en-US" sz="42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20</a:t>
            </a:fld>
            <a:endParaRPr lang="en-US" dirty="0">
              <a:latin typeface="Candara" panose="020E0502030303020204" pitchFamily="34" charset="0"/>
            </a:endParaRPr>
          </a:p>
        </p:txBody>
      </p:sp>
    </p:spTree>
    <p:extLst>
      <p:ext uri="{BB962C8B-B14F-4D97-AF65-F5344CB8AC3E}">
        <p14:creationId xmlns:p14="http://schemas.microsoft.com/office/powerpoint/2010/main" val="47817950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Treat Sinners with Sensitivity</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141034"/>
            <a:ext cx="10363655" cy="3757962"/>
          </a:xfrm>
        </p:spPr>
        <p:txBody>
          <a:bodyPr>
            <a:noAutofit/>
          </a:bodyPr>
          <a:lstStyle/>
          <a:p>
            <a:pPr>
              <a:lnSpc>
                <a:spcPct val="100000"/>
              </a:lnSpc>
              <a:spcBef>
                <a:spcPts val="600"/>
              </a:spcBef>
            </a:pPr>
            <a:r>
              <a:rPr lang="en-US" sz="4200" b="1" dirty="0">
                <a:latin typeface="Candara" panose="020E0502030303020204" pitchFamily="34" charset="0"/>
              </a:rPr>
              <a:t>Not by using an emotion-based rationale for accepting sinners into fellowship</a:t>
            </a:r>
            <a:endParaRPr lang="en-US" sz="4200" i="1" dirty="0">
              <a:latin typeface="Candara" panose="020E0502030303020204" pitchFamily="34" charset="0"/>
            </a:endParaRPr>
          </a:p>
          <a:p>
            <a:pPr lvl="1">
              <a:lnSpc>
                <a:spcPct val="100000"/>
              </a:lnSpc>
              <a:spcBef>
                <a:spcPts val="600"/>
              </a:spcBef>
            </a:pPr>
            <a:r>
              <a:rPr lang="en-US" sz="4000" dirty="0">
                <a:latin typeface="Candara" panose="020E0502030303020204" pitchFamily="34" charset="0"/>
              </a:rPr>
              <a:t>Sensitivity does not indulge and coddle</a:t>
            </a:r>
            <a:br>
              <a:rPr lang="en-US" sz="4000" dirty="0">
                <a:latin typeface="Candara" panose="020E0502030303020204" pitchFamily="34" charset="0"/>
              </a:rPr>
            </a:br>
            <a:r>
              <a:rPr lang="en-US" sz="4000" dirty="0">
                <a:latin typeface="Candara" panose="020E0502030303020204" pitchFamily="34" charset="0"/>
              </a:rPr>
              <a:t>sin, </a:t>
            </a:r>
            <a:r>
              <a:rPr lang="en-US" sz="4000" i="1" dirty="0">
                <a:latin typeface="Candara" panose="020E0502030303020204" pitchFamily="34" charset="0"/>
              </a:rPr>
              <a:t>2 Corinthians 11:28-29</a:t>
            </a:r>
          </a:p>
          <a:p>
            <a:pPr lvl="1">
              <a:lnSpc>
                <a:spcPct val="100000"/>
              </a:lnSpc>
              <a:spcBef>
                <a:spcPts val="600"/>
              </a:spcBef>
            </a:pPr>
            <a:r>
              <a:rPr lang="en-US" sz="4000" dirty="0">
                <a:latin typeface="Candara" panose="020E0502030303020204" pitchFamily="34" charset="0"/>
              </a:rPr>
              <a:t>Compels correction, 2</a:t>
            </a:r>
            <a:r>
              <a:rPr lang="en-US" sz="4000" i="1" dirty="0">
                <a:latin typeface="Candara" panose="020E0502030303020204" pitchFamily="34" charset="0"/>
              </a:rPr>
              <a:t> Cor. 12:20-21; 13:9-10  </a:t>
            </a:r>
            <a:endParaRPr lang="en-US" sz="42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21</a:t>
            </a:fld>
            <a:endParaRPr lang="en-US" dirty="0">
              <a:latin typeface="Candara" panose="020E0502030303020204" pitchFamily="34" charset="0"/>
            </a:endParaRPr>
          </a:p>
        </p:txBody>
      </p:sp>
    </p:spTree>
    <p:extLst>
      <p:ext uri="{BB962C8B-B14F-4D97-AF65-F5344CB8AC3E}">
        <p14:creationId xmlns:p14="http://schemas.microsoft.com/office/powerpoint/2010/main" val="14481554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Treat Sinners with Sensitivity</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5" y="2105175"/>
            <a:ext cx="10424222" cy="3757962"/>
          </a:xfrm>
        </p:spPr>
        <p:txBody>
          <a:bodyPr>
            <a:noAutofit/>
          </a:bodyPr>
          <a:lstStyle/>
          <a:p>
            <a:pPr>
              <a:lnSpc>
                <a:spcPct val="100000"/>
              </a:lnSpc>
              <a:spcBef>
                <a:spcPts val="1200"/>
              </a:spcBef>
            </a:pPr>
            <a:r>
              <a:rPr lang="en-US" sz="4200" b="1" dirty="0">
                <a:latin typeface="Candara" panose="020E0502030303020204" pitchFamily="34" charset="0"/>
              </a:rPr>
              <a:t>Sinners are sensitive to light</a:t>
            </a:r>
            <a:r>
              <a:rPr lang="en-US" sz="4200" dirty="0">
                <a:latin typeface="Candara" panose="020E0502030303020204" pitchFamily="34" charset="0"/>
              </a:rPr>
              <a:t>, </a:t>
            </a:r>
            <a:r>
              <a:rPr lang="en-US" sz="4200" i="1" dirty="0">
                <a:latin typeface="Candara" panose="020E0502030303020204" pitchFamily="34" charset="0"/>
              </a:rPr>
              <a:t>John 3:19-21</a:t>
            </a:r>
          </a:p>
          <a:p>
            <a:pPr lvl="1">
              <a:lnSpc>
                <a:spcPct val="100000"/>
              </a:lnSpc>
              <a:spcBef>
                <a:spcPts val="1200"/>
              </a:spcBef>
            </a:pPr>
            <a:r>
              <a:rPr lang="en-US" sz="4000" dirty="0">
                <a:latin typeface="Candara" panose="020E0502030303020204" pitchFamily="34" charset="0"/>
              </a:rPr>
              <a:t>Shall we turn off the light of truth, or </a:t>
            </a:r>
            <a:br>
              <a:rPr lang="en-US" sz="4000" dirty="0">
                <a:latin typeface="Candara" panose="020E0502030303020204" pitchFamily="34" charset="0"/>
              </a:rPr>
            </a:br>
            <a:r>
              <a:rPr lang="en-US" sz="4000" dirty="0">
                <a:latin typeface="Candara" panose="020E0502030303020204" pitchFamily="34" charset="0"/>
              </a:rPr>
              <a:t>keep the light shining? </a:t>
            </a:r>
            <a:r>
              <a:rPr lang="en-US" sz="4000" i="1" dirty="0">
                <a:latin typeface="Candara" panose="020E0502030303020204" pitchFamily="34" charset="0"/>
              </a:rPr>
              <a:t>John 8:12</a:t>
            </a:r>
          </a:p>
          <a:p>
            <a:pPr lvl="1">
              <a:lnSpc>
                <a:spcPct val="100000"/>
              </a:lnSpc>
              <a:spcBef>
                <a:spcPts val="1200"/>
              </a:spcBef>
            </a:pPr>
            <a:r>
              <a:rPr lang="en-US" sz="4000" dirty="0">
                <a:latin typeface="Candara" panose="020E0502030303020204" pitchFamily="34" charset="0"/>
              </a:rPr>
              <a:t>Keep it shining for Christians from whom we have withdrawn, </a:t>
            </a:r>
            <a:r>
              <a:rPr lang="en-US" sz="4000" i="1" dirty="0">
                <a:latin typeface="Candara" panose="020E0502030303020204" pitchFamily="34" charset="0"/>
              </a:rPr>
              <a:t>2 Thessalonians 3:6, 14-15 </a:t>
            </a:r>
            <a:endParaRPr lang="en-US" sz="42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22</a:t>
            </a:fld>
            <a:endParaRPr lang="en-US" dirty="0">
              <a:latin typeface="Candara" panose="020E0502030303020204" pitchFamily="34" charset="0"/>
            </a:endParaRPr>
          </a:p>
        </p:txBody>
      </p:sp>
    </p:spTree>
    <p:extLst>
      <p:ext uri="{BB962C8B-B14F-4D97-AF65-F5344CB8AC3E}">
        <p14:creationId xmlns:p14="http://schemas.microsoft.com/office/powerpoint/2010/main" val="24774394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Jesus Came to Save Sinners</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061882"/>
            <a:ext cx="10363655" cy="3837114"/>
          </a:xfrm>
        </p:spPr>
        <p:txBody>
          <a:bodyPr>
            <a:noAutofit/>
          </a:bodyPr>
          <a:lstStyle/>
          <a:p>
            <a:pPr>
              <a:lnSpc>
                <a:spcPct val="100000"/>
              </a:lnSpc>
              <a:spcBef>
                <a:spcPts val="1200"/>
              </a:spcBef>
            </a:pPr>
            <a:r>
              <a:rPr lang="en-US" sz="4400" dirty="0">
                <a:latin typeface="Candara" panose="020E0502030303020204" pitchFamily="34" charset="0"/>
              </a:rPr>
              <a:t>Not by respecting our sins, but by respecting the value of our souls</a:t>
            </a:r>
          </a:p>
          <a:p>
            <a:pPr>
              <a:lnSpc>
                <a:spcPct val="100000"/>
              </a:lnSpc>
              <a:spcBef>
                <a:spcPts val="1200"/>
              </a:spcBef>
            </a:pPr>
            <a:r>
              <a:rPr lang="en-US" sz="4400" dirty="0">
                <a:latin typeface="Candara" panose="020E0502030303020204" pitchFamily="34" charset="0"/>
              </a:rPr>
              <a:t>Not by forgiving sinners who remain in sin, but by forgiving those who forsake </a:t>
            </a:r>
            <a:br>
              <a:rPr lang="en-US" sz="4400" dirty="0">
                <a:latin typeface="Candara" panose="020E0502030303020204" pitchFamily="34" charset="0"/>
              </a:rPr>
            </a:br>
            <a:r>
              <a:rPr lang="en-US" sz="4400" dirty="0">
                <a:latin typeface="Candara" panose="020E0502030303020204" pitchFamily="34" charset="0"/>
              </a:rPr>
              <a:t>all and follow Him</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23</a:t>
            </a:fld>
            <a:endParaRPr lang="en-US" dirty="0">
              <a:latin typeface="Candara" panose="020E0502030303020204" pitchFamily="34" charset="0"/>
            </a:endParaRPr>
          </a:p>
        </p:txBody>
      </p:sp>
    </p:spTree>
    <p:extLst>
      <p:ext uri="{BB962C8B-B14F-4D97-AF65-F5344CB8AC3E}">
        <p14:creationId xmlns:p14="http://schemas.microsoft.com/office/powerpoint/2010/main" val="11786992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Jesus Came to Save Sinners</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263698"/>
            <a:ext cx="10363655" cy="3100039"/>
          </a:xfrm>
        </p:spPr>
        <p:txBody>
          <a:bodyPr>
            <a:noAutofit/>
          </a:bodyPr>
          <a:lstStyle/>
          <a:p>
            <a:pPr>
              <a:lnSpc>
                <a:spcPct val="100000"/>
              </a:lnSpc>
              <a:spcBef>
                <a:spcPts val="1200"/>
              </a:spcBef>
            </a:pPr>
            <a:r>
              <a:rPr lang="en-US" sz="4400" dirty="0">
                <a:latin typeface="Candara" panose="020E0502030303020204" pitchFamily="34" charset="0"/>
              </a:rPr>
              <a:t>Not by confining Himself to a sinner-defined sensitivity that ignores sin and truth, but by challenging sinners to become sensitive to the light of truth</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24</a:t>
            </a:fld>
            <a:endParaRPr lang="en-US" dirty="0">
              <a:latin typeface="Candara" panose="020E0502030303020204" pitchFamily="34" charset="0"/>
            </a:endParaRPr>
          </a:p>
        </p:txBody>
      </p:sp>
    </p:spTree>
    <p:extLst>
      <p:ext uri="{BB962C8B-B14F-4D97-AF65-F5344CB8AC3E}">
        <p14:creationId xmlns:p14="http://schemas.microsoft.com/office/powerpoint/2010/main" val="16057569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5400" b="1" i="1" dirty="0">
                <a:latin typeface="Candara" panose="020E0502030303020204" pitchFamily="34" charset="0"/>
              </a:rPr>
              <a:t>Jesus Came to Save Sinners</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430965"/>
            <a:ext cx="10363655" cy="2687445"/>
          </a:xfrm>
        </p:spPr>
        <p:txBody>
          <a:bodyPr>
            <a:noAutofit/>
          </a:bodyPr>
          <a:lstStyle/>
          <a:p>
            <a:pPr>
              <a:lnSpc>
                <a:spcPct val="100000"/>
              </a:lnSpc>
              <a:spcBef>
                <a:spcPts val="1800"/>
              </a:spcBef>
            </a:pPr>
            <a:r>
              <a:rPr lang="en-US" sz="4400" dirty="0">
                <a:latin typeface="Candara" panose="020E0502030303020204" pitchFamily="34" charset="0"/>
              </a:rPr>
              <a:t>LGBTQ people are lost</a:t>
            </a:r>
          </a:p>
          <a:p>
            <a:pPr>
              <a:lnSpc>
                <a:spcPct val="100000"/>
              </a:lnSpc>
              <a:spcBef>
                <a:spcPts val="1800"/>
              </a:spcBef>
            </a:pPr>
            <a:r>
              <a:rPr lang="en-US" sz="4400" dirty="0">
                <a:latin typeface="Candara" panose="020E0502030303020204" pitchFamily="34" charset="0"/>
              </a:rPr>
              <a:t>Need to learn and obey the gospel, </a:t>
            </a:r>
            <a:br>
              <a:rPr lang="en-US" sz="4400" dirty="0">
                <a:latin typeface="Candara" panose="020E0502030303020204" pitchFamily="34" charset="0"/>
              </a:rPr>
            </a:br>
            <a:r>
              <a:rPr lang="en-US" sz="4400" dirty="0">
                <a:latin typeface="Candara" panose="020E0502030303020204" pitchFamily="34" charset="0"/>
              </a:rPr>
              <a:t>just like all sinners do! </a:t>
            </a:r>
            <a:r>
              <a:rPr lang="en-US" sz="4400" i="1" dirty="0">
                <a:latin typeface="Candara" panose="020E0502030303020204" pitchFamily="34" charset="0"/>
              </a:rPr>
              <a:t>Matthew 11:28-30</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C63FF274-0286-4CEC-90AC-91A81FF399C6}"/>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25</a:t>
            </a:fld>
            <a:endParaRPr lang="en-US" dirty="0">
              <a:latin typeface="Candara" panose="020E0502030303020204" pitchFamily="34" charset="0"/>
            </a:endParaRPr>
          </a:p>
        </p:txBody>
      </p:sp>
    </p:spTree>
    <p:extLst>
      <p:ext uri="{BB962C8B-B14F-4D97-AF65-F5344CB8AC3E}">
        <p14:creationId xmlns:p14="http://schemas.microsoft.com/office/powerpoint/2010/main" val="356556417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p:txBody>
          <a:bodyPr>
            <a:normAutofit/>
          </a:bodyPr>
          <a:lstStyle/>
          <a:p>
            <a:r>
              <a:rPr lang="en-US" sz="4000" b="1" i="1" dirty="0">
                <a:latin typeface="Candara" panose="020E0502030303020204" pitchFamily="34" charset="0"/>
              </a:rPr>
              <a:t>Catholic author James Martin, S. J.---</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5" y="2269475"/>
            <a:ext cx="10657305" cy="3899971"/>
          </a:xfrm>
        </p:spPr>
        <p:txBody>
          <a:bodyPr>
            <a:noAutofit/>
          </a:bodyPr>
          <a:lstStyle/>
          <a:p>
            <a:r>
              <a:rPr lang="en-US" sz="3900" dirty="0">
                <a:latin typeface="Candara" panose="020E0502030303020204" pitchFamily="34" charset="0"/>
              </a:rPr>
              <a:t>“How can LGBT people find a place in a </a:t>
            </a:r>
            <a:br>
              <a:rPr lang="en-US" sz="3900" dirty="0">
                <a:latin typeface="Candara" panose="020E0502030303020204" pitchFamily="34" charset="0"/>
              </a:rPr>
            </a:br>
            <a:r>
              <a:rPr lang="en-US" sz="3900" dirty="0">
                <a:latin typeface="Candara" panose="020E0502030303020204" pitchFamily="34" charset="0"/>
              </a:rPr>
              <a:t>church, that often seems like their enemy?”</a:t>
            </a:r>
          </a:p>
          <a:p>
            <a:r>
              <a:rPr lang="en-US" sz="3900" dirty="0">
                <a:latin typeface="Candara" panose="020E0502030303020204" pitchFamily="34" charset="0"/>
              </a:rPr>
              <a:t>“Should church officials fire LGBT officials for entering into same-sex marriages?”</a:t>
            </a:r>
          </a:p>
          <a:p>
            <a:endParaRPr lang="en-US" sz="3900"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ED75012E-5444-4144-BC5E-3029CBFEA468}"/>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3</a:t>
            </a:fld>
            <a:endParaRPr lang="en-US" dirty="0">
              <a:latin typeface="Candara" panose="020E0502030303020204" pitchFamily="34" charset="0"/>
            </a:endParaRPr>
          </a:p>
        </p:txBody>
      </p:sp>
    </p:spTree>
    <p:extLst>
      <p:ext uri="{BB962C8B-B14F-4D97-AF65-F5344CB8AC3E}">
        <p14:creationId xmlns:p14="http://schemas.microsoft.com/office/powerpoint/2010/main" val="30130053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p:txBody>
          <a:bodyPr>
            <a:normAutofit/>
          </a:bodyPr>
          <a:lstStyle/>
          <a:p>
            <a:r>
              <a:rPr lang="en-US" sz="4000" b="1" i="1" dirty="0">
                <a:latin typeface="Candara" panose="020E0502030303020204" pitchFamily="34" charset="0"/>
              </a:rPr>
              <a:t>Catholic author James Martin, S. J.---</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5" y="2118733"/>
            <a:ext cx="10657305" cy="4050714"/>
          </a:xfrm>
        </p:spPr>
        <p:txBody>
          <a:bodyPr>
            <a:noAutofit/>
          </a:bodyPr>
          <a:lstStyle/>
          <a:p>
            <a:r>
              <a:rPr lang="en-US" sz="3900" dirty="0">
                <a:latin typeface="Candara" panose="020E0502030303020204" pitchFamily="34" charset="0"/>
              </a:rPr>
              <a:t>“The Catholic Church has an obligation to welcome LGBT people, to show that they’re beloved children of God, to celebrate their gifts, to listen to them, to accompany them, and to suffer with, and even for, them.”</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65FF9517-B410-4E35-B362-0BB15146D239}"/>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4</a:t>
            </a:fld>
            <a:endParaRPr lang="en-US" dirty="0">
              <a:latin typeface="Candara" panose="020E0502030303020204" pitchFamily="34" charset="0"/>
            </a:endParaRPr>
          </a:p>
        </p:txBody>
      </p:sp>
    </p:spTree>
    <p:extLst>
      <p:ext uri="{BB962C8B-B14F-4D97-AF65-F5344CB8AC3E}">
        <p14:creationId xmlns:p14="http://schemas.microsoft.com/office/powerpoint/2010/main" val="19604111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6" y="804520"/>
            <a:ext cx="9520158" cy="946222"/>
          </a:xfrm>
        </p:spPr>
        <p:txBody>
          <a:bodyPr>
            <a:normAutofit/>
          </a:bodyPr>
          <a:lstStyle/>
          <a:p>
            <a:r>
              <a:rPr lang="en-US" sz="4000" b="1" i="1" dirty="0">
                <a:latin typeface="Candara" panose="020E0502030303020204" pitchFamily="34" charset="0"/>
              </a:rPr>
              <a:t>Catholic author James Martin, S. J.---</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5" y="1873406"/>
            <a:ext cx="10657305" cy="4296042"/>
          </a:xfrm>
        </p:spPr>
        <p:txBody>
          <a:bodyPr>
            <a:noAutofit/>
          </a:bodyPr>
          <a:lstStyle/>
          <a:p>
            <a:r>
              <a:rPr lang="en-US" sz="3600" dirty="0">
                <a:latin typeface="Candara" panose="020E0502030303020204" pitchFamily="34" charset="0"/>
              </a:rPr>
              <a:t>“</a:t>
            </a:r>
            <a:r>
              <a:rPr lang="en-US" sz="3600" b="1" dirty="0">
                <a:latin typeface="Candara" panose="020E0502030303020204" pitchFamily="34" charset="0"/>
              </a:rPr>
              <a:t>Why</a:t>
            </a:r>
            <a:r>
              <a:rPr lang="en-US" sz="3600" dirty="0">
                <a:latin typeface="Candara" panose="020E0502030303020204" pitchFamily="34" charset="0"/>
              </a:rPr>
              <a:t>?  Because they’re human beings. They’re Catholics, too. They’ve been baptized, and so they’re as much a part of the Church as me, their local bishop, or the Pope. And recently, there have been more signs of that acceptance. Pope Francis’ most famous phrase may be, </a:t>
            </a:r>
            <a:r>
              <a:rPr lang="en-US" sz="3600" i="1" dirty="0">
                <a:latin typeface="Candara" panose="020E0502030303020204" pitchFamily="34" charset="0"/>
              </a:rPr>
              <a:t>‘Who am I to judge?’</a:t>
            </a:r>
            <a:r>
              <a:rPr lang="en-US" sz="3600" dirty="0">
                <a:latin typeface="Candara" panose="020E0502030303020204" pitchFamily="34" charset="0"/>
              </a:rPr>
              <a:t>”</a:t>
            </a:r>
            <a:endParaRPr lang="en-US" sz="36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026A1A42-420D-4315-BF67-92EEFFEEA1AD}"/>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5</a:t>
            </a:fld>
            <a:endParaRPr lang="en-US" dirty="0">
              <a:latin typeface="Candara" panose="020E0502030303020204" pitchFamily="34" charset="0"/>
            </a:endParaRPr>
          </a:p>
        </p:txBody>
      </p:sp>
    </p:spTree>
    <p:extLst>
      <p:ext uri="{BB962C8B-B14F-4D97-AF65-F5344CB8AC3E}">
        <p14:creationId xmlns:p14="http://schemas.microsoft.com/office/powerpoint/2010/main" val="5468054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p:txBody>
          <a:bodyPr>
            <a:normAutofit/>
          </a:bodyPr>
          <a:lstStyle/>
          <a:p>
            <a:r>
              <a:rPr lang="en-US" sz="4000" b="1" i="1" dirty="0">
                <a:latin typeface="Candara" panose="020E0502030303020204" pitchFamily="34" charset="0"/>
              </a:rPr>
              <a:t>Catholic author James Martin, S. J.---</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5" y="2018372"/>
            <a:ext cx="10657305" cy="4151076"/>
          </a:xfrm>
        </p:spPr>
        <p:txBody>
          <a:bodyPr>
            <a:noAutofit/>
          </a:bodyPr>
          <a:lstStyle/>
          <a:p>
            <a:r>
              <a:rPr lang="en-US" sz="3900" dirty="0">
                <a:latin typeface="Candara" panose="020E0502030303020204" pitchFamily="34" charset="0"/>
              </a:rPr>
              <a:t>Other signs of acceptance: “The catechism of The Catholic Church calls on Catholics to treat LGBT people with </a:t>
            </a:r>
            <a:r>
              <a:rPr lang="en-US" sz="3900" b="1" dirty="0">
                <a:latin typeface="Candara" panose="020E0502030303020204" pitchFamily="34" charset="0"/>
              </a:rPr>
              <a:t>respect</a:t>
            </a:r>
            <a:r>
              <a:rPr lang="en-US" sz="3900" dirty="0">
                <a:latin typeface="Candara" panose="020E0502030303020204" pitchFamily="34" charset="0"/>
              </a:rPr>
              <a:t>, </a:t>
            </a:r>
            <a:r>
              <a:rPr lang="en-US" sz="3900" b="1" dirty="0">
                <a:latin typeface="Candara" panose="020E0502030303020204" pitchFamily="34" charset="0"/>
              </a:rPr>
              <a:t>compassion</a:t>
            </a:r>
            <a:r>
              <a:rPr lang="en-US" sz="3900" dirty="0">
                <a:latin typeface="Candara" panose="020E0502030303020204" pitchFamily="34" charset="0"/>
              </a:rPr>
              <a:t> and </a:t>
            </a:r>
            <a:r>
              <a:rPr lang="en-US" sz="3900" b="1" dirty="0">
                <a:latin typeface="Candara" panose="020E0502030303020204" pitchFamily="34" charset="0"/>
              </a:rPr>
              <a:t>sensitivity</a:t>
            </a:r>
            <a:r>
              <a:rPr lang="en-US" sz="3900" dirty="0">
                <a:latin typeface="Candara" panose="020E0502030303020204" pitchFamily="34" charset="0"/>
              </a:rPr>
              <a:t>. Those virtues can also help the LGBT community as it interacts with the Church.”</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967F7076-43ED-42D3-8FC6-FFDC5690D984}"/>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6</a:t>
            </a:fld>
            <a:endParaRPr lang="en-US" dirty="0">
              <a:latin typeface="Candara" panose="020E0502030303020204" pitchFamily="34" charset="0"/>
            </a:endParaRPr>
          </a:p>
        </p:txBody>
      </p:sp>
    </p:spTree>
    <p:extLst>
      <p:ext uri="{BB962C8B-B14F-4D97-AF65-F5344CB8AC3E}">
        <p14:creationId xmlns:p14="http://schemas.microsoft.com/office/powerpoint/2010/main" val="11582976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p:txBody>
          <a:bodyPr>
            <a:normAutofit/>
          </a:bodyPr>
          <a:lstStyle/>
          <a:p>
            <a:r>
              <a:rPr lang="en-US" sz="4000" b="1" i="1" dirty="0">
                <a:latin typeface="Candara" panose="020E0502030303020204" pitchFamily="34" charset="0"/>
              </a:rPr>
              <a:t>Catholic author James Martin, S. J.---</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011679"/>
            <a:ext cx="10375364" cy="4041801"/>
          </a:xfrm>
        </p:spPr>
        <p:txBody>
          <a:bodyPr>
            <a:normAutofit/>
          </a:bodyPr>
          <a:lstStyle/>
          <a:p>
            <a:pPr>
              <a:lnSpc>
                <a:spcPct val="110000"/>
              </a:lnSpc>
            </a:pPr>
            <a:r>
              <a:rPr lang="en-US" sz="3800" dirty="0">
                <a:latin typeface="Candara" panose="020E0502030303020204" pitchFamily="34" charset="0"/>
              </a:rPr>
              <a:t>“Or Jesus, in his public ministry, was always trying to include people, and made a point of specifically reaching out to people who felt marginalized, because to Jesus, there was no one who was ‘other.’ For Jesus, there’s no ‘us’ and ‘them;’ there is only ‘us.’” </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9F622174-D39A-4AB7-90F1-CFE616A18185}"/>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7</a:t>
            </a:fld>
            <a:endParaRPr lang="en-US" dirty="0">
              <a:latin typeface="Candara" panose="020E0502030303020204" pitchFamily="34" charset="0"/>
            </a:endParaRPr>
          </a:p>
        </p:txBody>
      </p:sp>
    </p:spTree>
    <p:extLst>
      <p:ext uri="{BB962C8B-B14F-4D97-AF65-F5344CB8AC3E}">
        <p14:creationId xmlns:p14="http://schemas.microsoft.com/office/powerpoint/2010/main" val="217234603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p:txBody>
          <a:bodyPr>
            <a:normAutofit/>
          </a:bodyPr>
          <a:lstStyle/>
          <a:p>
            <a:r>
              <a:rPr lang="en-US" sz="4800" b="1" i="1" dirty="0">
                <a:latin typeface="Candara" panose="020E0502030303020204" pitchFamily="34" charset="0"/>
              </a:rPr>
              <a:t>Jesus Reached Out to Marginalized</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2129884"/>
            <a:ext cx="10375364" cy="3523784"/>
          </a:xfrm>
        </p:spPr>
        <p:txBody>
          <a:bodyPr>
            <a:normAutofit/>
          </a:bodyPr>
          <a:lstStyle/>
          <a:p>
            <a:pPr>
              <a:lnSpc>
                <a:spcPct val="100000"/>
              </a:lnSpc>
            </a:pPr>
            <a:r>
              <a:rPr lang="en-US" sz="3800" dirty="0">
                <a:latin typeface="Candara" panose="020E0502030303020204" pitchFamily="34" charset="0"/>
              </a:rPr>
              <a:t>He reached out to sinners, </a:t>
            </a:r>
            <a:r>
              <a:rPr lang="en-US" sz="3800" i="1" dirty="0">
                <a:latin typeface="Candara" panose="020E0502030303020204" pitchFamily="34" charset="0"/>
              </a:rPr>
              <a:t>Luke 19:10</a:t>
            </a:r>
          </a:p>
          <a:p>
            <a:pPr>
              <a:lnSpc>
                <a:spcPct val="100000"/>
              </a:lnSpc>
            </a:pPr>
            <a:r>
              <a:rPr lang="en-US" sz="3800" dirty="0">
                <a:latin typeface="Candara" panose="020E0502030303020204" pitchFamily="34" charset="0"/>
              </a:rPr>
              <a:t>He did not endorse and encourage sin, </a:t>
            </a:r>
            <a:r>
              <a:rPr lang="en-US" sz="3800" i="1" dirty="0">
                <a:latin typeface="Candara" panose="020E0502030303020204" pitchFamily="34" charset="0"/>
              </a:rPr>
              <a:t>John 6: 60-68; 8:11, 44; Luke 14:26-27; Matthew 15:12-14</a:t>
            </a:r>
            <a:endParaRPr lang="en-US" sz="3800" dirty="0">
              <a:latin typeface="Candara" panose="020E0502030303020204" pitchFamily="34" charset="0"/>
            </a:endParaRPr>
          </a:p>
          <a:p>
            <a:pPr>
              <a:lnSpc>
                <a:spcPct val="100000"/>
              </a:lnSpc>
            </a:pPr>
            <a:r>
              <a:rPr lang="en-US" sz="3800" dirty="0">
                <a:latin typeface="Candara" panose="020E0502030303020204" pitchFamily="34" charset="0"/>
              </a:rPr>
              <a:t>Like Jesus, we must speak the truth in love, </a:t>
            </a:r>
            <a:r>
              <a:rPr lang="en-US" sz="3800" i="1" dirty="0">
                <a:latin typeface="Candara" panose="020E0502030303020204" pitchFamily="34" charset="0"/>
              </a:rPr>
              <a:t>Ephesians 4:15</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B1DCFD6F-3D63-497C-8374-31781BB1B1C4}"/>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8</a:t>
            </a:fld>
            <a:endParaRPr lang="en-US" dirty="0">
              <a:latin typeface="Candara" panose="020E0502030303020204" pitchFamily="34" charset="0"/>
            </a:endParaRPr>
          </a:p>
        </p:txBody>
      </p:sp>
    </p:spTree>
    <p:extLst>
      <p:ext uri="{BB962C8B-B14F-4D97-AF65-F5344CB8AC3E}">
        <p14:creationId xmlns:p14="http://schemas.microsoft.com/office/powerpoint/2010/main" val="39067476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669E-CA62-42C3-A4C9-F72F8C0EED08}"/>
              </a:ext>
            </a:extLst>
          </p:cNvPr>
          <p:cNvSpPr>
            <a:spLocks noGrp="1"/>
          </p:cNvSpPr>
          <p:nvPr>
            <p:ph type="title"/>
          </p:nvPr>
        </p:nvSpPr>
        <p:spPr>
          <a:xfrm>
            <a:off x="1534695" y="804519"/>
            <a:ext cx="9884153" cy="1049235"/>
          </a:xfrm>
        </p:spPr>
        <p:txBody>
          <a:bodyPr>
            <a:noAutofit/>
          </a:bodyPr>
          <a:lstStyle/>
          <a:p>
            <a:r>
              <a:rPr lang="en-US" sz="4800" b="1" i="1" dirty="0">
                <a:latin typeface="Candara" panose="020E0502030303020204" pitchFamily="34" charset="0"/>
              </a:rPr>
              <a:t>Free Mom Hugs at LGBT Pride Parade</a:t>
            </a:r>
          </a:p>
        </p:txBody>
      </p:sp>
      <p:sp>
        <p:nvSpPr>
          <p:cNvPr id="3" name="Content Placeholder 2">
            <a:extLst>
              <a:ext uri="{FF2B5EF4-FFF2-40B4-BE49-F238E27FC236}">
                <a16:creationId xmlns:a16="http://schemas.microsoft.com/office/drawing/2014/main" id="{A257FC45-8C2F-447A-9730-C359C98BBDC0}"/>
              </a:ext>
            </a:extLst>
          </p:cNvPr>
          <p:cNvSpPr>
            <a:spLocks noGrp="1"/>
          </p:cNvSpPr>
          <p:nvPr>
            <p:ph idx="1"/>
          </p:nvPr>
        </p:nvSpPr>
        <p:spPr>
          <a:xfrm>
            <a:off x="1534696" y="1951463"/>
            <a:ext cx="10375364" cy="4102017"/>
          </a:xfrm>
        </p:spPr>
        <p:txBody>
          <a:bodyPr>
            <a:normAutofit/>
          </a:bodyPr>
          <a:lstStyle/>
          <a:p>
            <a:pPr>
              <a:lnSpc>
                <a:spcPct val="110000"/>
              </a:lnSpc>
            </a:pPr>
            <a:r>
              <a:rPr lang="en-US" sz="3800" dirty="0">
                <a:latin typeface="Candara" panose="020E0502030303020204" pitchFamily="34" charset="0"/>
              </a:rPr>
              <a:t>Jen Hatmaker: Declared same-sex marriage holy</a:t>
            </a:r>
          </a:p>
          <a:p>
            <a:pPr>
              <a:lnSpc>
                <a:spcPct val="110000"/>
              </a:lnSpc>
            </a:pPr>
            <a:r>
              <a:rPr lang="en-US" sz="3800" dirty="0">
                <a:latin typeface="Candara" panose="020E0502030303020204" pitchFamily="34" charset="0"/>
              </a:rPr>
              <a:t>“My beloved little church went downtown to the [Austin Pride Parade] and gave out free mom hugs, free dad hugs, free grana hugs, and free pastor hugs like it was our paying jobs.” (faithwire.com)</a:t>
            </a:r>
          </a:p>
        </p:txBody>
      </p:sp>
      <p:pic>
        <p:nvPicPr>
          <p:cNvPr id="4" name="Picture 3" descr="A close up of a logo&#10;&#10;Description generated with high confidence">
            <a:extLst>
              <a:ext uri="{FF2B5EF4-FFF2-40B4-BE49-F238E27FC236}">
                <a16:creationId xmlns:a16="http://schemas.microsoft.com/office/drawing/2014/main" id="{62CCA4C3-3D73-4634-A0FC-CE34A18704D8}"/>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50812" y="6324600"/>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5" name="Slide Number Placeholder 4">
            <a:extLst>
              <a:ext uri="{FF2B5EF4-FFF2-40B4-BE49-F238E27FC236}">
                <a16:creationId xmlns:a16="http://schemas.microsoft.com/office/drawing/2014/main" id="{59B2D48D-790E-495E-A997-274943FAB382}"/>
              </a:ext>
            </a:extLst>
          </p:cNvPr>
          <p:cNvSpPr>
            <a:spLocks noGrp="1"/>
          </p:cNvSpPr>
          <p:nvPr>
            <p:ph type="sldNum" sz="quarter" idx="12"/>
          </p:nvPr>
        </p:nvSpPr>
        <p:spPr/>
        <p:txBody>
          <a:bodyPr vert="horz" lIns="91440" tIns="45720" rIns="91440" bIns="45720" rtlCol="0" anchor="t"/>
          <a:lstStyle/>
          <a:p>
            <a:fld id="{6D22F896-40B5-4ADD-8801-0D06FADFA095}" type="slidenum">
              <a:rPr lang="en-US">
                <a:latin typeface="Candara" panose="020E0502030303020204" pitchFamily="34" charset="0"/>
              </a:rPr>
              <a:pPr/>
              <a:t>9</a:t>
            </a:fld>
            <a:endParaRPr lang="en-US" dirty="0">
              <a:latin typeface="Candara" panose="020E0502030303020204" pitchFamily="34" charset="0"/>
            </a:endParaRPr>
          </a:p>
        </p:txBody>
      </p:sp>
    </p:spTree>
    <p:extLst>
      <p:ext uri="{BB962C8B-B14F-4D97-AF65-F5344CB8AC3E}">
        <p14:creationId xmlns:p14="http://schemas.microsoft.com/office/powerpoint/2010/main" val="17436635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964</Words>
  <Application>Microsoft Office PowerPoint</Application>
  <PresentationFormat>Widescreen</PresentationFormat>
  <Paragraphs>112</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Candara</vt:lpstr>
      <vt:lpstr>Palatino Linotype</vt:lpstr>
      <vt:lpstr>Gallery</vt:lpstr>
      <vt:lpstr>How to Treat LGBTQ People</vt:lpstr>
      <vt:lpstr>Catholic author James Martin, S. J.---</vt:lpstr>
      <vt:lpstr>Catholic author James Martin, S. J.---</vt:lpstr>
      <vt:lpstr>Catholic author James Martin, S. J.---</vt:lpstr>
      <vt:lpstr>Catholic author James Martin, S. J.---</vt:lpstr>
      <vt:lpstr>Catholic author James Martin, S. J.---</vt:lpstr>
      <vt:lpstr>Catholic author James Martin, S. J.---</vt:lpstr>
      <vt:lpstr>Jesus Reached Out to Marginalized</vt:lpstr>
      <vt:lpstr>Free Mom Hugs at LGBT Pride Parade</vt:lpstr>
      <vt:lpstr>Rejecting LGBTQ is “Bullying”</vt:lpstr>
      <vt:lpstr>How Should Christians Treat LGBTQ People?</vt:lpstr>
      <vt:lpstr>Treat Sinners with Respect</vt:lpstr>
      <vt:lpstr>Treat Sinners with Respect</vt:lpstr>
      <vt:lpstr>Treat Sinners with Respect</vt:lpstr>
      <vt:lpstr>We do not Respect Sin, including LGBTQ Sins, Romans 3:23; 6:23</vt:lpstr>
      <vt:lpstr>We do not Respect Sin, including LGBTQ Sins, Romans 3:23; 6:23</vt:lpstr>
      <vt:lpstr>We do not Respect Sin, including LGBTQ Sins, Romans 3:23; 6:23</vt:lpstr>
      <vt:lpstr>Treat Sinners with Compassion</vt:lpstr>
      <vt:lpstr>Treat Sinners with Compassion</vt:lpstr>
      <vt:lpstr>Treat Sinners with Compassion</vt:lpstr>
      <vt:lpstr>Treat Sinners with Sensitivity</vt:lpstr>
      <vt:lpstr>Treat Sinners with Sensitivity</vt:lpstr>
      <vt:lpstr>Jesus Came to Save Sinners</vt:lpstr>
      <vt:lpstr>Jesus Came to Save Sinners</vt:lpstr>
      <vt:lpstr>Jesus Came to Save Sinners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R Price</dc:creator>
  <cp:lastModifiedBy>Joe R Price</cp:lastModifiedBy>
  <cp:revision>30</cp:revision>
  <dcterms:created xsi:type="dcterms:W3CDTF">2018-09-02T22:37:24Z</dcterms:created>
  <dcterms:modified xsi:type="dcterms:W3CDTF">2018-09-02T23:29:54Z</dcterms:modified>
</cp:coreProperties>
</file>