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924" r:id="rId1"/>
  </p:sldMasterIdLst>
  <p:notesMasterIdLst>
    <p:notesMasterId r:id="rId13"/>
  </p:notesMasterIdLst>
  <p:handoutMasterIdLst>
    <p:handoutMasterId r:id="rId14"/>
  </p:handoutMasterIdLst>
  <p:sldIdLst>
    <p:sldId id="268" r:id="rId2"/>
    <p:sldId id="269" r:id="rId3"/>
    <p:sldId id="270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384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pos="959">
          <p15:clr>
            <a:srgbClr val="A4A3A4"/>
          </p15:clr>
        </p15:guide>
        <p15:guide id="5" pos="67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A5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>
      <p:cViewPr varScale="1">
        <p:scale>
          <a:sx n="86" d="100"/>
          <a:sy n="86" d="100"/>
        </p:scale>
        <p:origin x="102" y="102"/>
      </p:cViewPr>
      <p:guideLst>
        <p:guide orient="horz" pos="2160"/>
        <p:guide orient="horz" pos="384"/>
        <p:guide orient="horz" pos="3792"/>
        <p:guide pos="959"/>
        <p:guide pos="671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34"/>
    </p:cViewPr>
  </p:sorterViewPr>
  <p:notesViewPr>
    <p:cSldViewPr showGuides="1">
      <p:cViewPr varScale="1">
        <p:scale>
          <a:sx n="76" d="100"/>
          <a:sy n="76" d="100"/>
        </p:scale>
        <p:origin x="2538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74EB7-856E-45FD-83F0-5F7C6F3E4372}" type="datetimeFigureOut">
              <a:rPr lang="en-US"/>
              <a:t>9/2/2018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86E15-F82A-4596-A46C-375C6D3981E1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68308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B0E40-8125-41F8-BB6C-139D8D531A4F}" type="datetimeFigureOut">
              <a:rPr lang="en-US"/>
              <a:t>9/2/2018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05DB2-FD3E-441D-8B7E-7AE83ECE27B3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94720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05DB2-FD3E-441D-8B7E-7AE83ECE27B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276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05DB2-FD3E-441D-8B7E-7AE83ECE27B3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8378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05DB2-FD3E-441D-8B7E-7AE83ECE27B3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406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05DB2-FD3E-441D-8B7E-7AE83ECE27B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600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05DB2-FD3E-441D-8B7E-7AE83ECE27B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4439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05DB2-FD3E-441D-8B7E-7AE83ECE27B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1137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05DB2-FD3E-441D-8B7E-7AE83ECE27B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3010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05DB2-FD3E-441D-8B7E-7AE83ECE27B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5119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05DB2-FD3E-441D-8B7E-7AE83ECE27B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8761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05DB2-FD3E-441D-8B7E-7AE83ECE27B3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9716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05DB2-FD3E-441D-8B7E-7AE83ECE27B3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108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block"/>
          <p:cNvSpPr/>
          <p:nvPr/>
        </p:nvSpPr>
        <p:spPr bwMode="invGray">
          <a:xfrm>
            <a:off x="1141413" y="1600200"/>
            <a:ext cx="11047412" cy="32766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grpSp>
        <p:nvGrpSpPr>
          <p:cNvPr id="7" name="top graphic"/>
          <p:cNvGrpSpPr/>
          <p:nvPr/>
        </p:nvGrpSpPr>
        <p:grpSpPr>
          <a:xfrm>
            <a:off x="1279" y="0"/>
            <a:ext cx="12188952" cy="429768"/>
            <a:chOff x="1279" y="0"/>
            <a:chExt cx="12188952" cy="429768"/>
          </a:xfrm>
        </p:grpSpPr>
        <p:sp>
          <p:nvSpPr>
            <p:cNvPr id="8" name="Rectangle 7"/>
            <p:cNvSpPr/>
            <p:nvPr/>
          </p:nvSpPr>
          <p:spPr>
            <a:xfrm>
              <a:off x="1279" y="0"/>
              <a:ext cx="12188952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228600"/>
              <a:ext cx="12188952" cy="20116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279" y="306324"/>
              <a:ext cx="12188952" cy="457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grpSp>
        <p:nvGrpSpPr>
          <p:cNvPr id="23" name="bottom graphic"/>
          <p:cNvGrpSpPr/>
          <p:nvPr/>
        </p:nvGrpSpPr>
        <p:grpSpPr>
          <a:xfrm>
            <a:off x="0" y="6080760"/>
            <a:ext cx="12190231" cy="777240"/>
            <a:chOff x="0" y="6080760"/>
            <a:chExt cx="12190231" cy="777240"/>
          </a:xfrm>
        </p:grpSpPr>
        <p:sp>
          <p:nvSpPr>
            <p:cNvPr id="13" name="Rectangle 12"/>
            <p:cNvSpPr/>
            <p:nvPr/>
          </p:nvSpPr>
          <p:spPr>
            <a:xfrm>
              <a:off x="0" y="6217920"/>
              <a:ext cx="12188825" cy="64008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279" y="60807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279" y="6172200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 bwMode="invGray">
          <a:xfrm>
            <a:off x="1522414" y="1905000"/>
            <a:ext cx="9143998" cy="2667000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029200"/>
            <a:ext cx="8229598" cy="83820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B9BFD-5A74-4CB0-BA9B-5B8F8B2AD39F}" type="datetime1">
              <a:rPr lang="en-US" smtClean="0"/>
              <a:t>9/2/2018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169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D2E3-D9C2-4A78-BE67-153A288DB2EF}" type="datetime1">
              <a:rPr lang="en-US" smtClean="0"/>
              <a:t>9/2/2018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790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94507" y="609600"/>
            <a:ext cx="1143001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3" y="609600"/>
            <a:ext cx="7696198" cy="54102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19DA0-B7F5-4163-92DF-3738A38C6E34}" type="datetime1">
              <a:rPr lang="en-US" smtClean="0"/>
              <a:t>9/2/2018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41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6BF28-5F4C-4ABD-9FBD-C32454C98006}" type="datetime1">
              <a:rPr lang="en-US" smtClean="0"/>
              <a:t>9/2/2018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0647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979FA-3667-4D29-AE32-296D7FFC94FC}" type="datetime1">
              <a:rPr lang="en-US" smtClean="0"/>
              <a:t>9/2/2018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591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876800"/>
            <a:ext cx="8229598" cy="114300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9F20618-8412-4CB7-98C3-276540671231}" type="datetime1">
              <a:rPr lang="en-US" smtClean="0"/>
              <a:t>9/2/2018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106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4999"/>
            <a:ext cx="4435564" cy="408892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849" y="1904999"/>
            <a:ext cx="4435564" cy="408892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B887F-F7B1-4CB4-B50F-D366B23C916D}" type="datetime1">
              <a:rPr lang="en-US" smtClean="0"/>
              <a:t>9/2/2018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259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828800"/>
            <a:ext cx="4419599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590801"/>
            <a:ext cx="4419599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6814" y="1828800"/>
            <a:ext cx="4419599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6814" y="2590801"/>
            <a:ext cx="4419599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4D2C-16A3-4FD3-95F2-0174F579C4A1}" type="datetime1">
              <a:rPr lang="en-US" smtClean="0"/>
              <a:t>9/2/2018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700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CE28-0A82-4D06-9A30-C1A294CA1B14}" type="datetime1">
              <a:rPr lang="en-US" smtClean="0"/>
              <a:t>9/2/2018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316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bottom graphic"/>
          <p:cNvGrpSpPr/>
          <p:nvPr userDrawn="1"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Rectangle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0B50-B3AD-44F5-8908-32D576E0EECC}" type="datetime1">
              <a:rPr lang="en-US" smtClean="0"/>
              <a:t>9/2/2018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35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3214" y="1371600"/>
            <a:ext cx="3124200" cy="2057400"/>
          </a:xfrm>
        </p:spPr>
        <p:txBody>
          <a:bodyPr anchor="b">
            <a:normAutofit/>
          </a:bodyPr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1930" y="1293495"/>
            <a:ext cx="5577840" cy="40233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3214" y="3536829"/>
            <a:ext cx="3124200" cy="1797169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C223-7C2F-40F1-84B2-634D520AAC2A}" type="datetime1">
              <a:rPr lang="en-US" smtClean="0"/>
              <a:t>9/2/2018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13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3214" y="1371600"/>
            <a:ext cx="3124200" cy="2057400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400490" y="1202055"/>
            <a:ext cx="5760720" cy="4206240"/>
          </a:xfrm>
          <a:solidFill>
            <a:schemeClr val="bg1">
              <a:lumMod val="95000"/>
            </a:schemeClr>
          </a:solidFill>
        </p:spPr>
        <p:txBody>
          <a:bodyPr tIns="914400">
            <a:normAutofit/>
          </a:bodyPr>
          <a:lstStyle>
            <a:lvl1pPr marL="0" indent="0" algn="ctr">
              <a:spcBef>
                <a:spcPts val="0"/>
              </a:spcBef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3214" y="3536829"/>
            <a:ext cx="3124200" cy="1797171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4BA6D-A592-4A33-9F1D-D33D41C383A0}" type="datetime1">
              <a:rPr lang="en-US" smtClean="0"/>
              <a:t>9/2/2018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862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bottom graphic"/>
          <p:cNvGrpSpPr/>
          <p:nvPr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Rectangle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grpSp>
        <p:nvGrpSpPr>
          <p:cNvPr id="10" name="top graphic"/>
          <p:cNvGrpSpPr/>
          <p:nvPr/>
        </p:nvGrpSpPr>
        <p:grpSpPr>
          <a:xfrm>
            <a:off x="1279" y="0"/>
            <a:ext cx="12188952" cy="320040"/>
            <a:chOff x="1279" y="0"/>
            <a:chExt cx="12188952" cy="320040"/>
          </a:xfrm>
        </p:grpSpPr>
        <p:sp>
          <p:nvSpPr>
            <p:cNvPr id="11" name="Rectangle 10"/>
            <p:cNvSpPr/>
            <p:nvPr/>
          </p:nvSpPr>
          <p:spPr>
            <a:xfrm>
              <a:off x="1279" y="0"/>
              <a:ext cx="12188952" cy="17023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279" y="170234"/>
              <a:ext cx="12188952" cy="14980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279" y="231421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876" y="609600"/>
            <a:ext cx="9143538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876" y="1905000"/>
            <a:ext cx="9143538" cy="36974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1507498" y="6516865"/>
            <a:ext cx="606214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7994363" y="6516865"/>
            <a:ext cx="132762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6AD148D-0C23-4909-AE18-ABE2B8EE828E}" type="datetime1">
              <a:rPr lang="en-US" smtClean="0"/>
              <a:t>9/2/2018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9730094" y="6516865"/>
            <a:ext cx="93631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681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  <p:sldLayoutId id="2147483914" r:id="rId12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SzPct val="100000"/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4" y="1905000"/>
            <a:ext cx="9143998" cy="1524000"/>
          </a:xfrm>
        </p:spPr>
        <p:txBody>
          <a:bodyPr>
            <a:normAutofit/>
          </a:bodyPr>
          <a:lstStyle/>
          <a:p>
            <a:r>
              <a:rPr lang="en-US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Paul’s “I Am’s”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6932612" y="3657600"/>
            <a:ext cx="4343399" cy="838200"/>
          </a:xfrm>
        </p:spPr>
        <p:txBody>
          <a:bodyPr>
            <a:normAutofit/>
          </a:bodyPr>
          <a:lstStyle/>
          <a:p>
            <a:pPr algn="ctr"/>
            <a:r>
              <a:rPr lang="en-US" sz="48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-Romans 1:14-17-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84039F01-1026-45A4-8F3A-E9A3665F4C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5718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8012" y="533400"/>
            <a:ext cx="10058402" cy="1371600"/>
          </a:xfrm>
        </p:spPr>
        <p:txBody>
          <a:bodyPr>
            <a:normAutofit/>
          </a:bodyPr>
          <a:lstStyle/>
          <a:p>
            <a:r>
              <a:rPr lang="en-US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I Am Not Ashamed </a:t>
            </a:r>
            <a:r>
              <a:rPr lang="en-US" sz="4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(1:16)</a:t>
            </a: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8012" y="2286000"/>
            <a:ext cx="11277600" cy="37338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b="1" dirty="0">
                <a:latin typeface="Candara" panose="020E0502030303020204" pitchFamily="34" charset="0"/>
              </a:rPr>
              <a:t>Reflect respect and honor for the gospel</a:t>
            </a:r>
            <a:endParaRPr lang="en-US" sz="4400" i="1" dirty="0">
              <a:latin typeface="Candara" panose="020E0502030303020204" pitchFamily="34" charset="0"/>
            </a:endParaRP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000" dirty="0">
                <a:latin typeface="Candara" panose="020E0502030303020204" pitchFamily="34" charset="0"/>
              </a:rPr>
              <a:t>Through diligent use of the word, </a:t>
            </a:r>
            <a:r>
              <a:rPr lang="en-US" sz="4000" i="1" dirty="0">
                <a:latin typeface="Candara" panose="020E0502030303020204" pitchFamily="34" charset="0"/>
              </a:rPr>
              <a:t>2 Timothy 2:15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000" dirty="0">
                <a:latin typeface="Candara" panose="020E0502030303020204" pitchFamily="34" charset="0"/>
              </a:rPr>
              <a:t>Glorify God through holy, devoted, and consecrated living, </a:t>
            </a:r>
            <a:r>
              <a:rPr lang="en-US" sz="4000" i="1" dirty="0">
                <a:latin typeface="Candara" panose="020E0502030303020204" pitchFamily="34" charset="0"/>
              </a:rPr>
              <a:t>1 Peter 4:15-16</a:t>
            </a:r>
            <a:endParaRPr lang="en-US" sz="3800" dirty="0">
              <a:latin typeface="Candara" panose="020E0502030303020204" pitchFamily="34" charset="0"/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E688FD86-C186-406B-957A-378635E032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92847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437AC-F736-4448-8FA7-FB0A15E2B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47412" y="6492538"/>
            <a:ext cx="936319" cy="228600"/>
          </a:xfrm>
        </p:spPr>
        <p:txBody>
          <a:bodyPr/>
          <a:lstStyle/>
          <a:p>
            <a:fld id="{DF28FB93-0A08-4E7D-8E63-9EFA29F1E093}" type="slidenum">
              <a:rPr lang="en-US" sz="1400" smtClean="0">
                <a:latin typeface="Candara" panose="020E0502030303020204" pitchFamily="34" charset="0"/>
              </a:rPr>
              <a:pPr/>
              <a:t>10</a:t>
            </a:fld>
            <a:endParaRPr lang="en-US" sz="1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140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12188825" cy="137160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Paul’s “I Am’s”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7412" y="2286000"/>
            <a:ext cx="6019800" cy="327659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I am a debtor</a:t>
            </a:r>
            <a:endParaRPr lang="en-US" sz="5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I am ready</a:t>
            </a:r>
            <a:endParaRPr lang="en-US" sz="5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I am not ashamed</a:t>
            </a:r>
            <a:endParaRPr lang="en-US" sz="5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82F8CA3B-7BBC-4B5A-8C1C-CD05E48823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92847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8C75FE-5133-4BB3-86C9-E4B288AE0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47412" y="6492538"/>
            <a:ext cx="936319" cy="228600"/>
          </a:xfrm>
        </p:spPr>
        <p:txBody>
          <a:bodyPr vert="horz" lIns="91440" tIns="45720" rIns="91440" bIns="45720" rtlCol="0" anchor="ctr"/>
          <a:lstStyle/>
          <a:p>
            <a:fld id="{DF28FB93-0A08-4E7D-8E63-9EFA29F1E093}" type="slidenum">
              <a:rPr lang="en-US" sz="1400">
                <a:latin typeface="Candara" panose="020E0502030303020204" pitchFamily="34" charset="0"/>
              </a:rPr>
              <a:pPr/>
              <a:t>11</a:t>
            </a:fld>
            <a:endParaRPr lang="en-US" sz="1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233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12" y="609600"/>
            <a:ext cx="10287000" cy="1143000"/>
          </a:xfrm>
        </p:spPr>
        <p:txBody>
          <a:bodyPr>
            <a:norm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Paul’s Persistent Endurance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133601"/>
            <a:ext cx="9525002" cy="2895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800" dirty="0">
                <a:latin typeface="Candara" panose="020E0502030303020204" pitchFamily="34" charset="0"/>
              </a:rPr>
              <a:t>To press forward, </a:t>
            </a:r>
            <a:r>
              <a:rPr lang="en-US" sz="4800" i="1" dirty="0">
                <a:latin typeface="Candara" panose="020E0502030303020204" pitchFamily="34" charset="0"/>
              </a:rPr>
              <a:t>Philippians 3:12-14</a:t>
            </a:r>
          </a:p>
          <a:p>
            <a:pPr>
              <a:lnSpc>
                <a:spcPct val="100000"/>
              </a:lnSpc>
            </a:pPr>
            <a:r>
              <a:rPr lang="en-US" sz="4800" dirty="0">
                <a:latin typeface="Candara" panose="020E0502030303020204" pitchFamily="34" charset="0"/>
              </a:rPr>
              <a:t>To be strong, </a:t>
            </a:r>
            <a:r>
              <a:rPr lang="en-US" sz="4800" i="1" dirty="0">
                <a:latin typeface="Candara" panose="020E0502030303020204" pitchFamily="34" charset="0"/>
              </a:rPr>
              <a:t>2 Corinthians 12:10</a:t>
            </a:r>
          </a:p>
          <a:p>
            <a:pPr>
              <a:lnSpc>
                <a:spcPct val="100000"/>
              </a:lnSpc>
            </a:pPr>
            <a:r>
              <a:rPr lang="en-US" sz="4800" dirty="0">
                <a:latin typeface="Candara" panose="020E0502030303020204" pitchFamily="34" charset="0"/>
              </a:rPr>
              <a:t>“I am” – </a:t>
            </a:r>
            <a:r>
              <a:rPr lang="en-US" sz="4800" i="1" dirty="0">
                <a:latin typeface="Candara" panose="020E0502030303020204" pitchFamily="34" charset="0"/>
              </a:rPr>
              <a:t>Romans 1:14-17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82F8CA3B-7BBC-4B5A-8C1C-CD05E48823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92847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8C75FE-5133-4BB3-86C9-E4B288AE0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47412" y="6492538"/>
            <a:ext cx="936319" cy="228600"/>
          </a:xfrm>
        </p:spPr>
        <p:txBody>
          <a:bodyPr vert="horz" lIns="91440" tIns="45720" rIns="91440" bIns="45720" rtlCol="0" anchor="ctr"/>
          <a:lstStyle/>
          <a:p>
            <a:fld id="{DF28FB93-0A08-4E7D-8E63-9EFA29F1E093}" type="slidenum">
              <a:rPr lang="en-US" sz="1400">
                <a:latin typeface="Candara" panose="020E0502030303020204" pitchFamily="34" charset="0"/>
              </a:rPr>
              <a:pPr/>
              <a:t>2</a:t>
            </a:fld>
            <a:endParaRPr lang="en-US" sz="1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110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8012" y="609600"/>
            <a:ext cx="10058402" cy="1066800"/>
          </a:xfrm>
        </p:spPr>
        <p:txBody>
          <a:bodyPr>
            <a:normAutofit/>
          </a:bodyPr>
          <a:lstStyle/>
          <a:p>
            <a:r>
              <a:rPr lang="en-US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I Am a Debtor </a:t>
            </a:r>
            <a:r>
              <a:rPr lang="en-US" sz="4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(1:14)</a:t>
            </a: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8012" y="1828799"/>
            <a:ext cx="11125200" cy="456404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latin typeface="Candara" panose="020E0502030303020204" pitchFamily="34" charset="0"/>
              </a:rPr>
              <a:t>To preach the gospel</a:t>
            </a:r>
            <a:r>
              <a:rPr lang="en-US" sz="4400" dirty="0">
                <a:latin typeface="Candara" panose="020E0502030303020204" pitchFamily="34" charset="0"/>
              </a:rPr>
              <a:t>, </a:t>
            </a:r>
            <a:r>
              <a:rPr lang="en-US" sz="4400" i="1" dirty="0">
                <a:latin typeface="Candara" panose="020E0502030303020204" pitchFamily="34" charset="0"/>
              </a:rPr>
              <a:t>1 Corinthians 9:16 (Jeremiah 20:7-9)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latin typeface="Candara" panose="020E0502030303020204" pitchFamily="34" charset="0"/>
              </a:rPr>
              <a:t>Fear of God </a:t>
            </a:r>
            <a:r>
              <a:rPr lang="en-US" sz="4000" u="sng" dirty="0">
                <a:latin typeface="Candara" panose="020E0502030303020204" pitchFamily="34" charset="0"/>
              </a:rPr>
              <a:t>convinced</a:t>
            </a:r>
            <a:r>
              <a:rPr lang="en-US" sz="4000" dirty="0">
                <a:latin typeface="Candara" panose="020E0502030303020204" pitchFamily="34" charset="0"/>
              </a:rPr>
              <a:t> him, </a:t>
            </a:r>
            <a:r>
              <a:rPr lang="en-US" sz="4000" i="1" dirty="0">
                <a:latin typeface="Candara" panose="020E0502030303020204" pitchFamily="34" charset="0"/>
              </a:rPr>
              <a:t>2 Corinthians 5:11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latin typeface="Candara" panose="020E0502030303020204" pitchFamily="34" charset="0"/>
              </a:rPr>
              <a:t>Christ’s love </a:t>
            </a:r>
            <a:r>
              <a:rPr lang="en-US" sz="4000" u="sng" dirty="0">
                <a:latin typeface="Candara" panose="020E0502030303020204" pitchFamily="34" charset="0"/>
              </a:rPr>
              <a:t>compelled</a:t>
            </a:r>
            <a:r>
              <a:rPr lang="en-US" sz="4000" dirty="0">
                <a:latin typeface="Candara" panose="020E0502030303020204" pitchFamily="34" charset="0"/>
              </a:rPr>
              <a:t> him, </a:t>
            </a:r>
            <a:r>
              <a:rPr lang="en-US" sz="4000" i="1" dirty="0">
                <a:latin typeface="Candara" panose="020E0502030303020204" pitchFamily="34" charset="0"/>
              </a:rPr>
              <a:t>2 Corinthians 5:13-14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latin typeface="Candara" panose="020E0502030303020204" pitchFamily="34" charset="0"/>
              </a:rPr>
              <a:t>God’s grace </a:t>
            </a:r>
            <a:r>
              <a:rPr lang="en-US" sz="4000" u="sng" dirty="0">
                <a:latin typeface="Candara" panose="020E0502030303020204" pitchFamily="34" charset="0"/>
              </a:rPr>
              <a:t>called</a:t>
            </a:r>
            <a:r>
              <a:rPr lang="en-US" sz="4000" dirty="0">
                <a:latin typeface="Candara" panose="020E0502030303020204" pitchFamily="34" charset="0"/>
              </a:rPr>
              <a:t> him, </a:t>
            </a:r>
            <a:r>
              <a:rPr lang="en-US" sz="4000" i="1" dirty="0">
                <a:latin typeface="Candara" panose="020E0502030303020204" pitchFamily="34" charset="0"/>
              </a:rPr>
              <a:t>Galatians 1:15-16; </a:t>
            </a:r>
            <a:br>
              <a:rPr lang="en-US" sz="4000" i="1" dirty="0">
                <a:latin typeface="Candara" panose="020E0502030303020204" pitchFamily="34" charset="0"/>
              </a:rPr>
            </a:br>
            <a:r>
              <a:rPr lang="en-US" sz="4000" i="1" dirty="0">
                <a:latin typeface="Candara" panose="020E0502030303020204" pitchFamily="34" charset="0"/>
              </a:rPr>
              <a:t>1 Corinthians 15:10</a:t>
            </a: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E688FD86-C186-406B-957A-378635E032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92847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437AC-F736-4448-8FA7-FB0A15E2B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47412" y="6492538"/>
            <a:ext cx="936319" cy="228600"/>
          </a:xfrm>
        </p:spPr>
        <p:txBody>
          <a:bodyPr/>
          <a:lstStyle/>
          <a:p>
            <a:fld id="{DF28FB93-0A08-4E7D-8E63-9EFA29F1E093}" type="slidenum">
              <a:rPr lang="en-US" sz="1400" smtClean="0">
                <a:latin typeface="Candara" panose="020E0502030303020204" pitchFamily="34" charset="0"/>
              </a:rPr>
              <a:pPr/>
              <a:t>3</a:t>
            </a:fld>
            <a:endParaRPr lang="en-US" sz="1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966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8012" y="609600"/>
            <a:ext cx="10058402" cy="1066800"/>
          </a:xfrm>
        </p:spPr>
        <p:txBody>
          <a:bodyPr>
            <a:normAutofit/>
          </a:bodyPr>
          <a:lstStyle/>
          <a:p>
            <a:r>
              <a:rPr lang="en-US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I Am a Debtor</a:t>
            </a:r>
            <a:r>
              <a:rPr lang="en-US" sz="6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 </a:t>
            </a:r>
            <a:r>
              <a:rPr lang="en-US" sz="4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(1:14)</a:t>
            </a: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8012" y="1828800"/>
            <a:ext cx="11277600" cy="42672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b="1" dirty="0">
                <a:latin typeface="Candara" panose="020E0502030303020204" pitchFamily="34" charset="0"/>
              </a:rPr>
              <a:t>Paul was indebted to…</a:t>
            </a:r>
            <a:endParaRPr lang="en-US" sz="4400" i="1" dirty="0">
              <a:latin typeface="Candara" panose="020E050203030302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dirty="0">
                <a:latin typeface="Candara" panose="020E0502030303020204" pitchFamily="34" charset="0"/>
              </a:rPr>
              <a:t>Christ for salvation and apostleship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sz="3800" dirty="0">
                <a:latin typeface="Candara" panose="020E0502030303020204" pitchFamily="34" charset="0"/>
              </a:rPr>
              <a:t>Debt of sin forgiven, </a:t>
            </a:r>
            <a:r>
              <a:rPr lang="en-US" sz="3800" i="1" dirty="0">
                <a:latin typeface="Candara" panose="020E0502030303020204" pitchFamily="34" charset="0"/>
              </a:rPr>
              <a:t>Matthew 18:23-27, 32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sz="3800" dirty="0">
                <a:latin typeface="Candara" panose="020E0502030303020204" pitchFamily="34" charset="0"/>
              </a:rPr>
              <a:t>Put flesh to death &amp; live by Spirit, </a:t>
            </a:r>
            <a:r>
              <a:rPr lang="en-US" sz="3800" i="1" dirty="0">
                <a:latin typeface="Candara" panose="020E0502030303020204" pitchFamily="34" charset="0"/>
              </a:rPr>
              <a:t>Romans 8:12-13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dirty="0">
                <a:latin typeface="Candara" panose="020E0502030303020204" pitchFamily="34" charset="0"/>
              </a:rPr>
              <a:t>The lost: To save some, </a:t>
            </a:r>
            <a:r>
              <a:rPr lang="en-US" sz="4000" i="1" dirty="0">
                <a:latin typeface="Candara" panose="020E0502030303020204" pitchFamily="34" charset="0"/>
              </a:rPr>
              <a:t>1 Corinthians 9:22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dirty="0">
                <a:latin typeface="Candara" panose="020E0502030303020204" pitchFamily="34" charset="0"/>
              </a:rPr>
              <a:t>To Christians, </a:t>
            </a:r>
            <a:r>
              <a:rPr lang="en-US" sz="4000" i="1" dirty="0">
                <a:latin typeface="Candara" panose="020E0502030303020204" pitchFamily="34" charset="0"/>
              </a:rPr>
              <a:t>Romans 15:27-29; Galatians 6:2</a:t>
            </a: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E688FD86-C186-406B-957A-378635E032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92847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437AC-F736-4448-8FA7-FB0A15E2B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47412" y="6492538"/>
            <a:ext cx="936319" cy="228600"/>
          </a:xfrm>
        </p:spPr>
        <p:txBody>
          <a:bodyPr/>
          <a:lstStyle/>
          <a:p>
            <a:fld id="{DF28FB93-0A08-4E7D-8E63-9EFA29F1E093}" type="slidenum">
              <a:rPr lang="en-US" sz="1400" smtClean="0">
                <a:latin typeface="Candara" panose="020E0502030303020204" pitchFamily="34" charset="0"/>
              </a:rPr>
              <a:pPr/>
              <a:t>4</a:t>
            </a:fld>
            <a:endParaRPr lang="en-US" sz="1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0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8012" y="609600"/>
            <a:ext cx="10058402" cy="1066800"/>
          </a:xfrm>
        </p:spPr>
        <p:txBody>
          <a:bodyPr>
            <a:normAutofit/>
          </a:bodyPr>
          <a:lstStyle/>
          <a:p>
            <a:r>
              <a:rPr lang="en-US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I Am a Debtor </a:t>
            </a:r>
            <a:r>
              <a:rPr lang="en-US" sz="4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(1:14)</a:t>
            </a: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8012" y="1828800"/>
            <a:ext cx="11201400" cy="42672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b="1" dirty="0">
                <a:latin typeface="Candara" panose="020E0502030303020204" pitchFamily="34" charset="0"/>
              </a:rPr>
              <a:t>The debt of love</a:t>
            </a:r>
            <a:endParaRPr lang="en-US" sz="4400" i="1" dirty="0">
              <a:latin typeface="Candara" panose="020E0502030303020204" pitchFamily="34" charset="0"/>
            </a:endParaRPr>
          </a:p>
          <a:p>
            <a:pPr marL="32004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4000" dirty="0">
                <a:latin typeface="Candara" panose="020E0502030303020204" pitchFamily="34" charset="0"/>
              </a:rPr>
              <a:t>“Owe no one anything except to love one another, for he who loves another has fulfilled the law…Love does no harm to a neighbor; therefore love is the fulfillment of the law.” </a:t>
            </a:r>
            <a:r>
              <a:rPr lang="en-US" sz="4000" i="1" dirty="0">
                <a:latin typeface="Candara" panose="020E0502030303020204" pitchFamily="34" charset="0"/>
              </a:rPr>
              <a:t>(Romans 13:8, 10)</a:t>
            </a:r>
          </a:p>
          <a:p>
            <a:pPr marL="320040" lvl="1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4000" i="1" dirty="0">
              <a:latin typeface="Candara" panose="020E0502030303020204" pitchFamily="34" charset="0"/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E688FD86-C186-406B-957A-378635E032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92847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437AC-F736-4448-8FA7-FB0A15E2B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47412" y="6492538"/>
            <a:ext cx="936319" cy="228600"/>
          </a:xfrm>
        </p:spPr>
        <p:txBody>
          <a:bodyPr/>
          <a:lstStyle/>
          <a:p>
            <a:fld id="{DF28FB93-0A08-4E7D-8E63-9EFA29F1E093}" type="slidenum">
              <a:rPr lang="en-US" sz="1400" smtClean="0">
                <a:latin typeface="Candara" panose="020E0502030303020204" pitchFamily="34" charset="0"/>
              </a:rPr>
              <a:pPr/>
              <a:t>5</a:t>
            </a:fld>
            <a:endParaRPr lang="en-US" sz="1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99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8012" y="533400"/>
            <a:ext cx="10058402" cy="1828800"/>
          </a:xfrm>
        </p:spPr>
        <p:txBody>
          <a:bodyPr>
            <a:normAutofit/>
          </a:bodyPr>
          <a:lstStyle/>
          <a:p>
            <a:r>
              <a:rPr lang="en-US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I Am Ready </a:t>
            </a:r>
            <a:r>
              <a:rPr lang="en-US" sz="4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(1:15)</a:t>
            </a:r>
            <a:br>
              <a:rPr lang="en-US" sz="4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sz="4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(predisposed, willing, eager)</a:t>
            </a: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6640" y="2743200"/>
            <a:ext cx="11468972" cy="25908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b="1" dirty="0">
                <a:latin typeface="Candara" panose="020E0502030303020204" pitchFamily="34" charset="0"/>
              </a:rPr>
              <a:t>To preach the gospel</a:t>
            </a:r>
            <a:r>
              <a:rPr lang="en-US" sz="4400" dirty="0">
                <a:latin typeface="Candara" panose="020E0502030303020204" pitchFamily="34" charset="0"/>
              </a:rPr>
              <a:t>, </a:t>
            </a:r>
            <a:r>
              <a:rPr lang="en-US" sz="4400" i="1" dirty="0">
                <a:latin typeface="Candara" panose="020E0502030303020204" pitchFamily="34" charset="0"/>
              </a:rPr>
              <a:t>2 Corinthians 12:14-15</a:t>
            </a:r>
          </a:p>
          <a:p>
            <a:pPr>
              <a:lnSpc>
                <a:spcPct val="100000"/>
              </a:lnSpc>
            </a:pPr>
            <a:r>
              <a:rPr lang="en-US" sz="4400" b="1" dirty="0">
                <a:latin typeface="Candara" panose="020E0502030303020204" pitchFamily="34" charset="0"/>
              </a:rPr>
              <a:t>Eager to serve Christ, </a:t>
            </a:r>
            <a:r>
              <a:rPr lang="en-US" sz="4400" i="1" dirty="0">
                <a:latin typeface="Candara" panose="020E0502030303020204" pitchFamily="34" charset="0"/>
              </a:rPr>
              <a:t>Matthew 26:40-41</a:t>
            </a:r>
          </a:p>
          <a:p>
            <a:pPr>
              <a:lnSpc>
                <a:spcPct val="100000"/>
              </a:lnSpc>
            </a:pPr>
            <a:r>
              <a:rPr lang="en-US" sz="4400" b="1" dirty="0">
                <a:latin typeface="Candara" panose="020E0502030303020204" pitchFamily="34" charset="0"/>
              </a:rPr>
              <a:t>Readiness is shown in doing</a:t>
            </a:r>
            <a:r>
              <a:rPr lang="en-US" sz="4400" dirty="0">
                <a:latin typeface="Candara" panose="020E0502030303020204" pitchFamily="34" charset="0"/>
              </a:rPr>
              <a:t>, </a:t>
            </a:r>
            <a:r>
              <a:rPr lang="en-US" sz="4400" i="1" dirty="0">
                <a:latin typeface="Candara" panose="020E0502030303020204" pitchFamily="34" charset="0"/>
              </a:rPr>
              <a:t>2 Corinthians 8:11</a:t>
            </a:r>
            <a:endParaRPr lang="en-US" sz="4000" b="1" dirty="0">
              <a:latin typeface="Candara" panose="020E0502030303020204" pitchFamily="34" charset="0"/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E688FD86-C186-406B-957A-378635E032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92847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437AC-F736-4448-8FA7-FB0A15E2B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47412" y="6492538"/>
            <a:ext cx="936319" cy="228600"/>
          </a:xfrm>
        </p:spPr>
        <p:txBody>
          <a:bodyPr/>
          <a:lstStyle/>
          <a:p>
            <a:fld id="{DF28FB93-0A08-4E7D-8E63-9EFA29F1E093}" type="slidenum">
              <a:rPr lang="en-US" sz="1400" smtClean="0">
                <a:latin typeface="Candara" panose="020E0502030303020204" pitchFamily="34" charset="0"/>
              </a:rPr>
              <a:pPr/>
              <a:t>6</a:t>
            </a:fld>
            <a:endParaRPr lang="en-US" sz="1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275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8012" y="609600"/>
            <a:ext cx="10058402" cy="1371600"/>
          </a:xfrm>
        </p:spPr>
        <p:txBody>
          <a:bodyPr>
            <a:normAutofit/>
          </a:bodyPr>
          <a:lstStyle/>
          <a:p>
            <a:r>
              <a:rPr lang="en-US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I Am Not Ashamed </a:t>
            </a:r>
            <a:r>
              <a:rPr lang="en-US" sz="4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(1:16)</a:t>
            </a: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8012" y="2438400"/>
            <a:ext cx="10439400" cy="32004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400" dirty="0">
                <a:latin typeface="Candara" panose="020E0502030303020204" pitchFamily="34" charset="0"/>
              </a:rPr>
              <a:t>“Feeling of fear or shame which prevents a person from doing a thing...; the feeling of shame arising from something that has been done,” </a:t>
            </a:r>
            <a:r>
              <a:rPr lang="en-US" sz="4400" i="1" dirty="0">
                <a:latin typeface="Candara" panose="020E0502030303020204" pitchFamily="34" charset="0"/>
              </a:rPr>
              <a:t>Vine</a:t>
            </a:r>
            <a:r>
              <a:rPr lang="en-US" sz="4400" dirty="0">
                <a:latin typeface="Candara" panose="020E0502030303020204" pitchFamily="34" charset="0"/>
              </a:rPr>
              <a:t>, I:77</a:t>
            </a:r>
            <a:endParaRPr lang="en-US" sz="4000" i="1" dirty="0">
              <a:latin typeface="Candara" panose="020E0502030303020204" pitchFamily="34" charset="0"/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E688FD86-C186-406B-957A-378635E032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92847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437AC-F736-4448-8FA7-FB0A15E2B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47412" y="6492538"/>
            <a:ext cx="936319" cy="228600"/>
          </a:xfrm>
        </p:spPr>
        <p:txBody>
          <a:bodyPr/>
          <a:lstStyle/>
          <a:p>
            <a:fld id="{DF28FB93-0A08-4E7D-8E63-9EFA29F1E093}" type="slidenum">
              <a:rPr lang="en-US" sz="1400" smtClean="0">
                <a:latin typeface="Candara" panose="020E0502030303020204" pitchFamily="34" charset="0"/>
              </a:rPr>
              <a:pPr/>
              <a:t>7</a:t>
            </a:fld>
            <a:endParaRPr lang="en-US" sz="1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885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8012" y="533400"/>
            <a:ext cx="10058402" cy="1150953"/>
          </a:xfrm>
        </p:spPr>
        <p:txBody>
          <a:bodyPr>
            <a:normAutofit/>
          </a:bodyPr>
          <a:lstStyle/>
          <a:p>
            <a:r>
              <a:rPr lang="en-US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I Am Not Ashamed </a:t>
            </a:r>
            <a:r>
              <a:rPr lang="en-US" sz="4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(1:16)</a:t>
            </a: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8012" y="1905000"/>
            <a:ext cx="11277600" cy="41148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latin typeface="Candara" panose="020E0502030303020204" pitchFamily="34" charset="0"/>
              </a:rPr>
              <a:t>Not embarrassed</a:t>
            </a:r>
            <a:r>
              <a:rPr lang="en-US" sz="4400" dirty="0">
                <a:latin typeface="Candara" panose="020E0502030303020204" pitchFamily="34" charset="0"/>
              </a:rPr>
              <a:t>, </a:t>
            </a:r>
            <a:r>
              <a:rPr lang="en-US" sz="4400" i="1" dirty="0">
                <a:latin typeface="Candara" panose="020E0502030303020204" pitchFamily="34" charset="0"/>
              </a:rPr>
              <a:t>1 Corinthians 1:23, 26 (2:1-5)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latin typeface="Candara" panose="020E0502030303020204" pitchFamily="34" charset="0"/>
              </a:rPr>
              <a:t>What about us? </a:t>
            </a:r>
            <a:r>
              <a:rPr lang="en-US" sz="4000" i="1" dirty="0">
                <a:latin typeface="Candara" panose="020E0502030303020204" pitchFamily="34" charset="0"/>
              </a:rPr>
              <a:t>2 Timothy 1:7-8; 1 Peter 4:16</a:t>
            </a:r>
          </a:p>
          <a:p>
            <a:pPr lvl="2">
              <a:lnSpc>
                <a:spcPct val="100000"/>
              </a:lnSpc>
              <a:spcBef>
                <a:spcPts val="1200"/>
              </a:spcBef>
            </a:pPr>
            <a:r>
              <a:rPr lang="en-US" sz="3800" dirty="0">
                <a:latin typeface="Candara" panose="020E0502030303020204" pitchFamily="34" charset="0"/>
              </a:rPr>
              <a:t>Exclusiveness of the gospel? </a:t>
            </a:r>
          </a:p>
          <a:p>
            <a:pPr lvl="2">
              <a:lnSpc>
                <a:spcPct val="100000"/>
              </a:lnSpc>
              <a:spcBef>
                <a:spcPts val="1200"/>
              </a:spcBef>
            </a:pPr>
            <a:r>
              <a:rPr lang="en-US" sz="3800" dirty="0">
                <a:latin typeface="Candara" panose="020E0502030303020204" pitchFamily="34" charset="0"/>
              </a:rPr>
              <a:t>Holiness of the gospel?</a:t>
            </a:r>
          </a:p>
          <a:p>
            <a:pPr lvl="2">
              <a:lnSpc>
                <a:spcPct val="100000"/>
              </a:lnSpc>
              <a:spcBef>
                <a:spcPts val="1200"/>
              </a:spcBef>
            </a:pPr>
            <a:r>
              <a:rPr lang="en-US" sz="3800" dirty="0">
                <a:latin typeface="Candara" panose="020E0502030303020204" pitchFamily="34" charset="0"/>
              </a:rPr>
              <a:t>Distinctiveness of the gospel?</a:t>
            </a: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E688FD86-C186-406B-957A-378635E032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92847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437AC-F736-4448-8FA7-FB0A15E2B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47412" y="6492538"/>
            <a:ext cx="936319" cy="228600"/>
          </a:xfrm>
        </p:spPr>
        <p:txBody>
          <a:bodyPr/>
          <a:lstStyle/>
          <a:p>
            <a:fld id="{DF28FB93-0A08-4E7D-8E63-9EFA29F1E093}" type="slidenum">
              <a:rPr lang="en-US" sz="1400" smtClean="0">
                <a:latin typeface="Candara" panose="020E0502030303020204" pitchFamily="34" charset="0"/>
              </a:rPr>
              <a:pPr/>
              <a:t>8</a:t>
            </a:fld>
            <a:endParaRPr lang="en-US" sz="1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882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8012" y="533400"/>
            <a:ext cx="10058402" cy="1150953"/>
          </a:xfrm>
        </p:spPr>
        <p:txBody>
          <a:bodyPr>
            <a:normAutofit/>
          </a:bodyPr>
          <a:lstStyle/>
          <a:p>
            <a:r>
              <a:rPr lang="en-US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I Am Not Ashamed </a:t>
            </a:r>
            <a:r>
              <a:rPr lang="en-US" sz="48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(1:16)</a:t>
            </a: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8012" y="1828800"/>
            <a:ext cx="11277600" cy="41910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latin typeface="Candara" panose="020E0502030303020204" pitchFamily="34" charset="0"/>
              </a:rPr>
              <a:t>Not disappointed in the gospel</a:t>
            </a:r>
            <a:endParaRPr lang="en-US" sz="4400" i="1" dirty="0">
              <a:latin typeface="Candara" panose="020E0502030303020204" pitchFamily="34" charset="0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latin typeface="Candara" panose="020E0502030303020204" pitchFamily="34" charset="0"/>
              </a:rPr>
              <a:t>Never: “Look what I could be doing” / “What I have to miss out on” because I’m a Christian, </a:t>
            </a:r>
            <a:br>
              <a:rPr lang="en-US" sz="4000" dirty="0">
                <a:latin typeface="Candara" panose="020E0502030303020204" pitchFamily="34" charset="0"/>
              </a:rPr>
            </a:br>
            <a:r>
              <a:rPr lang="en-US" sz="4000" i="1" dirty="0">
                <a:latin typeface="Candara" panose="020E0502030303020204" pitchFamily="34" charset="0"/>
              </a:rPr>
              <a:t>Hebrews 10:32-34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latin typeface="Candara" panose="020E0502030303020204" pitchFamily="34" charset="0"/>
              </a:rPr>
              <a:t>God is trustworthy and powerful to eternally reward you, </a:t>
            </a:r>
            <a:r>
              <a:rPr lang="en-US" sz="4000" i="1" dirty="0">
                <a:latin typeface="Candara" panose="020E0502030303020204" pitchFamily="34" charset="0"/>
              </a:rPr>
              <a:t>2 Timothy 1:12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endParaRPr lang="en-US" sz="3800" dirty="0">
              <a:latin typeface="Candara" panose="020E0502030303020204" pitchFamily="34" charset="0"/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E688FD86-C186-406B-957A-378635E032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92847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437AC-F736-4448-8FA7-FB0A15E2B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47412" y="6492538"/>
            <a:ext cx="936319" cy="228600"/>
          </a:xfrm>
        </p:spPr>
        <p:txBody>
          <a:bodyPr/>
          <a:lstStyle/>
          <a:p>
            <a:fld id="{DF28FB93-0A08-4E7D-8E63-9EFA29F1E093}" type="slidenum">
              <a:rPr lang="en-US" sz="1400" smtClean="0">
                <a:latin typeface="Candara" panose="020E0502030303020204" pitchFamily="34" charset="0"/>
              </a:rPr>
              <a:pPr/>
              <a:t>9</a:t>
            </a:fld>
            <a:endParaRPr lang="en-US" sz="1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386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ject planning overview presentatio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98000"/>
              </a:schemeClr>
            </a:duotone>
          </a:blip>
          <a:tile tx="0" ty="0" sx="100000" sy="100000" flip="none" algn="ctr"/>
        </a:blip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accent1">
              <a:lumMod val="20000"/>
              <a:lumOff val="80000"/>
            </a:schemeClr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usiness project planning overview presentation.potx" id="{0D6D6775-FC9F-484B-A889-C0FCD86449E3}" vid="{CBE6795F-D548-4056-89FC-5BC618C494F3}"/>
    </a:ext>
  </a:extLst>
</a:theme>
</file>

<file path=ppt/theme/theme2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project planning overview presentation</Template>
  <TotalTime>148</TotalTime>
  <Words>410</Words>
  <Application>Microsoft Office PowerPoint</Application>
  <PresentationFormat>Custom</PresentationFormat>
  <Paragraphs>66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Candara</vt:lpstr>
      <vt:lpstr>Wingdings</vt:lpstr>
      <vt:lpstr>Project planning overview presentation</vt:lpstr>
      <vt:lpstr>Paul’s “I Am’s”</vt:lpstr>
      <vt:lpstr>Paul’s Persistent Endurance</vt:lpstr>
      <vt:lpstr>I Am a Debtor (1:14)</vt:lpstr>
      <vt:lpstr>I Am a Debtor (1:14)</vt:lpstr>
      <vt:lpstr>I Am a Debtor (1:14)</vt:lpstr>
      <vt:lpstr>I Am Ready (1:15) (predisposed, willing, eager)</vt:lpstr>
      <vt:lpstr>I Am Not Ashamed (1:16)</vt:lpstr>
      <vt:lpstr>I Am Not Ashamed (1:16)</vt:lpstr>
      <vt:lpstr>I Am Not Ashamed (1:16)</vt:lpstr>
      <vt:lpstr>I Am Not Ashamed (1:16)</vt:lpstr>
      <vt:lpstr>Paul’s “I Am’s”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Paul’s “I Am’s”</dc:title>
  <dc:creator>Joe R Price</dc:creator>
  <cp:lastModifiedBy>Joe R Price</cp:lastModifiedBy>
  <cp:revision>46</cp:revision>
  <dcterms:created xsi:type="dcterms:W3CDTF">2018-08-31T16:38:41Z</dcterms:created>
  <dcterms:modified xsi:type="dcterms:W3CDTF">2018-09-02T13:34:30Z</dcterms:modified>
</cp:coreProperties>
</file>