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60" r:id="rId4"/>
  </p:sldMasterIdLst>
  <p:notesMasterIdLst>
    <p:notesMasterId r:id="rId15"/>
  </p:notesMasterIdLst>
  <p:sldIdLst>
    <p:sldId id="257" r:id="rId5"/>
    <p:sldId id="256" r:id="rId6"/>
    <p:sldId id="258" r:id="rId7"/>
    <p:sldId id="265" r:id="rId8"/>
    <p:sldId id="260" r:id="rId9"/>
    <p:sldId id="267" r:id="rId10"/>
    <p:sldId id="268" r:id="rId11"/>
    <p:sldId id="269" r:id="rId12"/>
    <p:sldId id="270" r:id="rId13"/>
    <p:sldId id="27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0C1F"/>
    <a:srgbClr val="903163"/>
    <a:srgbClr val="E1E1E1"/>
    <a:srgbClr val="AA2C71"/>
    <a:srgbClr val="A62C6F"/>
    <a:srgbClr val="F9E7F1"/>
    <a:srgbClr val="852359"/>
    <a:srgbClr val="969F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395F94-0189-4A23-9895-35FA752439AB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2E1C88-3939-4832-BAAB-091D6FA96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500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Delete this slide when you finish preparing the other slides.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E1C88-3939-4832-BAAB-091D6FA96EB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59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464567" y="3085765"/>
            <a:ext cx="11262866" cy="3304800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58000">
                <a:schemeClr val="accent2">
                  <a:lumMod val="7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9226" y="1020431"/>
            <a:ext cx="10993549" cy="1475013"/>
          </a:xfrm>
          <a:effectLst/>
        </p:spPr>
        <p:txBody>
          <a:bodyPr anchor="ctr" anchorCtr="0">
            <a:normAutofit/>
          </a:bodyPr>
          <a:lstStyle>
            <a:lvl1pPr algn="ct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2BB4D03-E7B8-4121-A95A-F878493EA9AD}" type="datetime8">
              <a:rPr lang="en-US" smtClean="0"/>
              <a:t>9/16/2018 2:56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ZA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5C3056E-1632-4A65-A24F-3F10A1450A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8488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 bwMode="white">
          <a:xfrm>
            <a:off x="447817" y="5141973"/>
            <a:ext cx="11298200" cy="1274702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59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t" anchorCtr="0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F85AB2-8EC5-474B-9469-5B6A3D8FB1D6}" type="datetime8">
              <a:rPr lang="en-US" smtClean="0"/>
              <a:t>9/16/2018 2:56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ZA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5C3056E-1632-4A65-A24F-3F10A1450A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9724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372EB-6D8D-42DE-9DCC-188A39161C96}" type="datetime8">
              <a:rPr lang="en-US" smtClean="0"/>
              <a:t>9/16/2018 2:56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056E-1632-4A65-A24F-3F10A1450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101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C994CB-2BC6-164B-80D4-304B4CB6D8C3}"/>
              </a:ext>
            </a:extLst>
          </p:cNvPr>
          <p:cNvSpPr>
            <a:spLocks noChangeAspect="1"/>
          </p:cNvSpPr>
          <p:nvPr userDrawn="1"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4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539C-A900-4278-8E40-0F9AE01FDF20}" type="datetime8">
              <a:rPr lang="en-US" smtClean="0"/>
              <a:t>9/16/2018 2:56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C5C3056E-1632-4A65-A24F-3F10A1450A6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5BE0FDB-DB48-E242-8A1F-5B06F79B4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anchor="ctr" anchorCtr="0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6538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ag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5655714" cy="5244392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5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5292" y="773724"/>
            <a:ext cx="5315516" cy="4958862"/>
          </a:xfrm>
        </p:spPr>
        <p:txBody>
          <a:bodyPr anchor="ctr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773724"/>
            <a:ext cx="5388785" cy="49588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2A539-4A78-4FA4-A447-CFB8AC2E2172}" type="datetime8">
              <a:rPr lang="en-US" smtClean="0"/>
              <a:t>9/16/2018 2:56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C5C3056E-1632-4A65-A24F-3F10A1450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8208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 bwMode="white">
          <a:xfrm>
            <a:off x="447817" y="5141974"/>
            <a:ext cx="11290860" cy="1258827"/>
          </a:xfrm>
          <a:prstGeom prst="rect">
            <a:avLst/>
          </a:prstGeom>
          <a:gradFill flip="none" rotWithShape="1">
            <a:gsLst>
              <a:gs pos="100000">
                <a:srgbClr val="903163"/>
              </a:gs>
              <a:gs pos="60000">
                <a:schemeClr val="accent1">
                  <a:lumMod val="95000"/>
                  <a:lumOff val="5000"/>
                </a:schemeClr>
              </a:gs>
              <a:gs pos="1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383A2E3-21B1-4547-B9DB-B7F3699183A1}" type="datetime8">
              <a:rPr lang="en-US" smtClean="0"/>
              <a:t>9/16/2018 2:56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ZA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5C3056E-1632-4A65-A24F-3F10A1450A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441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anchor="ctr" anchorCtr="0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D47E3-93F4-4235-8994-89449D636B8C}" type="datetime8">
              <a:rPr lang="en-US" smtClean="0"/>
              <a:t>9/16/2018 2:56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056E-1632-4A65-A24F-3F10A1450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9661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anchor="ctr" anchorCtr="0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96" y="2023139"/>
            <a:ext cx="3198328" cy="536005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714624"/>
            <a:ext cx="3378403" cy="3194051"/>
          </a:xfrm>
        </p:spPr>
        <p:txBody>
          <a:bodyPr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fld id="{E37BA708-D17C-426D-8CB1-D3717439F055}" type="datetime8">
              <a:rPr lang="en-US" smtClean="0"/>
              <a:t>9/16/2018 2:56 PM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r>
              <a:rPr lang="en-ZA"/>
              <a:t>ADD A FOOTER</a:t>
            </a:r>
            <a:endParaRPr lang="en-US" dirty="0"/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6D289ABA-BA71-41AF-AA30-58CB8F426F6C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8145430" y="2714624"/>
            <a:ext cx="3378403" cy="3194051"/>
          </a:xfrm>
        </p:spPr>
        <p:txBody>
          <a:bodyPr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fld id="{C5C3056E-1632-4A65-A24F-3F10A1450A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C06DFC81-3912-4844-B25C-E1D7CBCD80A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400414" y="2714624"/>
            <a:ext cx="3378403" cy="3194051"/>
          </a:xfrm>
        </p:spPr>
        <p:txBody>
          <a:bodyPr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11556C46-FD2A-4916-B30C-DB066CAEA471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241852" y="2023139"/>
            <a:ext cx="3198328" cy="536005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2328988-0888-4C1A-8F73-17D455B6F8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180115" y="2714625"/>
            <a:ext cx="0" cy="319405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81892BA-72AB-4029-BF58-4D6F90C436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962123" y="2714625"/>
            <a:ext cx="0" cy="319405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8E232301-6803-418F-8637-ABBAC64416D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496836" y="2023139"/>
            <a:ext cx="3198328" cy="536005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11902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anchor="ctr" anchorCtr="0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2250892"/>
            <a:ext cx="5393102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707" y="2250892"/>
            <a:ext cx="5393102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fld id="{85C54B4C-609B-4567-8FF0-532D54C47311}" type="datetime8">
              <a:rPr lang="en-US" smtClean="0"/>
              <a:t>9/16/2018 2:56 PM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r>
              <a:rPr lang="en-ZA"/>
              <a:t>ADD A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fld id="{C5C3056E-1632-4A65-A24F-3F10A1450A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6900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 bwMode="white">
          <a:xfrm>
            <a:off x="440683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D1E3C-4651-48D0-BBA0-45708B10F8F1}" type="datetime8">
              <a:rPr lang="en-US" smtClean="0"/>
              <a:t>9/16/2018 2:56 PM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056E-1632-4A65-A24F-3F10A1450A6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5CEC16FA-81A4-6F41-9FCE-6262A4533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anchor="ctr" anchorCtr="0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4458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fld id="{449B0086-64C3-4859-8196-F691FD5B016C}" type="datetime8">
              <a:rPr lang="en-US" smtClean="0"/>
              <a:t>9/16/2018 2:56 PM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r>
              <a:rPr lang="en-ZA"/>
              <a:t>ADD A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fld id="{C5C3056E-1632-4A65-A24F-3F10A1450A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BB0525-CFF9-4A39-B5EA-579253994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8699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gradFill flip="none"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A26B3A95-E445-48EE-BE6F-5BBF371EC024}" type="datetime8">
              <a:rPr lang="en-US" smtClean="0"/>
              <a:t>9/16/2018 2:56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C5C3056E-1632-4A65-A24F-3F10A1450A6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7073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73" r:id="rId7"/>
    <p:sldLayoutId id="2147483666" r:id="rId8"/>
    <p:sldLayoutId id="2147483667" r:id="rId9"/>
    <p:sldLayoutId id="2147483668" r:id="rId10"/>
    <p:sldLayoutId id="214748366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94250-8D97-401F-A36C-5B5DB39DDD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9226" y="746449"/>
            <a:ext cx="10993549" cy="1279121"/>
          </a:xfrm>
        </p:spPr>
        <p:txBody>
          <a:bodyPr>
            <a:norm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Jesus Wept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55F7CC-C3DE-41F7-8BE1-39A9489FC0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2025570"/>
            <a:ext cx="10993546" cy="1060197"/>
          </a:xfrm>
        </p:spPr>
        <p:txBody>
          <a:bodyPr>
            <a:noAutofit/>
          </a:bodyPr>
          <a:lstStyle/>
          <a:p>
            <a:r>
              <a:rPr lang="en-US" sz="5400" b="1" i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11:35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569A4FF5-1AD4-42FD-B05A-6AEBB2C01A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29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940758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BE25F-EA7E-41D8-8362-014D6953C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176041"/>
            <a:ext cx="11282859" cy="445625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b="1" dirty="0">
                <a:solidFill>
                  <a:schemeClr val="tx1"/>
                </a:solidFill>
              </a:rPr>
              <a:t>When sinners are unwilling to repent</a:t>
            </a:r>
            <a:endParaRPr lang="en-US" sz="4400" i="1" dirty="0">
              <a:solidFill>
                <a:schemeClr val="tx1"/>
              </a:solidFill>
            </a:endParaRP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200" dirty="0">
                <a:solidFill>
                  <a:schemeClr val="tx1"/>
                </a:solidFill>
              </a:rPr>
              <a:t>Unbelief, </a:t>
            </a:r>
            <a:r>
              <a:rPr lang="en-US" sz="4200" i="1" dirty="0">
                <a:solidFill>
                  <a:schemeClr val="tx1"/>
                </a:solidFill>
              </a:rPr>
              <a:t>Luke 19:41 (Matthew 23:37)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200" dirty="0">
                <a:solidFill>
                  <a:schemeClr val="tx1"/>
                </a:solidFill>
              </a:rPr>
              <a:t>Lost opportunities / Refuse to believe, </a:t>
            </a:r>
            <a:br>
              <a:rPr lang="en-US" sz="4200" dirty="0">
                <a:solidFill>
                  <a:schemeClr val="tx1"/>
                </a:solidFill>
              </a:rPr>
            </a:br>
            <a:r>
              <a:rPr lang="en-US" sz="4200" i="1" dirty="0">
                <a:solidFill>
                  <a:schemeClr val="tx1"/>
                </a:solidFill>
              </a:rPr>
              <a:t>Luke 19:42; Mark 8:11-12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200" dirty="0">
                <a:solidFill>
                  <a:schemeClr val="tx1"/>
                </a:solidFill>
              </a:rPr>
              <a:t>Coming judgment, </a:t>
            </a:r>
            <a:r>
              <a:rPr lang="en-US" sz="4200" i="1" dirty="0">
                <a:solidFill>
                  <a:schemeClr val="tx1"/>
                </a:solidFill>
              </a:rPr>
              <a:t>Luke 19:43-44; Ezekiel 18:</a:t>
            </a:r>
            <a:br>
              <a:rPr lang="en-US" sz="4200" i="1" dirty="0">
                <a:solidFill>
                  <a:schemeClr val="tx1"/>
                </a:solidFill>
              </a:rPr>
            </a:br>
            <a:r>
              <a:rPr lang="en-US" sz="4200" i="1" dirty="0">
                <a:solidFill>
                  <a:schemeClr val="tx1"/>
                </a:solidFill>
              </a:rPr>
              <a:t>31-32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4E7AA8-036D-4F28-96BA-A52B66A33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>
            <a:normAutofit/>
          </a:bodyPr>
          <a:lstStyle/>
          <a:p>
            <a:r>
              <a:rPr lang="en-ZA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Jesus Weeps </a:t>
            </a:r>
            <a:r>
              <a:rPr lang="en-ZA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ZA" sz="4800" i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</a:t>
            </a:r>
            <a:r>
              <a:rPr lang="en-ZA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11:33-35)</a:t>
            </a:r>
            <a:endParaRPr lang="en-US" sz="4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1D334A7F-4D9A-4083-82EF-3673B5CDB7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29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45732C02-F89F-4169-8270-837A0EAE8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2139" y="6528122"/>
            <a:ext cx="875032" cy="329878"/>
          </a:xfrm>
        </p:spPr>
        <p:txBody>
          <a:bodyPr vert="horz" lIns="91440" tIns="45720" rIns="91440" bIns="45720" rtlCol="0" anchor="ctr"/>
          <a:lstStyle/>
          <a:p>
            <a:fld id="{C5C3056E-1632-4A65-A24F-3F10A1450A6E}" type="slidenum">
              <a:rPr lang="en-US" sz="1400">
                <a:solidFill>
                  <a:schemeClr val="tx1"/>
                </a:solidFill>
              </a:rPr>
              <a:pPr/>
              <a:t>10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8630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100000">
              <a:schemeClr val="accent4">
                <a:lumMod val="60000"/>
                <a:lumOff val="40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9EA0F-FD88-464F-99D9-0E151D11E7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7675" y="742952"/>
            <a:ext cx="11243732" cy="2149538"/>
          </a:xfrm>
        </p:spPr>
        <p:txBody>
          <a:bodyPr anchor="ctr">
            <a:normAutofit/>
          </a:bodyPr>
          <a:lstStyle/>
          <a:p>
            <a:pPr algn="ctr"/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Death of Lazarus</a:t>
            </a:r>
            <a:br>
              <a:rPr lang="en-US" sz="6000" b="1" dirty="0"/>
            </a:b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b="1" i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11)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32A20C-8823-4E5C-BF21-C75BA56E76DE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black">
          <a:xfrm>
            <a:off x="595224" y="3314700"/>
            <a:ext cx="11030720" cy="2800349"/>
          </a:xfrm>
        </p:spPr>
        <p:txBody>
          <a:bodyPr anchor="ctr">
            <a:normAutofit/>
          </a:bodyPr>
          <a:lstStyle/>
          <a:p>
            <a:pPr algn="l">
              <a:spcBef>
                <a:spcPts val="2400"/>
              </a:spcBef>
              <a:spcAft>
                <a:spcPts val="0"/>
              </a:spcAft>
            </a:pPr>
            <a:r>
              <a:rPr lang="en-US" sz="4400" cap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and Son to be glorified, </a:t>
            </a:r>
            <a:r>
              <a:rPr lang="en-US" sz="4400" i="1" cap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11:3-6 (40)</a:t>
            </a:r>
          </a:p>
          <a:p>
            <a:pPr algn="l">
              <a:spcBef>
                <a:spcPts val="2400"/>
              </a:spcBef>
              <a:spcAft>
                <a:spcPts val="0"/>
              </a:spcAft>
            </a:pPr>
            <a:r>
              <a:rPr lang="en-US" sz="4400" cap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Occasion for faith, </a:t>
            </a:r>
            <a:r>
              <a:rPr lang="en-US" sz="4400" i="1" cap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11:11-15, 25-26, 40-42, 45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009362DB-FBC9-4870-BFEE-BBAB1D78C1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29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E9D8055-23BF-472B-B17E-C63D5C501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0186" y="6387457"/>
            <a:ext cx="1052508" cy="365125"/>
          </a:xfrm>
        </p:spPr>
        <p:txBody>
          <a:bodyPr/>
          <a:lstStyle/>
          <a:p>
            <a:fld id="{C5C3056E-1632-4A65-A24F-3F10A1450A6E}" type="slidenum">
              <a:rPr lang="en-US" sz="1400" smtClean="0"/>
              <a:t>2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8060378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 descr="Teacher">
            <a:extLst>
              <a:ext uri="{FF2B5EF4-FFF2-40B4-BE49-F238E27FC236}">
                <a16:creationId xmlns:a16="http://schemas.microsoft.com/office/drawing/2014/main" id="{5614277E-CACC-4F9D-8C27-FB73FCBFB4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3925" y="633056"/>
            <a:ext cx="1152000" cy="1152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B13C35-702B-4BCE-824F-AAADB3090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857" y="2379306"/>
            <a:ext cx="11453868" cy="356533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4600" b="1" dirty="0">
                <a:solidFill>
                  <a:schemeClr val="tx1"/>
                </a:solidFill>
              </a:rPr>
              <a:t>Jesus cares and comforts</a:t>
            </a:r>
            <a:r>
              <a:rPr lang="en-US" sz="4600" dirty="0">
                <a:solidFill>
                  <a:schemeClr val="tx1"/>
                </a:solidFill>
              </a:rPr>
              <a:t>, </a:t>
            </a:r>
            <a:r>
              <a:rPr lang="en-US" sz="4600" i="1" dirty="0">
                <a:solidFill>
                  <a:schemeClr val="tx1"/>
                </a:solidFill>
              </a:rPr>
              <a:t>Hebrews 2:14-18</a:t>
            </a:r>
          </a:p>
          <a:p>
            <a:pPr lvl="1">
              <a:spcBef>
                <a:spcPts val="1200"/>
              </a:spcBef>
            </a:pPr>
            <a:r>
              <a:rPr lang="en-US" sz="4200" dirty="0">
                <a:solidFill>
                  <a:schemeClr val="tx1"/>
                </a:solidFill>
              </a:rPr>
              <a:t>He loves with </a:t>
            </a:r>
            <a:r>
              <a:rPr lang="en-US" sz="4200" i="1" dirty="0">
                <a:solidFill>
                  <a:schemeClr val="tx1"/>
                </a:solidFill>
              </a:rPr>
              <a:t>warmth</a:t>
            </a:r>
            <a:r>
              <a:rPr lang="en-US" sz="4200" dirty="0">
                <a:solidFill>
                  <a:schemeClr val="tx1"/>
                </a:solidFill>
              </a:rPr>
              <a:t> and with </a:t>
            </a:r>
            <a:r>
              <a:rPr lang="en-US" sz="4200" i="1" dirty="0">
                <a:solidFill>
                  <a:schemeClr val="tx1"/>
                </a:solidFill>
              </a:rPr>
              <a:t>active goodwill</a:t>
            </a:r>
          </a:p>
          <a:p>
            <a:pPr>
              <a:spcBef>
                <a:spcPts val="1200"/>
              </a:spcBef>
            </a:pPr>
            <a:r>
              <a:rPr lang="en-US" sz="4600" b="1" dirty="0">
                <a:solidFill>
                  <a:schemeClr val="tx1"/>
                </a:solidFill>
              </a:rPr>
              <a:t>Faith is supported and relief is assured</a:t>
            </a:r>
            <a:r>
              <a:rPr lang="en-US" sz="4600" dirty="0">
                <a:solidFill>
                  <a:schemeClr val="tx1"/>
                </a:solidFill>
              </a:rPr>
              <a:t>, </a:t>
            </a:r>
            <a:r>
              <a:rPr lang="en-US" sz="4600" i="1" dirty="0">
                <a:solidFill>
                  <a:schemeClr val="tx1"/>
                </a:solidFill>
              </a:rPr>
              <a:t>Hebrews 4:15-16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93C0E1-1796-41B4-AF64-2A823C4C8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8253" y="729658"/>
            <a:ext cx="10192555" cy="988332"/>
          </a:xfrm>
        </p:spPr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Lessons When We Sorrow</a:t>
            </a: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AAA96FB4-7DBE-4C58-B7C3-4B8FB9DE7A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29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F55721-4695-42CA-9AE8-BD82B6735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0186" y="6387457"/>
            <a:ext cx="1052508" cy="365125"/>
          </a:xfrm>
        </p:spPr>
        <p:txBody>
          <a:bodyPr/>
          <a:lstStyle/>
          <a:p>
            <a:fld id="{C5C3056E-1632-4A65-A24F-3F10A1450A6E}" type="slidenum">
              <a:rPr lang="en-US" sz="1400" smtClean="0">
                <a:solidFill>
                  <a:schemeClr val="tx1"/>
                </a:solidFill>
              </a:rPr>
              <a:t>3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0360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4F641-0AA4-46DF-B52D-011067E28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 During Grief </a:t>
            </a:r>
            <a:r>
              <a:rPr lang="en-ZA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(J</a:t>
            </a:r>
            <a:r>
              <a:rPr lang="en-ZA" sz="4800" i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ohn</a:t>
            </a:r>
            <a:r>
              <a:rPr lang="en-ZA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11:17-37)</a:t>
            </a:r>
            <a:endParaRPr lang="en-US" sz="4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767446-11AA-4C25-B44F-42C94FDE4A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sz="4000" b="1" dirty="0"/>
              <a:t>Martha</a:t>
            </a:r>
            <a:endParaRPr lang="en-US" sz="4000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6B75F4-ECF0-452D-BB80-1416C7E14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6857" y="2714624"/>
            <a:ext cx="3696604" cy="3606638"/>
          </a:xfrm>
        </p:spPr>
        <p:txBody>
          <a:bodyPr>
            <a:normAutofit/>
          </a:bodyPr>
          <a:lstStyle/>
          <a:p>
            <a:r>
              <a:rPr lang="en-ZA" sz="4200" dirty="0">
                <a:solidFill>
                  <a:schemeClr val="tx1"/>
                </a:solidFill>
              </a:rPr>
              <a:t>Refocused her grief toward Him and the future, </a:t>
            </a:r>
            <a:r>
              <a:rPr lang="en-ZA" sz="4200" i="1" dirty="0">
                <a:solidFill>
                  <a:schemeClr val="tx1"/>
                </a:solidFill>
              </a:rPr>
              <a:t>11:21-27</a:t>
            </a:r>
            <a:endParaRPr lang="en-US" sz="4200" i="1" dirty="0">
              <a:solidFill>
                <a:schemeClr val="tx1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743281F-51FF-4F76-8197-3F6219E35965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8241852" y="2714624"/>
            <a:ext cx="3378403" cy="3413718"/>
          </a:xfrm>
        </p:spPr>
        <p:txBody>
          <a:bodyPr>
            <a:normAutofit/>
          </a:bodyPr>
          <a:lstStyle/>
          <a:p>
            <a:r>
              <a:rPr lang="en-US" sz="4200" dirty="0">
                <a:solidFill>
                  <a:schemeClr val="tx1"/>
                </a:solidFill>
              </a:rPr>
              <a:t>We do not sorrow like the world, </a:t>
            </a:r>
            <a:br>
              <a:rPr lang="en-US" sz="4200" dirty="0">
                <a:solidFill>
                  <a:schemeClr val="tx1"/>
                </a:solidFill>
              </a:rPr>
            </a:br>
            <a:r>
              <a:rPr lang="en-US" sz="4200" i="1" dirty="0">
                <a:solidFill>
                  <a:schemeClr val="tx1"/>
                </a:solidFill>
              </a:rPr>
              <a:t>1 Thess. 4:13-14, 18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A3EC13-9EA6-4C20-BA5C-D7D92AFF848B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363656" y="2714624"/>
            <a:ext cx="3460830" cy="3606638"/>
          </a:xfrm>
        </p:spPr>
        <p:txBody>
          <a:bodyPr>
            <a:normAutofit/>
          </a:bodyPr>
          <a:lstStyle/>
          <a:p>
            <a:r>
              <a:rPr lang="en-ZA" sz="4200" dirty="0">
                <a:solidFill>
                  <a:schemeClr val="tx1"/>
                </a:solidFill>
              </a:rPr>
              <a:t>Worshiped even in  sorrow, </a:t>
            </a:r>
            <a:r>
              <a:rPr lang="en-ZA" sz="4200" i="1" dirty="0">
                <a:solidFill>
                  <a:schemeClr val="tx1"/>
                </a:solidFill>
              </a:rPr>
              <a:t>11:32 (Mark 7:37; Rom. 8:31-37)</a:t>
            </a:r>
            <a:endParaRPr lang="en-US" sz="42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A377D8F-60B0-418E-A7EC-DBDFDF5E28AF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en-ZA" sz="4000" b="1" dirty="0"/>
              <a:t>Christians</a:t>
            </a:r>
            <a:endParaRPr lang="en-US" sz="4000" b="1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4E329E0-8BAF-4C0F-8C29-DF88C1BCBBB8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ZA" sz="4000" b="1" dirty="0"/>
              <a:t>Mary</a:t>
            </a:r>
            <a:endParaRPr lang="en-US" sz="4000" b="1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CB470A2-B12F-412E-A806-E0572E603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9490" y="6528123"/>
            <a:ext cx="875032" cy="329878"/>
          </a:xfrm>
        </p:spPr>
        <p:txBody>
          <a:bodyPr vert="horz" lIns="91440" tIns="45720" rIns="91440" bIns="45720" rtlCol="0" anchor="ctr"/>
          <a:lstStyle/>
          <a:p>
            <a:fld id="{C5C3056E-1632-4A65-A24F-3F10A1450A6E}" type="slidenum">
              <a:rPr lang="en-US" sz="1400">
                <a:solidFill>
                  <a:schemeClr val="tx1"/>
                </a:solidFill>
              </a:rPr>
              <a:pPr/>
              <a:t>4</a:t>
            </a:fld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12" name="Picture 11" descr="A close up of a logo&#10;&#10;Description generated with high confidence">
            <a:extLst>
              <a:ext uri="{FF2B5EF4-FFF2-40B4-BE49-F238E27FC236}">
                <a16:creationId xmlns:a16="http://schemas.microsoft.com/office/drawing/2014/main" id="{9CF93848-569C-4715-B07F-D66E660D1D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29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175991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  <p:bldP spid="7" grpId="0" build="p"/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BE25F-EA7E-41D8-8362-014D6953C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231879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800" b="1" dirty="0">
                <a:solidFill>
                  <a:schemeClr val="tx1"/>
                </a:solidFill>
              </a:rPr>
              <a:t>On Jesus</a:t>
            </a:r>
            <a:r>
              <a:rPr lang="en-US" sz="4800" dirty="0">
                <a:solidFill>
                  <a:schemeClr val="tx1"/>
                </a:solidFill>
              </a:rPr>
              <a:t>, </a:t>
            </a:r>
            <a:r>
              <a:rPr lang="en-US" sz="4800" i="1" dirty="0">
                <a:solidFill>
                  <a:schemeClr val="tx1"/>
                </a:solidFill>
              </a:rPr>
              <a:t>John 11:33-35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800" b="1" dirty="0">
                <a:solidFill>
                  <a:schemeClr val="tx1"/>
                </a:solidFill>
              </a:rPr>
              <a:t>On the Jews present</a:t>
            </a:r>
            <a:r>
              <a:rPr lang="en-US" sz="4800" dirty="0">
                <a:solidFill>
                  <a:schemeClr val="tx1"/>
                </a:solidFill>
              </a:rPr>
              <a:t>, </a:t>
            </a:r>
            <a:r>
              <a:rPr lang="en-US" sz="4800" i="1" dirty="0">
                <a:solidFill>
                  <a:schemeClr val="tx1"/>
                </a:solidFill>
              </a:rPr>
              <a:t>John 11:36-37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400" dirty="0">
                <a:solidFill>
                  <a:schemeClr val="tx1"/>
                </a:solidFill>
              </a:rPr>
              <a:t>Saw His love, </a:t>
            </a:r>
            <a:r>
              <a:rPr lang="en-US" sz="4400" i="1" dirty="0">
                <a:solidFill>
                  <a:schemeClr val="tx1"/>
                </a:solidFill>
              </a:rPr>
              <a:t>11:36 (Romans 12:15-16)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400" dirty="0">
                <a:solidFill>
                  <a:schemeClr val="tx1"/>
                </a:solidFill>
              </a:rPr>
              <a:t>Speculated why Jesus had not prevented </a:t>
            </a:r>
            <a:br>
              <a:rPr lang="en-US" sz="4400" dirty="0">
                <a:solidFill>
                  <a:schemeClr val="tx1"/>
                </a:solidFill>
              </a:rPr>
            </a:br>
            <a:r>
              <a:rPr lang="en-US" sz="4400" dirty="0">
                <a:solidFill>
                  <a:schemeClr val="tx1"/>
                </a:solidFill>
              </a:rPr>
              <a:t>his death, </a:t>
            </a:r>
            <a:r>
              <a:rPr lang="en-US" sz="4400" i="1" dirty="0">
                <a:solidFill>
                  <a:schemeClr val="tx1"/>
                </a:solidFill>
              </a:rPr>
              <a:t>11:37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4E7AA8-036D-4F28-96BA-A52B66A33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5400" dirty="0"/>
              <a:t>Effects of Their Grief</a:t>
            </a:r>
            <a:endParaRPr lang="en-US" sz="5400" dirty="0"/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1D334A7F-4D9A-4083-82EF-3673B5CDB7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29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45732C02-F89F-4169-8270-837A0EAE8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9490" y="6528123"/>
            <a:ext cx="875032" cy="329878"/>
          </a:xfrm>
        </p:spPr>
        <p:txBody>
          <a:bodyPr vert="horz" lIns="91440" tIns="45720" rIns="91440" bIns="45720" rtlCol="0" anchor="ctr"/>
          <a:lstStyle/>
          <a:p>
            <a:fld id="{C5C3056E-1632-4A65-A24F-3F10A1450A6E}" type="slidenum">
              <a:rPr lang="en-US" sz="1400">
                <a:solidFill>
                  <a:schemeClr val="tx1"/>
                </a:solidFill>
              </a:rPr>
              <a:pPr/>
              <a:t>5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0834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BE25F-EA7E-41D8-8362-014D6953C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52892"/>
            <a:ext cx="11306008" cy="459969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4400" b="1" dirty="0">
                <a:solidFill>
                  <a:schemeClr val="tx1"/>
                </a:solidFill>
              </a:rPr>
              <a:t>Raising of Lazarus</a:t>
            </a:r>
            <a:r>
              <a:rPr lang="en-US" sz="4400" dirty="0">
                <a:solidFill>
                  <a:schemeClr val="tx1"/>
                </a:solidFill>
              </a:rPr>
              <a:t>, </a:t>
            </a:r>
            <a:r>
              <a:rPr lang="en-US" sz="4400" i="1" dirty="0">
                <a:solidFill>
                  <a:schemeClr val="tx1"/>
                </a:solidFill>
              </a:rPr>
              <a:t>John 11:38-44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4000" dirty="0">
                <a:solidFill>
                  <a:schemeClr val="tx1"/>
                </a:solidFill>
              </a:rPr>
              <a:t>Certainly dead, </a:t>
            </a:r>
            <a:r>
              <a:rPr lang="en-US" sz="4000" i="1" dirty="0">
                <a:solidFill>
                  <a:schemeClr val="tx1"/>
                </a:solidFill>
              </a:rPr>
              <a:t>11:39 (41, 14)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4000" dirty="0">
                <a:solidFill>
                  <a:schemeClr val="tx1"/>
                </a:solidFill>
              </a:rPr>
              <a:t>The glory of God displayed, </a:t>
            </a:r>
            <a:r>
              <a:rPr lang="en-US" sz="4000" i="1" dirty="0">
                <a:solidFill>
                  <a:schemeClr val="tx1"/>
                </a:solidFill>
              </a:rPr>
              <a:t>11:40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4000" dirty="0">
                <a:solidFill>
                  <a:schemeClr val="tx1"/>
                </a:solidFill>
              </a:rPr>
              <a:t>Time of thanksgiving that looks beyond ourselves, </a:t>
            </a:r>
            <a:r>
              <a:rPr lang="en-US" sz="4000" i="1" dirty="0">
                <a:solidFill>
                  <a:schemeClr val="tx1"/>
                </a:solidFill>
              </a:rPr>
              <a:t>11:41-42 (James 1:2-4)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4000" dirty="0">
                <a:solidFill>
                  <a:schemeClr val="tx1"/>
                </a:solidFill>
              </a:rPr>
              <a:t>Testifies of His humanity and deity, </a:t>
            </a:r>
            <a:r>
              <a:rPr lang="en-US" sz="4000" i="1" dirty="0">
                <a:solidFill>
                  <a:schemeClr val="tx1"/>
                </a:solidFill>
              </a:rPr>
              <a:t>11:4, 35, 42, 45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4E7AA8-036D-4F28-96BA-A52B66A33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5400" dirty="0"/>
              <a:t>Effects of Their Grief</a:t>
            </a:r>
            <a:endParaRPr lang="en-US" sz="5400" dirty="0"/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1D334A7F-4D9A-4083-82EF-3673B5CDB7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29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45732C02-F89F-4169-8270-837A0EAE8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2139" y="6528122"/>
            <a:ext cx="875032" cy="329878"/>
          </a:xfrm>
        </p:spPr>
        <p:txBody>
          <a:bodyPr vert="horz" lIns="91440" tIns="45720" rIns="91440" bIns="45720" rtlCol="0" anchor="ctr"/>
          <a:lstStyle/>
          <a:p>
            <a:fld id="{C5C3056E-1632-4A65-A24F-3F10A1450A6E}" type="slidenum">
              <a:rPr lang="en-US" sz="1400">
                <a:solidFill>
                  <a:schemeClr val="tx1"/>
                </a:solidFill>
              </a:rPr>
              <a:pPr/>
              <a:t>6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2094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BE25F-EA7E-41D8-8362-014D6953C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1989600"/>
            <a:ext cx="11271283" cy="4762982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chemeClr val="tx1"/>
                </a:solidFill>
              </a:rPr>
              <a:t>25</a:t>
            </a:r>
            <a:r>
              <a:rPr lang="en-US" sz="4200" dirty="0">
                <a:solidFill>
                  <a:schemeClr val="tx1"/>
                </a:solidFill>
              </a:rPr>
              <a:t> Jesus said to her, “I am the </a:t>
            </a:r>
            <a:r>
              <a:rPr lang="en-US" sz="4200" b="1" dirty="0">
                <a:solidFill>
                  <a:schemeClr val="tx1"/>
                </a:solidFill>
              </a:rPr>
              <a:t>resurrection </a:t>
            </a:r>
            <a:r>
              <a:rPr lang="en-US" sz="4200" dirty="0">
                <a:solidFill>
                  <a:schemeClr val="tx1"/>
                </a:solidFill>
              </a:rPr>
              <a:t>and the </a:t>
            </a:r>
            <a:r>
              <a:rPr lang="en-US" sz="4200" b="1" dirty="0">
                <a:solidFill>
                  <a:schemeClr val="tx1"/>
                </a:solidFill>
              </a:rPr>
              <a:t>life</a:t>
            </a:r>
            <a:r>
              <a:rPr lang="en-US" sz="4200" dirty="0">
                <a:solidFill>
                  <a:schemeClr val="tx1"/>
                </a:solidFill>
              </a:rPr>
              <a:t>. He who believes in Me, though he may die, he shall live. </a:t>
            </a:r>
            <a:r>
              <a:rPr lang="en-US" sz="3600" dirty="0">
                <a:solidFill>
                  <a:schemeClr val="tx1"/>
                </a:solidFill>
              </a:rPr>
              <a:t>26</a:t>
            </a:r>
            <a:r>
              <a:rPr lang="en-US" sz="4200" dirty="0">
                <a:solidFill>
                  <a:schemeClr val="tx1"/>
                </a:solidFill>
              </a:rPr>
              <a:t> And whoever lives and believes in Me shall never die. </a:t>
            </a:r>
            <a:r>
              <a:rPr lang="en-US" sz="4200" b="1" i="1" dirty="0">
                <a:solidFill>
                  <a:schemeClr val="tx1"/>
                </a:solidFill>
              </a:rPr>
              <a:t>Do you believe this?</a:t>
            </a:r>
            <a:r>
              <a:rPr lang="en-US" sz="4200" dirty="0">
                <a:solidFill>
                  <a:schemeClr val="tx1"/>
                </a:solidFill>
              </a:rPr>
              <a:t>” </a:t>
            </a:r>
            <a:r>
              <a:rPr lang="en-US" sz="3600" dirty="0">
                <a:solidFill>
                  <a:schemeClr val="tx1"/>
                </a:solidFill>
              </a:rPr>
              <a:t>27</a:t>
            </a:r>
            <a:r>
              <a:rPr lang="en-US" sz="4200" dirty="0">
                <a:solidFill>
                  <a:schemeClr val="tx1"/>
                </a:solidFill>
              </a:rPr>
              <a:t> She said to Him, “Yes, Lord, I believe that You are the Christ, the Son of God, who is   to come into the world.” </a:t>
            </a:r>
            <a:r>
              <a:rPr lang="en-US" sz="4200" i="1" dirty="0">
                <a:solidFill>
                  <a:schemeClr val="tx1"/>
                </a:solidFill>
              </a:rPr>
              <a:t>(John 11:25–27, NKJV)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endParaRPr lang="en-US" sz="4200" i="1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4E7AA8-036D-4F28-96BA-A52B66A33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5400" dirty="0"/>
              <a:t>Effects of Their Grief</a:t>
            </a:r>
            <a:endParaRPr lang="en-US" sz="5400" dirty="0"/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1D334A7F-4D9A-4083-82EF-3673B5CDB7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29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45732C02-F89F-4169-8270-837A0EAE8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9490" y="6528123"/>
            <a:ext cx="875032" cy="329878"/>
          </a:xfrm>
        </p:spPr>
        <p:txBody>
          <a:bodyPr vert="horz" lIns="91440" tIns="45720" rIns="91440" bIns="45720" rtlCol="0" anchor="ctr"/>
          <a:lstStyle/>
          <a:p>
            <a:fld id="{C5C3056E-1632-4A65-A24F-3F10A1450A6E}" type="slidenum">
              <a:rPr lang="en-US" sz="1400">
                <a:solidFill>
                  <a:schemeClr val="tx1"/>
                </a:solidFill>
              </a:rPr>
              <a:pPr/>
              <a:t>7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1379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BE25F-EA7E-41D8-8362-014D6953C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048719"/>
            <a:ext cx="11178686" cy="4809281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US" sz="4200" b="1" dirty="0">
                <a:solidFill>
                  <a:schemeClr val="tx1"/>
                </a:solidFill>
              </a:rPr>
              <a:t>Because of what sin does to us</a:t>
            </a:r>
            <a:r>
              <a:rPr lang="en-US" sz="4200" i="1" dirty="0">
                <a:solidFill>
                  <a:schemeClr val="tx1"/>
                </a:solidFill>
              </a:rPr>
              <a:t>, Genesis 6:5-6; Mark 3:5 (1-6)</a:t>
            </a: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sz="4000" dirty="0">
                <a:solidFill>
                  <a:schemeClr val="tx1"/>
                </a:solidFill>
              </a:rPr>
              <a:t>Separates, </a:t>
            </a:r>
            <a:r>
              <a:rPr lang="en-US" sz="4000" i="1" dirty="0">
                <a:solidFill>
                  <a:schemeClr val="tx1"/>
                </a:solidFill>
              </a:rPr>
              <a:t>Genesis 2:16-17; 3:22-23; Isaiah 59:1-2</a:t>
            </a: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sz="4000" dirty="0">
                <a:solidFill>
                  <a:schemeClr val="tx1"/>
                </a:solidFill>
              </a:rPr>
              <a:t>Sin’s burdens, </a:t>
            </a:r>
            <a:r>
              <a:rPr lang="en-US" sz="4000" i="1" dirty="0">
                <a:solidFill>
                  <a:schemeClr val="tx1"/>
                </a:solidFill>
              </a:rPr>
              <a:t>Genesis 3:16-19; Hebrews 12:1-2</a:t>
            </a: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sz="4000" dirty="0">
                <a:solidFill>
                  <a:schemeClr val="tx1"/>
                </a:solidFill>
              </a:rPr>
              <a:t>Sin’s cost:</a:t>
            </a:r>
          </a:p>
          <a:p>
            <a:pPr lvl="2">
              <a:spcBef>
                <a:spcPts val="300"/>
              </a:spcBef>
              <a:spcAft>
                <a:spcPts val="0"/>
              </a:spcAft>
            </a:pPr>
            <a:r>
              <a:rPr lang="en-US" sz="3800" dirty="0">
                <a:solidFill>
                  <a:schemeClr val="tx1"/>
                </a:solidFill>
              </a:rPr>
              <a:t>To sinners, </a:t>
            </a:r>
            <a:r>
              <a:rPr lang="en-US" sz="3800" i="1" dirty="0">
                <a:solidFill>
                  <a:schemeClr val="tx1"/>
                </a:solidFill>
              </a:rPr>
              <a:t>Luke 15:11-17</a:t>
            </a:r>
          </a:p>
          <a:p>
            <a:pPr lvl="2">
              <a:spcBef>
                <a:spcPts val="300"/>
              </a:spcBef>
              <a:spcAft>
                <a:spcPts val="0"/>
              </a:spcAft>
            </a:pPr>
            <a:r>
              <a:rPr lang="en-US" sz="3800" dirty="0">
                <a:solidFill>
                  <a:schemeClr val="tx1"/>
                </a:solidFill>
              </a:rPr>
              <a:t>To Jesus, </a:t>
            </a:r>
            <a:r>
              <a:rPr lang="en-US" sz="3800" i="1" dirty="0">
                <a:solidFill>
                  <a:schemeClr val="tx1"/>
                </a:solidFill>
              </a:rPr>
              <a:t>Luke 22:41-44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4E7AA8-036D-4F28-96BA-A52B66A33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>
            <a:normAutofit/>
          </a:bodyPr>
          <a:lstStyle/>
          <a:p>
            <a:r>
              <a:rPr lang="en-ZA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Jesus Weeps </a:t>
            </a:r>
            <a:r>
              <a:rPr lang="en-ZA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ZA" sz="4800" i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</a:t>
            </a:r>
            <a:r>
              <a:rPr lang="en-ZA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11:33-35)</a:t>
            </a:r>
            <a:endParaRPr lang="en-US" sz="4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1D334A7F-4D9A-4083-82EF-3673B5CDB7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29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45732C02-F89F-4169-8270-837A0EAE8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2139" y="6528122"/>
            <a:ext cx="875032" cy="329878"/>
          </a:xfrm>
        </p:spPr>
        <p:txBody>
          <a:bodyPr vert="horz" lIns="91440" tIns="45720" rIns="91440" bIns="45720" rtlCol="0" anchor="ctr"/>
          <a:lstStyle/>
          <a:p>
            <a:fld id="{C5C3056E-1632-4A65-A24F-3F10A1450A6E}" type="slidenum">
              <a:rPr lang="en-US" sz="1400">
                <a:solidFill>
                  <a:schemeClr val="tx1"/>
                </a:solidFill>
              </a:rPr>
              <a:pPr/>
              <a:t>8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8636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BE25F-EA7E-41D8-8362-014D6953C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338086"/>
            <a:ext cx="11282859" cy="388285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b="1" dirty="0">
                <a:solidFill>
                  <a:schemeClr val="tx1"/>
                </a:solidFill>
              </a:rPr>
              <a:t>Because He cares when we hurt</a:t>
            </a:r>
            <a:endParaRPr lang="en-US" sz="4400" i="1" dirty="0">
              <a:solidFill>
                <a:schemeClr val="tx1"/>
              </a:solidFill>
            </a:endParaRP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200" dirty="0">
                <a:solidFill>
                  <a:schemeClr val="tx1"/>
                </a:solidFill>
              </a:rPr>
              <a:t>When we are filled with sorrow, </a:t>
            </a:r>
            <a:r>
              <a:rPr lang="en-US" sz="4200" i="1" dirty="0">
                <a:solidFill>
                  <a:schemeClr val="tx1"/>
                </a:solidFill>
              </a:rPr>
              <a:t>Luke 8:40-42,  49-56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200" dirty="0">
                <a:solidFill>
                  <a:schemeClr val="tx1"/>
                </a:solidFill>
              </a:rPr>
              <a:t>When we struggle against evil,</a:t>
            </a:r>
            <a:r>
              <a:rPr lang="en-US" sz="4200" i="1" dirty="0">
                <a:solidFill>
                  <a:schemeClr val="tx1"/>
                </a:solidFill>
              </a:rPr>
              <a:t> Luke 8:26-39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200" dirty="0">
                <a:solidFill>
                  <a:schemeClr val="tx1"/>
                </a:solidFill>
              </a:rPr>
              <a:t>When we are lost in sin, </a:t>
            </a:r>
            <a:r>
              <a:rPr lang="en-US" sz="4200" i="1" dirty="0">
                <a:solidFill>
                  <a:schemeClr val="tx1"/>
                </a:solidFill>
              </a:rPr>
              <a:t>Matthew 18:10-14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4E7AA8-036D-4F28-96BA-A52B66A33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>
            <a:normAutofit/>
          </a:bodyPr>
          <a:lstStyle/>
          <a:p>
            <a:r>
              <a:rPr lang="en-ZA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Jesus Weeps </a:t>
            </a:r>
            <a:r>
              <a:rPr lang="en-ZA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ZA" sz="4800" i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</a:t>
            </a:r>
            <a:r>
              <a:rPr lang="en-ZA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11:33-35)</a:t>
            </a:r>
            <a:endParaRPr lang="en-US" sz="4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1D334A7F-4D9A-4083-82EF-3673B5CDB7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29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45732C02-F89F-4169-8270-837A0EAE8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2139" y="6528122"/>
            <a:ext cx="875032" cy="329878"/>
          </a:xfrm>
        </p:spPr>
        <p:txBody>
          <a:bodyPr vert="horz" lIns="91440" tIns="45720" rIns="91440" bIns="45720" rtlCol="0" anchor="ctr"/>
          <a:lstStyle/>
          <a:p>
            <a:fld id="{C5C3056E-1632-4A65-A24F-3F10A1450A6E}" type="slidenum">
              <a:rPr lang="en-US" sz="1400">
                <a:solidFill>
                  <a:schemeClr val="tx1"/>
                </a:solidFill>
              </a:rPr>
              <a:pPr/>
              <a:t>9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060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vidend">
  <a:themeElements>
    <a:clrScheme name="Custom 11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Custom 2">
      <a:majorFont>
        <a:latin typeface="Candara"/>
        <a:ea typeface=""/>
        <a:cs typeface=""/>
      </a:majorFont>
      <a:minorFont>
        <a:latin typeface="Candara"/>
        <a:ea typeface=""/>
        <a:cs typeface="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Looks Like Sounds Like_SL - v4" id="{49340C27-6B59-423E-9A21-D8403F920761}" vid="{33BFA150-A101-4C57-BCA6-BEC943E5B33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FC4EF74-2977-4065-95FE-55F8E4B639D4}">
  <ds:schemaRefs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6dc4bcd6-49db-4c07-9060-8acfc67cef9f"/>
    <ds:schemaRef ds:uri="http://schemas.microsoft.com/office/2006/metadata/properties"/>
    <ds:schemaRef ds:uri="http://schemas.microsoft.com/office/infopath/2007/PartnerControls"/>
    <ds:schemaRef ds:uri="http://purl.org/dc/terms/"/>
    <ds:schemaRef ds:uri="fb0879af-3eba-417a-a55a-ffe6dcd6ca77"/>
    <ds:schemaRef ds:uri="http://schemas.microsoft.com/sharepoint/v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658AF07-9E42-47AF-83DF-C9E8FADF71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53253B1-1887-43EF-BBA6-7E1941C427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Looks like sounds like presentation</Template>
  <TotalTime>0</TotalTime>
  <Words>420</Words>
  <Application>Microsoft Office PowerPoint</Application>
  <PresentationFormat>Widescreen</PresentationFormat>
  <Paragraphs>57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Candara</vt:lpstr>
      <vt:lpstr>Wingdings 2</vt:lpstr>
      <vt:lpstr>Dividend</vt:lpstr>
      <vt:lpstr>Why Jesus Wept</vt:lpstr>
      <vt:lpstr>The Death of Lazarus (John 11)</vt:lpstr>
      <vt:lpstr>Lessons When We Sorrow</vt:lpstr>
      <vt:lpstr>Faith During Grief (John 11:17-37)</vt:lpstr>
      <vt:lpstr>Effects of Their Grief</vt:lpstr>
      <vt:lpstr>Effects of Their Grief</vt:lpstr>
      <vt:lpstr>Effects of Their Grief</vt:lpstr>
      <vt:lpstr>Why Jesus Weeps (John 11:33-35)</vt:lpstr>
      <vt:lpstr>Why Jesus Weeps (John 11:33-35)</vt:lpstr>
      <vt:lpstr>Why Jesus Weeps (John 11:33-35)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2018-09-14T22:36:03Z</dcterms:created>
  <dcterms:modified xsi:type="dcterms:W3CDTF">2018-09-16T22:52:28Z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