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9" r:id="rId7"/>
    <p:sldId id="266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0100" y="2305112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b="1" dirty="0">
                <a:latin typeface="Corbel" panose="020B0503020204020204" pitchFamily="34" charset="0"/>
              </a:rPr>
              <a:t>Learning Obedience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00100" y="4452790"/>
            <a:ext cx="5734050" cy="955565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latin typeface="Corbel" panose="020B0503020204020204" pitchFamily="34" charset="0"/>
              </a:rPr>
              <a:t>Proverbs 3:1-12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5D3DF0F-0B6F-48CA-A21F-EC762B4C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Path of Wisdom </a:t>
            </a:r>
            <a:r>
              <a:rPr lang="en-US" sz="4800" i="1" dirty="0">
                <a:latin typeface="Corbel" panose="020B0503020204020204" pitchFamily="34" charset="0"/>
              </a:rPr>
              <a:t>(Proverbs 3:13-18)</a:t>
            </a:r>
            <a:endParaRPr lang="en-US" sz="5400" b="1" dirty="0">
              <a:latin typeface="Corbel" panose="020B05030202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2054326"/>
            <a:ext cx="4912442" cy="330732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orbel" panose="020B0503020204020204" pitchFamily="34" charset="0"/>
              </a:rPr>
              <a:t>Blessing</a:t>
            </a:r>
            <a:r>
              <a:rPr lang="en-US" sz="4800" i="1" dirty="0">
                <a:latin typeface="Corbel" panose="020B0503020204020204" pitchFamily="34" charset="0"/>
              </a:rPr>
              <a:t>, 3:13</a:t>
            </a:r>
          </a:p>
          <a:p>
            <a:pPr marL="285750" indent="-28575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orbel" panose="020B0503020204020204" pitchFamily="34" charset="0"/>
              </a:rPr>
              <a:t>Value, </a:t>
            </a:r>
            <a:r>
              <a:rPr lang="en-US" sz="4800" i="1" dirty="0">
                <a:latin typeface="Corbel" panose="020B0503020204020204" pitchFamily="34" charset="0"/>
              </a:rPr>
              <a:t>3:14-15</a:t>
            </a:r>
          </a:p>
          <a:p>
            <a:pPr marL="285750" indent="-28575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orbel" panose="020B0503020204020204" pitchFamily="34" charset="0"/>
              </a:rPr>
              <a:t>Results, </a:t>
            </a:r>
            <a:r>
              <a:rPr lang="en-US" sz="4800" i="1" dirty="0">
                <a:latin typeface="Corbel" panose="020B0503020204020204" pitchFamily="34" charset="0"/>
              </a:rPr>
              <a:t>3:16-18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74D94-C108-4CCB-8057-3A0CC9F9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9287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10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5FC6D4F-0905-41C4-95E9-F68843E803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439"/>
          <a:stretch>
            <a:fillRect/>
          </a:stretch>
        </p:blipFill>
        <p:spPr>
          <a:xfrm>
            <a:off x="6095241" y="1876731"/>
            <a:ext cx="5151644" cy="36625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F9FC52-0028-4D09-A93C-755702DF4013}"/>
              </a:ext>
            </a:extLst>
          </p:cNvPr>
          <p:cNvSpPr txBox="1"/>
          <p:nvPr/>
        </p:nvSpPr>
        <p:spPr>
          <a:xfrm>
            <a:off x="6095241" y="5597542"/>
            <a:ext cx="515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Corbel" panose="020B0503020204020204" pitchFamily="34" charset="0"/>
              </a:rPr>
              <a:t>Psalm 119:98-102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192E067C-3FD3-4D71-AE57-2733AA00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196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55274"/>
            <a:ext cx="9980682" cy="110325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orbel" panose="020B0503020204020204" pitchFamily="34" charset="0"/>
              </a:rPr>
              <a:t>Obedience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rbel" panose="020B0503020204020204" pitchFamily="34" charset="0"/>
              </a:rPr>
              <a:t>Not inborn</a:t>
            </a:r>
          </a:p>
          <a:p>
            <a:r>
              <a:rPr lang="en-US" sz="4400" dirty="0">
                <a:latin typeface="Corbel" panose="020B0503020204020204" pitchFamily="34" charset="0"/>
              </a:rPr>
              <a:t>Learned through instruction, training and practice, </a:t>
            </a:r>
            <a:r>
              <a:rPr lang="en-US" sz="4400" i="1" dirty="0">
                <a:latin typeface="Corbel" panose="020B0503020204020204" pitchFamily="34" charset="0"/>
              </a:rPr>
              <a:t>Hebrews 5:8</a:t>
            </a:r>
          </a:p>
          <a:p>
            <a:pPr lvl="1"/>
            <a:r>
              <a:rPr lang="en-US" sz="4000" u="sng" dirty="0">
                <a:latin typeface="Corbel" panose="020B0503020204020204" pitchFamily="34" charset="0"/>
              </a:rPr>
              <a:t>Learned</a:t>
            </a:r>
            <a:r>
              <a:rPr lang="en-US" sz="4000" dirty="0">
                <a:latin typeface="Corbel" panose="020B0503020204020204" pitchFamily="34" charset="0"/>
              </a:rPr>
              <a:t>: Basic meaning is “to direct one’s mind to something” </a:t>
            </a:r>
            <a:r>
              <a:rPr lang="en-US" sz="3600" dirty="0">
                <a:latin typeface="Corbel" panose="020B0503020204020204" pitchFamily="34" charset="0"/>
              </a:rPr>
              <a:t>(TDNT)</a:t>
            </a:r>
          </a:p>
          <a:p>
            <a:r>
              <a:rPr lang="en-US" sz="4400" dirty="0">
                <a:latin typeface="Corbel" panose="020B0503020204020204" pitchFamily="34" charset="0"/>
              </a:rPr>
              <a:t>Choice, </a:t>
            </a:r>
            <a:r>
              <a:rPr lang="en-US" sz="4400" i="1" dirty="0">
                <a:latin typeface="Corbel" panose="020B0503020204020204" pitchFamily="34" charset="0"/>
              </a:rPr>
              <a:t>Joshua 24:15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2D4EBFF-12F2-4CE5-B3CC-04169959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7B51-3F3B-456F-A3FB-CF6C446E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251" y="6465836"/>
            <a:ext cx="486408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2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55274"/>
            <a:ext cx="9980682" cy="1093423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orbel" panose="020B0503020204020204" pitchFamily="34" charset="0"/>
              </a:rPr>
              <a:t>Proverbs 3:1-12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71484"/>
            <a:ext cx="10310351" cy="4794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orbel" panose="020B0503020204020204" pitchFamily="34" charset="0"/>
              </a:rPr>
              <a:t>Exhortations with corresponding promises to encourage observance of counsel given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orbel" panose="020B0503020204020204" pitchFamily="34" charset="0"/>
              </a:rPr>
              <a:t>Jehovah is the central point of converge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orbel" panose="020B0503020204020204" pitchFamily="34" charset="0"/>
              </a:rPr>
              <a:t>Honor God in prosperity and adversity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orbel" panose="020B0503020204020204" pitchFamily="34" charset="0"/>
              </a:rPr>
              <a:t>Obtain true wisdom by submitting to and obeying His will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400" i="1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2D4EBFF-12F2-4CE5-B3CC-04169959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7B51-3F3B-456F-A3FB-CF6C446E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251" y="6465836"/>
            <a:ext cx="486408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3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717" y="76200"/>
            <a:ext cx="10255044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Exhortation to Obey </a:t>
            </a:r>
            <a:r>
              <a:rPr lang="en-US" sz="4800" i="1" dirty="0">
                <a:latin typeface="Corbel" panose="020B0503020204020204" pitchFamily="34" charset="0"/>
              </a:rPr>
              <a:t>(Proverbs 3:1-2)</a:t>
            </a:r>
            <a:endParaRPr lang="en-US" sz="5400" b="1" dirty="0">
              <a:latin typeface="Corbel" panose="020B05030202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239" y="1493837"/>
            <a:ext cx="6070524" cy="5181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orbel" panose="020B0503020204020204" pitchFamily="34" charset="0"/>
              </a:rPr>
              <a:t>Do not forget </a:t>
            </a:r>
            <a:r>
              <a:rPr lang="en-US" sz="4400" i="1" dirty="0">
                <a:latin typeface="Corbel" panose="020B0503020204020204" pitchFamily="34" charset="0"/>
              </a:rPr>
              <a:t>(1), 1:8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4200" i="1" dirty="0">
                <a:latin typeface="Corbel" panose="020B0503020204020204" pitchFamily="34" charset="0"/>
              </a:rPr>
              <a:t>Forces of forgetfulness</a:t>
            </a:r>
          </a:p>
          <a:p>
            <a:pPr marL="747713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orbel" panose="020B0503020204020204" pitchFamily="34" charset="0"/>
              </a:rPr>
              <a:t>Pride of prosperity, </a:t>
            </a:r>
            <a:br>
              <a:rPr lang="en-US" sz="4000" dirty="0">
                <a:latin typeface="Corbel" panose="020B0503020204020204" pitchFamily="34" charset="0"/>
              </a:rPr>
            </a:br>
            <a:r>
              <a:rPr lang="en-US" sz="4000" i="1" dirty="0">
                <a:latin typeface="Corbel" panose="020B0503020204020204" pitchFamily="34" charset="0"/>
              </a:rPr>
              <a:t>Deut. 8:11-14; Hos. 13:6</a:t>
            </a:r>
          </a:p>
          <a:p>
            <a:pPr marL="747713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orbel" panose="020B0503020204020204" pitchFamily="34" charset="0"/>
              </a:rPr>
              <a:t>Greedy entitlement, </a:t>
            </a:r>
            <a:r>
              <a:rPr lang="en-US" sz="4000" i="1" dirty="0">
                <a:latin typeface="Corbel" panose="020B0503020204020204" pitchFamily="34" charset="0"/>
              </a:rPr>
              <a:t>Micah 3:11</a:t>
            </a:r>
          </a:p>
          <a:p>
            <a:pPr marL="290513" lvl="1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orbel" panose="020B0503020204020204" pitchFamily="34" charset="0"/>
              </a:rPr>
              <a:t>Promise</a:t>
            </a:r>
            <a:r>
              <a:rPr lang="en-US" sz="4400" dirty="0">
                <a:latin typeface="Corbel" panose="020B0503020204020204" pitchFamily="34" charset="0"/>
              </a:rPr>
              <a:t>: Extended life and peace, </a:t>
            </a:r>
            <a:r>
              <a:rPr lang="en-US" sz="4400" i="1" dirty="0">
                <a:latin typeface="Corbel" panose="020B0503020204020204" pitchFamily="34" charset="0"/>
              </a:rPr>
              <a:t>Prov. 3:16-18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74D94-C108-4CCB-8057-3A0CC9F9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9287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4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5FC6D4F-0905-41C4-95E9-F68843E803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439"/>
          <a:stretch>
            <a:fillRect/>
          </a:stretch>
        </p:blipFill>
        <p:spPr>
          <a:xfrm>
            <a:off x="6935763" y="1812208"/>
            <a:ext cx="4548314" cy="323358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C0D91E-BA26-4D09-BB0A-32504D49B073}"/>
              </a:ext>
            </a:extLst>
          </p:cNvPr>
          <p:cNvSpPr txBox="1"/>
          <p:nvPr/>
        </p:nvSpPr>
        <p:spPr>
          <a:xfrm>
            <a:off x="6935763" y="5183574"/>
            <a:ext cx="4548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Corbel" panose="020B0503020204020204" pitchFamily="34" charset="0"/>
              </a:rPr>
              <a:t>Hebrews 5:8-9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8490E54D-00E8-493B-9AAA-8B7ED9B6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2555" y="155274"/>
            <a:ext cx="10589341" cy="109342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rbel" panose="020B0503020204020204" pitchFamily="34" charset="0"/>
              </a:rPr>
              <a:t>Exhortations Built on Obedience </a:t>
            </a:r>
            <a:r>
              <a:rPr lang="en-US" sz="4000" i="1" dirty="0">
                <a:latin typeface="Corbel" panose="020B0503020204020204" pitchFamily="34" charset="0"/>
              </a:rPr>
              <a:t>(3:3-12)</a:t>
            </a:r>
            <a:endParaRPr lang="en-US" sz="4800" b="1" dirty="0">
              <a:latin typeface="Corbel" panose="020B0503020204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563330"/>
            <a:ext cx="10713475" cy="49025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b="1" dirty="0">
                <a:latin typeface="Corbel" panose="020B0503020204020204" pitchFamily="34" charset="0"/>
              </a:rPr>
              <a:t>Kindness and Truth </a:t>
            </a:r>
            <a:r>
              <a:rPr lang="en-US" sz="4200" i="1" dirty="0">
                <a:latin typeface="Corbel" panose="020B0503020204020204" pitchFamily="34" charset="0"/>
              </a:rPr>
              <a:t>(3), Psalm 89:14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God is kind, </a:t>
            </a:r>
            <a:r>
              <a:rPr lang="en-US" sz="4000" i="1" dirty="0">
                <a:latin typeface="Corbel" panose="020B0503020204020204" pitchFamily="34" charset="0"/>
              </a:rPr>
              <a:t>Titus 3:4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God’s children express love, </a:t>
            </a:r>
            <a:r>
              <a:rPr lang="en-US" sz="4000" i="1" dirty="0">
                <a:latin typeface="Corbel" panose="020B0503020204020204" pitchFamily="34" charset="0"/>
              </a:rPr>
              <a:t>1 Corinthians 13:4</a:t>
            </a:r>
          </a:p>
          <a:p>
            <a:pPr lvl="2">
              <a:lnSpc>
                <a:spcPct val="100000"/>
              </a:lnSpc>
            </a:pPr>
            <a:r>
              <a:rPr lang="en-US" sz="3800" dirty="0">
                <a:latin typeface="Corbel" panose="020B0503020204020204" pitchFamily="34" charset="0"/>
              </a:rPr>
              <a:t>Compassionate and forgiving, </a:t>
            </a:r>
            <a:r>
              <a:rPr lang="en-US" sz="3800" i="1" dirty="0">
                <a:latin typeface="Corbel" panose="020B0503020204020204" pitchFamily="34" charset="0"/>
              </a:rPr>
              <a:t>Ephesians 4:32</a:t>
            </a:r>
          </a:p>
          <a:p>
            <a:pPr lvl="2">
              <a:lnSpc>
                <a:spcPct val="100000"/>
              </a:lnSpc>
            </a:pPr>
            <a:r>
              <a:rPr lang="en-US" sz="3800" dirty="0">
                <a:latin typeface="Corbel" panose="020B0503020204020204" pitchFamily="34" charset="0"/>
              </a:rPr>
              <a:t>Heart, </a:t>
            </a:r>
            <a:r>
              <a:rPr lang="en-US" sz="3800" i="1" dirty="0">
                <a:latin typeface="Corbel" panose="020B0503020204020204" pitchFamily="34" charset="0"/>
              </a:rPr>
              <a:t>Colossians 3:13</a:t>
            </a:r>
          </a:p>
          <a:p>
            <a:pPr lvl="2">
              <a:lnSpc>
                <a:spcPct val="100000"/>
              </a:lnSpc>
            </a:pPr>
            <a:r>
              <a:rPr lang="en-US" sz="3800" dirty="0">
                <a:latin typeface="Corbel" panose="020B0503020204020204" pitchFamily="34" charset="0"/>
              </a:rPr>
              <a:t>Fruit of the Spirit, </a:t>
            </a:r>
            <a:r>
              <a:rPr lang="en-US" sz="3800" i="1" dirty="0">
                <a:latin typeface="Corbel" panose="020B0503020204020204" pitchFamily="34" charset="0"/>
              </a:rPr>
              <a:t>Galatians 5:22; 2 Peter 1:7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b="1" dirty="0">
                <a:latin typeface="Corbel" panose="020B0503020204020204" pitchFamily="34" charset="0"/>
              </a:rPr>
              <a:t>Promise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i="1" dirty="0">
                <a:latin typeface="Corbel" panose="020B0503020204020204" pitchFamily="34" charset="0"/>
              </a:rPr>
              <a:t>(4)</a:t>
            </a:r>
            <a:r>
              <a:rPr lang="en-US" sz="4200" dirty="0">
                <a:latin typeface="Corbel" panose="020B0503020204020204" pitchFamily="34" charset="0"/>
              </a:rPr>
              <a:t>: Favor and esteem, </a:t>
            </a:r>
            <a:r>
              <a:rPr lang="en-US" sz="4200" i="1" dirty="0">
                <a:latin typeface="Corbel" panose="020B0503020204020204" pitchFamily="34" charset="0"/>
              </a:rPr>
              <a:t>Luke 1:30; 2:52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2D4EBFF-12F2-4CE5-B3CC-04169959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7B51-3F3B-456F-A3FB-CF6C446E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251" y="6465836"/>
            <a:ext cx="486408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5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85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2555" y="155274"/>
            <a:ext cx="10589341" cy="109342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rbel" panose="020B0503020204020204" pitchFamily="34" charset="0"/>
              </a:rPr>
              <a:t>Exhortations Built on Obedience </a:t>
            </a:r>
            <a:r>
              <a:rPr lang="en-US" sz="4000" i="1" dirty="0">
                <a:latin typeface="Corbel" panose="020B0503020204020204" pitchFamily="34" charset="0"/>
              </a:rPr>
              <a:t>(3:3-12)</a:t>
            </a:r>
            <a:endParaRPr lang="en-US" sz="4800" b="1" dirty="0">
              <a:latin typeface="Corbel" panose="020B0503020204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563328"/>
            <a:ext cx="10713475" cy="49025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>
                <a:latin typeface="Corbel" panose="020B0503020204020204" pitchFamily="34" charset="0"/>
              </a:rPr>
              <a:t>Faith </a:t>
            </a:r>
            <a:r>
              <a:rPr lang="en-US" sz="4400" i="1" dirty="0">
                <a:latin typeface="Corbel" panose="020B0503020204020204" pitchFamily="34" charset="0"/>
              </a:rPr>
              <a:t>(5)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Trust in the Lord with all your heart (acknowledge Him), </a:t>
            </a:r>
            <a:r>
              <a:rPr lang="en-US" sz="4000" i="1" dirty="0">
                <a:latin typeface="Corbel" panose="020B0503020204020204" pitchFamily="34" charset="0"/>
              </a:rPr>
              <a:t>v. 6; 1 Corinthians 1:9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Not your own understanding, </a:t>
            </a:r>
            <a:r>
              <a:rPr lang="en-US" sz="4000" i="1" dirty="0">
                <a:latin typeface="Corbel" panose="020B0503020204020204" pitchFamily="34" charset="0"/>
              </a:rPr>
              <a:t>1 Cor. 1:18-25</a:t>
            </a:r>
          </a:p>
          <a:p>
            <a:pPr lvl="1">
              <a:lnSpc>
                <a:spcPct val="100000"/>
              </a:lnSpc>
            </a:pPr>
            <a:r>
              <a:rPr lang="en-US" sz="3800" dirty="0">
                <a:latin typeface="Corbel" panose="020B0503020204020204" pitchFamily="34" charset="0"/>
              </a:rPr>
              <a:t>Bible interprets itself, </a:t>
            </a:r>
            <a:r>
              <a:rPr lang="en-US" sz="3800" i="1" dirty="0">
                <a:latin typeface="Corbel" panose="020B0503020204020204" pitchFamily="34" charset="0"/>
              </a:rPr>
              <a:t>2 Peter 1:20-21; Eph. 3:3-4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b="1" dirty="0">
                <a:latin typeface="Corbel" panose="020B0503020204020204" pitchFamily="34" charset="0"/>
              </a:rPr>
              <a:t>Promise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i="1" dirty="0">
                <a:latin typeface="Corbel" panose="020B0503020204020204" pitchFamily="34" charset="0"/>
              </a:rPr>
              <a:t>(6)</a:t>
            </a:r>
            <a:r>
              <a:rPr lang="en-US" sz="4200" dirty="0">
                <a:latin typeface="Corbel" panose="020B0503020204020204" pitchFamily="34" charset="0"/>
              </a:rPr>
              <a:t>: God will direct your paths, </a:t>
            </a:r>
            <a:br>
              <a:rPr lang="en-US" sz="4200" dirty="0">
                <a:latin typeface="Corbel" panose="020B0503020204020204" pitchFamily="34" charset="0"/>
              </a:rPr>
            </a:br>
            <a:r>
              <a:rPr lang="en-US" sz="4200" i="1" dirty="0">
                <a:latin typeface="Corbel" panose="020B0503020204020204" pitchFamily="34" charset="0"/>
              </a:rPr>
              <a:t>Psalm 119:173-175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2D4EBFF-12F2-4CE5-B3CC-04169959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7B51-3F3B-456F-A3FB-CF6C446E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251" y="6465836"/>
            <a:ext cx="486408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6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79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2555" y="155274"/>
            <a:ext cx="10589341" cy="109342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rbel" panose="020B0503020204020204" pitchFamily="34" charset="0"/>
              </a:rPr>
              <a:t>Exhortations Built on Obedience </a:t>
            </a:r>
            <a:r>
              <a:rPr lang="en-US" sz="4000" i="1" dirty="0">
                <a:latin typeface="Corbel" panose="020B0503020204020204" pitchFamily="34" charset="0"/>
              </a:rPr>
              <a:t>(3:3-12)</a:t>
            </a:r>
            <a:endParaRPr lang="en-US" sz="4800" b="1" dirty="0">
              <a:latin typeface="Corbel" panose="020B0503020204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9033" y="1651819"/>
            <a:ext cx="10589341" cy="45130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latin typeface="Corbel" panose="020B0503020204020204" pitchFamily="34" charset="0"/>
              </a:rPr>
              <a:t>Humility and Reverence </a:t>
            </a:r>
            <a:r>
              <a:rPr lang="en-US" sz="4400" i="1" dirty="0">
                <a:latin typeface="Corbel" panose="020B0503020204020204" pitchFamily="34" charset="0"/>
              </a:rPr>
              <a:t>(7)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Corbel" panose="020B0503020204020204" pitchFamily="34" charset="0"/>
              </a:rPr>
              <a:t>Remove the conceit of self-sufficiency / </a:t>
            </a:r>
            <a:br>
              <a:rPr lang="en-US" sz="4000" dirty="0">
                <a:latin typeface="Corbel" panose="020B0503020204020204" pitchFamily="34" charset="0"/>
              </a:rPr>
            </a:br>
            <a:r>
              <a:rPr lang="en-US" sz="4000" dirty="0">
                <a:latin typeface="Corbel" panose="020B0503020204020204" pitchFamily="34" charset="0"/>
              </a:rPr>
              <a:t>self-dependence, </a:t>
            </a:r>
            <a:r>
              <a:rPr lang="en-US" sz="4000" i="1" dirty="0">
                <a:latin typeface="Corbel" panose="020B0503020204020204" pitchFamily="34" charset="0"/>
              </a:rPr>
              <a:t>Romans 12:16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Corbel" panose="020B0503020204020204" pitchFamily="34" charset="0"/>
              </a:rPr>
              <a:t>Heart of a child, </a:t>
            </a:r>
            <a:r>
              <a:rPr lang="en-US" sz="4000" i="1" dirty="0">
                <a:latin typeface="Corbel" panose="020B0503020204020204" pitchFamily="34" charset="0"/>
              </a:rPr>
              <a:t>Matthew 18:1-3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200" b="1" dirty="0">
                <a:latin typeface="Corbel" panose="020B0503020204020204" pitchFamily="34" charset="0"/>
              </a:rPr>
              <a:t>Promise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i="1" dirty="0">
                <a:latin typeface="Corbel" panose="020B0503020204020204" pitchFamily="34" charset="0"/>
              </a:rPr>
              <a:t>(8)</a:t>
            </a:r>
            <a:r>
              <a:rPr lang="en-US" sz="4200" dirty="0">
                <a:latin typeface="Corbel" panose="020B0503020204020204" pitchFamily="34" charset="0"/>
              </a:rPr>
              <a:t>: Complete (spiritual) health, </a:t>
            </a:r>
            <a:r>
              <a:rPr lang="en-US" sz="4200" i="1" dirty="0">
                <a:latin typeface="Corbel" panose="020B0503020204020204" pitchFamily="34" charset="0"/>
              </a:rPr>
              <a:t>Ephesians 1:3; 6:10-11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2D4EBFF-12F2-4CE5-B3CC-04169959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7B51-3F3B-456F-A3FB-CF6C446E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251" y="6465836"/>
            <a:ext cx="486408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7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2555" y="155274"/>
            <a:ext cx="10589341" cy="109342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rbel" panose="020B0503020204020204" pitchFamily="34" charset="0"/>
              </a:rPr>
              <a:t>Exhortations Built on Obedience </a:t>
            </a:r>
            <a:r>
              <a:rPr lang="en-US" sz="4000" i="1" dirty="0">
                <a:latin typeface="Corbel" panose="020B0503020204020204" pitchFamily="34" charset="0"/>
              </a:rPr>
              <a:t>(3:3-12)</a:t>
            </a:r>
            <a:endParaRPr lang="en-US" sz="4800" b="1" dirty="0">
              <a:latin typeface="Corbel" panose="020B0503020204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2555" y="1553497"/>
            <a:ext cx="10795819" cy="4912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>
                <a:latin typeface="Corbel" panose="020B0503020204020204" pitchFamily="34" charset="0"/>
              </a:rPr>
              <a:t>Honor the Lord with possessions </a:t>
            </a:r>
            <a:r>
              <a:rPr lang="en-US" sz="4400" i="1" dirty="0">
                <a:latin typeface="Corbel" panose="020B0503020204020204" pitchFamily="34" charset="0"/>
              </a:rPr>
              <a:t>(9)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Self-sacrificing devotion</a:t>
            </a:r>
            <a:endParaRPr lang="en-US" sz="4000" i="1" dirty="0">
              <a:latin typeface="Corbel" panose="020B05030202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Without delay, </a:t>
            </a:r>
            <a:r>
              <a:rPr lang="en-US" sz="4000" i="1" dirty="0">
                <a:latin typeface="Corbel" panose="020B0503020204020204" pitchFamily="34" charset="0"/>
              </a:rPr>
              <a:t>Exodus 22:29; 1 Corinthians 16:2</a:t>
            </a:r>
          </a:p>
          <a:p>
            <a:pPr lvl="1">
              <a:lnSpc>
                <a:spcPct val="100000"/>
              </a:lnSpc>
            </a:pPr>
            <a:r>
              <a:rPr lang="en-US" sz="3800" dirty="0">
                <a:latin typeface="Corbel" panose="020B0503020204020204" pitchFamily="34" charset="0"/>
              </a:rPr>
              <a:t>Firstfruits, </a:t>
            </a:r>
            <a:r>
              <a:rPr lang="en-US" sz="3800" i="1" dirty="0">
                <a:latin typeface="Corbel" panose="020B0503020204020204" pitchFamily="34" charset="0"/>
              </a:rPr>
              <a:t>Exodus 23:19; Deuteronomy 26:1-2, 9-11; 2 Corinthians 9:6-7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b="1" dirty="0">
                <a:latin typeface="Corbel" panose="020B0503020204020204" pitchFamily="34" charset="0"/>
              </a:rPr>
              <a:t>Promise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i="1" dirty="0">
                <a:latin typeface="Corbel" panose="020B0503020204020204" pitchFamily="34" charset="0"/>
              </a:rPr>
              <a:t>(10)</a:t>
            </a:r>
            <a:r>
              <a:rPr lang="en-US" sz="4200" dirty="0">
                <a:latin typeface="Corbel" panose="020B0503020204020204" pitchFamily="34" charset="0"/>
              </a:rPr>
              <a:t>: Abundance from hand of God, </a:t>
            </a:r>
            <a:br>
              <a:rPr lang="en-US" sz="4200" dirty="0">
                <a:latin typeface="Corbel" panose="020B0503020204020204" pitchFamily="34" charset="0"/>
              </a:rPr>
            </a:br>
            <a:r>
              <a:rPr lang="en-US" sz="4200" i="1" dirty="0">
                <a:latin typeface="Corbel" panose="020B0503020204020204" pitchFamily="34" charset="0"/>
              </a:rPr>
              <a:t>Deuteronomy 28:8; 2 Corinthians 9:8-11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2D4EBFF-12F2-4CE5-B3CC-04169959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7B51-3F3B-456F-A3FB-CF6C446E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251" y="6465836"/>
            <a:ext cx="486408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8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88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2555" y="155274"/>
            <a:ext cx="10589341" cy="109342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rbel" panose="020B0503020204020204" pitchFamily="34" charset="0"/>
              </a:rPr>
              <a:t>Exhortations Built on Obedience </a:t>
            </a:r>
            <a:r>
              <a:rPr lang="en-US" sz="4000" i="1" dirty="0">
                <a:latin typeface="Corbel" panose="020B0503020204020204" pitchFamily="34" charset="0"/>
              </a:rPr>
              <a:t>(3:3-12)</a:t>
            </a:r>
            <a:endParaRPr lang="en-US" sz="4800" b="1" dirty="0">
              <a:latin typeface="Corbel" panose="020B0503020204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2555" y="1553497"/>
            <a:ext cx="10795819" cy="4912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>
                <a:latin typeface="Corbel" panose="020B0503020204020204" pitchFamily="34" charset="0"/>
              </a:rPr>
              <a:t>Accept discipline from God </a:t>
            </a:r>
            <a:r>
              <a:rPr lang="en-US" sz="4400" i="1" dirty="0">
                <a:latin typeface="Corbel" panose="020B0503020204020204" pitchFamily="34" charset="0"/>
              </a:rPr>
              <a:t>(11)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Sin despises correction, </a:t>
            </a:r>
            <a:r>
              <a:rPr lang="en-US" sz="4000" i="1" dirty="0">
                <a:latin typeface="Corbel" panose="020B0503020204020204" pitchFamily="34" charset="0"/>
              </a:rPr>
              <a:t>Proverbs 5:12-14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We go astray when we refuse correction, </a:t>
            </a:r>
            <a:r>
              <a:rPr lang="en-US" sz="4000" i="1" dirty="0">
                <a:latin typeface="Corbel" panose="020B0503020204020204" pitchFamily="34" charset="0"/>
              </a:rPr>
              <a:t>Proverb 10:17; 12:1; 13:18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latin typeface="Corbel" panose="020B0503020204020204" pitchFamily="34" charset="0"/>
              </a:rPr>
              <a:t>God corrects for eternal good, </a:t>
            </a:r>
            <a:r>
              <a:rPr lang="en-US" sz="4000" i="1" dirty="0">
                <a:latin typeface="Corbel" panose="020B0503020204020204" pitchFamily="34" charset="0"/>
              </a:rPr>
              <a:t>Hebrews 12:9-11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b="1" dirty="0">
                <a:latin typeface="Corbel" panose="020B0503020204020204" pitchFamily="34" charset="0"/>
              </a:rPr>
              <a:t>Promise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i="1" dirty="0">
                <a:latin typeface="Corbel" panose="020B0503020204020204" pitchFamily="34" charset="0"/>
              </a:rPr>
              <a:t>(12)</a:t>
            </a:r>
            <a:r>
              <a:rPr lang="en-US" sz="4200" dirty="0">
                <a:latin typeface="Corbel" panose="020B0503020204020204" pitchFamily="34" charset="0"/>
              </a:rPr>
              <a:t>: We are loved as God’s children, </a:t>
            </a:r>
            <a:br>
              <a:rPr lang="en-US" sz="4200" dirty="0">
                <a:latin typeface="Corbel" panose="020B0503020204020204" pitchFamily="34" charset="0"/>
              </a:rPr>
            </a:br>
            <a:r>
              <a:rPr lang="en-US" sz="4200" i="1" dirty="0">
                <a:latin typeface="Corbel" panose="020B0503020204020204" pitchFamily="34" charset="0"/>
              </a:rPr>
              <a:t>Proverbs 13:24; Hebrews 12:4-7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2D4EBFF-12F2-4CE5-B3CC-04169959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7B51-3F3B-456F-A3FB-CF6C446E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251" y="6465836"/>
            <a:ext cx="486408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orbel" panose="020B0503020204020204" pitchFamily="34" charset="0"/>
              </a:rPr>
              <a:t>9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7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116</TotalTime>
  <Words>397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Corbel</vt:lpstr>
      <vt:lpstr>Euphemia</vt:lpstr>
      <vt:lpstr>Plantagenet Cherokee</vt:lpstr>
      <vt:lpstr>Wingdings</vt:lpstr>
      <vt:lpstr>Academic Literature 16x9</vt:lpstr>
      <vt:lpstr>Learning Obedience</vt:lpstr>
      <vt:lpstr>Obedience</vt:lpstr>
      <vt:lpstr>Proverbs 3:1-12</vt:lpstr>
      <vt:lpstr>Exhortation to Obey (Proverbs 3:1-2)</vt:lpstr>
      <vt:lpstr>Exhortations Built on Obedience (3:3-12)</vt:lpstr>
      <vt:lpstr>Exhortations Built on Obedience (3:3-12)</vt:lpstr>
      <vt:lpstr>Exhortations Built on Obedience (3:3-12)</vt:lpstr>
      <vt:lpstr>Exhortations Built on Obedience (3:3-12)</vt:lpstr>
      <vt:lpstr>Exhortations Built on Obedience (3:3-12)</vt:lpstr>
      <vt:lpstr>Path of Wisdom (Proverbs 3:13-18)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Obedience</dc:title>
  <dc:creator>Joe R Price</dc:creator>
  <cp:lastModifiedBy>Joe R Price</cp:lastModifiedBy>
  <cp:revision>38</cp:revision>
  <dcterms:created xsi:type="dcterms:W3CDTF">2018-10-12T15:42:28Z</dcterms:created>
  <dcterms:modified xsi:type="dcterms:W3CDTF">2018-10-14T13:45:36Z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