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60" r:id="rId4"/>
    <p:sldId id="271" r:id="rId5"/>
    <p:sldId id="259" r:id="rId6"/>
    <p:sldId id="272" r:id="rId7"/>
    <p:sldId id="273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0" autoAdjust="0"/>
    <p:restoredTop sz="94660"/>
  </p:normalViewPr>
  <p:slideViewPr>
    <p:cSldViewPr snapToGrid="0">
      <p:cViewPr varScale="1">
        <p:scale>
          <a:sx n="93" d="100"/>
          <a:sy n="93" d="100"/>
        </p:scale>
        <p:origin x="108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AD35D-BC67-407F-9489-FA4FE03D8E6A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6167A-6CA7-435B-BBC3-9F4D4CE48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572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8EED-0E5F-4AB7-BD79-1C5C8C5E4441}" type="datetime1">
              <a:rPr lang="en-US" smtClean="0"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B15A-0BA4-4484-9335-221AB5B9F779}" type="datetime1">
              <a:rPr lang="en-US" smtClean="0"/>
              <a:t>10/14/2018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725-5CC8-4653-A8EC-214C5C200D36}" type="datetime1">
              <a:rPr lang="en-US" smtClean="0"/>
              <a:t>10/14/2018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B6FE-8771-49C2-9019-4A916DD3C076}" type="datetime1">
              <a:rPr lang="en-US" smtClean="0"/>
              <a:t>10/14/2018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2F00-E442-4AC5-8CD1-583755D84C1E}" type="datetime1">
              <a:rPr lang="en-US" smtClean="0"/>
              <a:t>10/14/2018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E43B-1A22-440A-BA86-B3778DC7B2D4}" type="datetime1">
              <a:rPr lang="en-US" smtClean="0"/>
              <a:t>10/14/2018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35D6A-10E0-495B-B073-2411B5E00AD8}" type="datetime1">
              <a:rPr lang="en-US" smtClean="0"/>
              <a:t>10/14/2018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CAA8A-5723-4A92-9981-BB6AB6BF15DC}" type="datetime1">
              <a:rPr lang="en-US" smtClean="0"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0591-6A94-4130-A806-996E8F22C08F}" type="datetime1">
              <a:rPr lang="en-US" smtClean="0"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13EEF-466A-4415-93F0-594FAFE0032A}" type="datetime1">
              <a:rPr lang="en-US" smtClean="0"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238C1-3039-4558-9A38-5A558EC14542}" type="datetime1">
              <a:rPr lang="en-US" smtClean="0"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A02A-62F5-48D6-AE4F-52FE6B19E755}" type="datetime1">
              <a:rPr lang="en-US" smtClean="0"/>
              <a:t>10/14/2018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27AB-19D3-4174-BBB9-9BCA1439080A}" type="datetime1">
              <a:rPr lang="en-US" smtClean="0"/>
              <a:t>10/14/2018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267DC-1928-4DCA-BB88-4769340CF5C0}" type="datetime1">
              <a:rPr lang="en-US" smtClean="0"/>
              <a:t>10/14/2018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C58B-3F8C-41F8-AE77-A18FF9C51DCF}" type="datetime1">
              <a:rPr lang="en-US" smtClean="0"/>
              <a:t>10/14/2018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AFBEE-578E-4B49-9DD3-3C4A25069ABB}" type="datetime1">
              <a:rPr lang="en-US" smtClean="0"/>
              <a:t>10/14/2018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658D6-2B21-4C63-B9A3-2ED7AA4AF655}" type="datetime1">
              <a:rPr lang="en-US" smtClean="0"/>
              <a:t>10/14/2018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83C8D-9CA5-466E-8FA8-5B02859B6BD8}" type="datetime1">
              <a:rPr lang="en-US" smtClean="0"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0364A96-6863-43F1-A4B4-7BE893C9F7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072" y="535540"/>
            <a:ext cx="10287856" cy="5786920"/>
          </a:xfrm>
          <a:prstGeom prst="rect">
            <a:avLst/>
          </a:prstGeom>
        </p:spPr>
      </p:pic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A27FDC4F-72FF-4212-8C89-9D24EEC887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085721-B703-4510-9D18-58D96A230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7643" y="6387457"/>
            <a:ext cx="753545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807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EF8B7-AAD5-40A7-856F-C490493C2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249" y="942726"/>
            <a:ext cx="5074090" cy="497254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5100" cap="small" dirty="0"/>
              <a:t>Some Of The</a:t>
            </a:r>
            <a:br>
              <a:rPr lang="en-US" sz="4000" cap="small" dirty="0"/>
            </a:br>
            <a:br>
              <a:rPr lang="en-US" sz="4000" cap="small" dirty="0"/>
            </a:br>
            <a:r>
              <a:rPr lang="en-US" sz="5100" cap="small" dirty="0"/>
              <a:t>Relationships</a:t>
            </a:r>
            <a:r>
              <a:rPr lang="en-US" sz="4000" cap="small" dirty="0"/>
              <a:t> </a:t>
            </a:r>
            <a:br>
              <a:rPr lang="en-US" sz="4000" cap="small" dirty="0"/>
            </a:br>
            <a:br>
              <a:rPr lang="en-US" sz="4000" cap="small" dirty="0"/>
            </a:br>
            <a:r>
              <a:rPr lang="en-US" sz="5100" cap="small" dirty="0"/>
              <a:t>We Have With</a:t>
            </a:r>
            <a:br>
              <a:rPr lang="en-US" sz="4000" cap="small" dirty="0"/>
            </a:br>
            <a:br>
              <a:rPr lang="en-US" sz="4000" cap="small" dirty="0"/>
            </a:br>
            <a:r>
              <a:rPr lang="en-US" sz="5100" cap="small" dirty="0"/>
              <a:t>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495C8-E751-457D-80A3-6B0CEA3D7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4486" y="575353"/>
            <a:ext cx="6617264" cy="58997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u="wavyHeavy" cap="small" dirty="0">
                <a:solidFill>
                  <a:srgbClr val="FFFF00"/>
                </a:solidFill>
              </a:rPr>
              <a:t>Lord</a:t>
            </a:r>
            <a:r>
              <a:rPr lang="en-US" sz="4400" dirty="0"/>
              <a:t>  </a:t>
            </a:r>
            <a:r>
              <a:rPr lang="en-US" sz="4400" i="1" dirty="0"/>
              <a:t>John 20:28 </a:t>
            </a:r>
            <a:br>
              <a:rPr lang="en-US" sz="4400" i="1" dirty="0"/>
            </a:br>
            <a:r>
              <a:rPr lang="en-US" sz="4400" i="1" dirty="0"/>
              <a:t>(Acts 2:34)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/>
              <a:t>Authority to command and to demand obedience, </a:t>
            </a:r>
            <a:r>
              <a:rPr lang="en-US" sz="4200" i="1" dirty="0"/>
              <a:t>Luke 6:46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/>
              <a:t>He has authority over us all, </a:t>
            </a:r>
            <a:r>
              <a:rPr lang="en-US" sz="4200" i="1" dirty="0"/>
              <a:t>Matthew 28:18; Colossians 3:17</a:t>
            </a:r>
          </a:p>
          <a:p>
            <a:pPr lvl="1">
              <a:lnSpc>
                <a:spcPct val="100000"/>
              </a:lnSpc>
            </a:pPr>
            <a:endParaRPr lang="en-US" sz="4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29116-142C-4CDD-B0EE-552379929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8205" y="6411074"/>
            <a:ext cx="753545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F5F66956-E887-472D-9C02-1434A5767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2611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CF967E4-EC0D-44D9-9FA6-A6BBBACE11ED}"/>
              </a:ext>
            </a:extLst>
          </p:cNvPr>
          <p:cNvCxnSpPr>
            <a:cxnSpLocks/>
          </p:cNvCxnSpPr>
          <p:nvPr/>
        </p:nvCxnSpPr>
        <p:spPr>
          <a:xfrm>
            <a:off x="5224907" y="2288371"/>
            <a:ext cx="0" cy="23116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0926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EF8B7-AAD5-40A7-856F-C490493C2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249" y="942726"/>
            <a:ext cx="5074090" cy="497254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5100" cap="small" dirty="0"/>
              <a:t>Some Of The</a:t>
            </a:r>
            <a:br>
              <a:rPr lang="en-US" sz="4000" cap="small" dirty="0"/>
            </a:br>
            <a:br>
              <a:rPr lang="en-US" sz="4000" cap="small" dirty="0"/>
            </a:br>
            <a:r>
              <a:rPr lang="en-US" sz="5100" cap="small" dirty="0"/>
              <a:t>Relationships</a:t>
            </a:r>
            <a:r>
              <a:rPr lang="en-US" sz="4000" cap="small" dirty="0"/>
              <a:t> </a:t>
            </a:r>
            <a:br>
              <a:rPr lang="en-US" sz="4000" cap="small" dirty="0"/>
            </a:br>
            <a:br>
              <a:rPr lang="en-US" sz="4000" cap="small" dirty="0"/>
            </a:br>
            <a:r>
              <a:rPr lang="en-US" sz="5100" cap="small" dirty="0"/>
              <a:t>We Have With</a:t>
            </a:r>
            <a:br>
              <a:rPr lang="en-US" sz="4000" cap="small" dirty="0"/>
            </a:br>
            <a:br>
              <a:rPr lang="en-US" sz="4000" cap="small" dirty="0"/>
            </a:br>
            <a:r>
              <a:rPr lang="en-US" sz="5100" cap="small" dirty="0"/>
              <a:t>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495C8-E751-457D-80A3-6B0CEA3D7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4486" y="349321"/>
            <a:ext cx="6617264" cy="642687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u="wavyHeavy" cap="small" dirty="0">
                <a:solidFill>
                  <a:srgbClr val="FFFF00"/>
                </a:solidFill>
              </a:rPr>
              <a:t>High Priest</a:t>
            </a:r>
            <a:r>
              <a:rPr lang="en-US" sz="4400" dirty="0"/>
              <a:t>  </a:t>
            </a:r>
            <a:r>
              <a:rPr lang="en-US" sz="4400" i="1" dirty="0"/>
              <a:t>Heb. 4:14</a:t>
            </a:r>
          </a:p>
          <a:p>
            <a:pPr marL="461963" lvl="1" indent="-236538">
              <a:lnSpc>
                <a:spcPct val="100000"/>
              </a:lnSpc>
              <a:spcBef>
                <a:spcPts val="600"/>
              </a:spcBef>
            </a:pPr>
            <a:r>
              <a:rPr lang="en-US" sz="4200" u="sng" dirty="0"/>
              <a:t>Propitiation</a:t>
            </a:r>
            <a:r>
              <a:rPr lang="en-US" sz="4200" dirty="0"/>
              <a:t>, </a:t>
            </a:r>
            <a:r>
              <a:rPr lang="en-US" sz="4200" i="1" dirty="0"/>
              <a:t>Heb. 2:17</a:t>
            </a:r>
          </a:p>
          <a:p>
            <a:pPr marL="739775" lvl="2" indent="-277813">
              <a:lnSpc>
                <a:spcPct val="100000"/>
              </a:lnSpc>
              <a:spcBef>
                <a:spcPts val="600"/>
              </a:spcBef>
            </a:pPr>
            <a:r>
              <a:rPr lang="en-US" sz="4000" dirty="0"/>
              <a:t>Blood, </a:t>
            </a:r>
            <a:r>
              <a:rPr lang="en-US" sz="4000" i="1" dirty="0"/>
              <a:t>Heb. 10:19-21</a:t>
            </a:r>
          </a:p>
          <a:p>
            <a:pPr marL="739775" lvl="2" indent="-277813">
              <a:lnSpc>
                <a:spcPct val="100000"/>
              </a:lnSpc>
              <a:spcBef>
                <a:spcPts val="600"/>
              </a:spcBef>
            </a:pPr>
            <a:r>
              <a:rPr lang="en-US" sz="4000" dirty="0"/>
              <a:t>Access, </a:t>
            </a:r>
            <a:r>
              <a:rPr lang="en-US" sz="4000" i="1" dirty="0"/>
              <a:t>Heb. 8:1-2; 4:16</a:t>
            </a:r>
          </a:p>
          <a:p>
            <a:pPr marL="574675" lvl="1" indent="-349250">
              <a:lnSpc>
                <a:spcPct val="100000"/>
              </a:lnSpc>
              <a:spcBef>
                <a:spcPts val="600"/>
              </a:spcBef>
            </a:pPr>
            <a:r>
              <a:rPr lang="en-US" sz="4200" u="sng" dirty="0"/>
              <a:t>Intercession</a:t>
            </a:r>
            <a:r>
              <a:rPr lang="en-US" sz="4200" dirty="0"/>
              <a:t>, </a:t>
            </a:r>
            <a:r>
              <a:rPr lang="en-US" sz="4200" i="1" dirty="0"/>
              <a:t>Heb. 7:24-25; Romans 8:33-34</a:t>
            </a:r>
          </a:p>
          <a:p>
            <a:pPr marL="739775" lvl="2" indent="-277813">
              <a:lnSpc>
                <a:spcPct val="100000"/>
              </a:lnSpc>
              <a:spcBef>
                <a:spcPts val="600"/>
              </a:spcBef>
            </a:pPr>
            <a:r>
              <a:rPr lang="en-US" sz="4000" dirty="0"/>
              <a:t>Merciful, faithful, and sympathetic, </a:t>
            </a:r>
            <a:r>
              <a:rPr lang="en-US" sz="4000" i="1" dirty="0"/>
              <a:t>Heb. 2:17; 4:15; 5:2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29116-142C-4CDD-B0EE-552379929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8205" y="6411074"/>
            <a:ext cx="753545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F5F66956-E887-472D-9C02-1434A5767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2611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CF967E4-EC0D-44D9-9FA6-A6BBBACE11ED}"/>
              </a:ext>
            </a:extLst>
          </p:cNvPr>
          <p:cNvCxnSpPr>
            <a:cxnSpLocks/>
          </p:cNvCxnSpPr>
          <p:nvPr/>
        </p:nvCxnSpPr>
        <p:spPr>
          <a:xfrm>
            <a:off x="5224907" y="2288371"/>
            <a:ext cx="0" cy="23116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0864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14" presetClass="entr" presetSubtype="5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6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1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EF8B7-AAD5-40A7-856F-C490493C2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249" y="942726"/>
            <a:ext cx="5074090" cy="497254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5100" cap="small" dirty="0"/>
              <a:t>Some Of The</a:t>
            </a:r>
            <a:br>
              <a:rPr lang="en-US" sz="4000" cap="small" dirty="0"/>
            </a:br>
            <a:br>
              <a:rPr lang="en-US" sz="4000" cap="small" dirty="0"/>
            </a:br>
            <a:r>
              <a:rPr lang="en-US" sz="5100" cap="small" dirty="0"/>
              <a:t>Relationships</a:t>
            </a:r>
            <a:r>
              <a:rPr lang="en-US" sz="4000" cap="small" dirty="0"/>
              <a:t> </a:t>
            </a:r>
            <a:br>
              <a:rPr lang="en-US" sz="4000" cap="small" dirty="0"/>
            </a:br>
            <a:br>
              <a:rPr lang="en-US" sz="4000" cap="small" dirty="0"/>
            </a:br>
            <a:r>
              <a:rPr lang="en-US" sz="5100" cap="small" dirty="0"/>
              <a:t>We Have With</a:t>
            </a:r>
            <a:br>
              <a:rPr lang="en-US" sz="4000" cap="small" dirty="0"/>
            </a:br>
            <a:br>
              <a:rPr lang="en-US" sz="4000" cap="small" dirty="0"/>
            </a:br>
            <a:r>
              <a:rPr lang="en-US" sz="5100" cap="small" dirty="0"/>
              <a:t>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495C8-E751-457D-80A3-6B0CEA3D7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4486" y="482885"/>
            <a:ext cx="6617264" cy="599220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u="wavyHeavy" cap="small" dirty="0">
                <a:solidFill>
                  <a:srgbClr val="FFFF00"/>
                </a:solidFill>
              </a:rPr>
              <a:t>Brother</a:t>
            </a:r>
            <a:r>
              <a:rPr lang="en-US" sz="4400" dirty="0"/>
              <a:t>  </a:t>
            </a:r>
            <a:r>
              <a:rPr lang="en-US" sz="4400" i="1" dirty="0"/>
              <a:t>Heb. 2:12,17</a:t>
            </a:r>
          </a:p>
          <a:p>
            <a:pPr marL="461963" lvl="1" indent="-236538">
              <a:lnSpc>
                <a:spcPct val="100000"/>
              </a:lnSpc>
              <a:spcBef>
                <a:spcPts val="1200"/>
              </a:spcBef>
            </a:pPr>
            <a:r>
              <a:rPr lang="en-US" sz="4200" dirty="0"/>
              <a:t>Flesh (human), </a:t>
            </a:r>
            <a:r>
              <a:rPr lang="en-US" sz="4200" i="1" dirty="0"/>
              <a:t>2:14, 17</a:t>
            </a:r>
          </a:p>
          <a:p>
            <a:pPr marL="461963" lvl="1" indent="-236538">
              <a:lnSpc>
                <a:spcPct val="100000"/>
              </a:lnSpc>
              <a:spcBef>
                <a:spcPts val="1200"/>
              </a:spcBef>
            </a:pPr>
            <a:r>
              <a:rPr lang="en-US" sz="4200" dirty="0"/>
              <a:t>Spirit (faith)</a:t>
            </a:r>
          </a:p>
          <a:p>
            <a:pPr marL="739775" lvl="2" indent="-277813">
              <a:lnSpc>
                <a:spcPct val="100000"/>
              </a:lnSpc>
              <a:spcBef>
                <a:spcPts val="1200"/>
              </a:spcBef>
            </a:pPr>
            <a:r>
              <a:rPr lang="en-US" sz="4000" dirty="0"/>
              <a:t>Kinsmen in God’s family, </a:t>
            </a:r>
            <a:r>
              <a:rPr lang="en-US" sz="4000" i="1" dirty="0"/>
              <a:t>Heb. 2:11-13; 3:4-6</a:t>
            </a:r>
          </a:p>
          <a:p>
            <a:pPr marL="739775" lvl="2" indent="-277813">
              <a:lnSpc>
                <a:spcPct val="100000"/>
              </a:lnSpc>
              <a:spcBef>
                <a:spcPts val="1200"/>
              </a:spcBef>
            </a:pPr>
            <a:r>
              <a:rPr lang="en-US" sz="4000" dirty="0"/>
              <a:t>Adopted, </a:t>
            </a:r>
            <a:r>
              <a:rPr lang="en-US" sz="4000" i="1" dirty="0"/>
              <a:t>Galatians 4:4-7</a:t>
            </a:r>
          </a:p>
          <a:p>
            <a:pPr marL="739775" lvl="2" indent="-277813">
              <a:lnSpc>
                <a:spcPct val="100000"/>
              </a:lnSpc>
              <a:spcBef>
                <a:spcPts val="1200"/>
              </a:spcBef>
            </a:pPr>
            <a:r>
              <a:rPr lang="en-US" sz="4000" dirty="0"/>
              <a:t>Do the Father’s will, </a:t>
            </a:r>
            <a:r>
              <a:rPr lang="en-US" sz="4000" i="1" dirty="0"/>
              <a:t>Matthew 12:49-50 </a:t>
            </a:r>
            <a:endParaRPr lang="en-US" sz="4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29116-142C-4CDD-B0EE-552379929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8205" y="6411074"/>
            <a:ext cx="753545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F5F66956-E887-472D-9C02-1434A5767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2611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CF967E4-EC0D-44D9-9FA6-A6BBBACE11ED}"/>
              </a:ext>
            </a:extLst>
          </p:cNvPr>
          <p:cNvCxnSpPr>
            <a:cxnSpLocks/>
          </p:cNvCxnSpPr>
          <p:nvPr/>
        </p:nvCxnSpPr>
        <p:spPr>
          <a:xfrm>
            <a:off x="5224907" y="2288371"/>
            <a:ext cx="0" cy="23116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401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50"/>
                            </p:stCondLst>
                            <p:childTnLst>
                              <p:par>
                                <p:cTn id="19" presetID="14" presetClass="entr" presetSubtype="5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6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1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EF8B7-AAD5-40A7-856F-C490493C2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249" y="942726"/>
            <a:ext cx="5074090" cy="497254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5100" cap="small" dirty="0"/>
              <a:t>Some Of The</a:t>
            </a:r>
            <a:br>
              <a:rPr lang="en-US" sz="4000" cap="small" dirty="0"/>
            </a:br>
            <a:br>
              <a:rPr lang="en-US" sz="4000" cap="small" dirty="0"/>
            </a:br>
            <a:r>
              <a:rPr lang="en-US" sz="5100" cap="small" dirty="0"/>
              <a:t>Relationships</a:t>
            </a:r>
            <a:r>
              <a:rPr lang="en-US" sz="4000" cap="small" dirty="0"/>
              <a:t> </a:t>
            </a:r>
            <a:br>
              <a:rPr lang="en-US" sz="4000" cap="small" dirty="0"/>
            </a:br>
            <a:br>
              <a:rPr lang="en-US" sz="4000" cap="small" dirty="0"/>
            </a:br>
            <a:r>
              <a:rPr lang="en-US" sz="5100" cap="small" dirty="0"/>
              <a:t>We Have With</a:t>
            </a:r>
            <a:br>
              <a:rPr lang="en-US" sz="4000" cap="small" dirty="0"/>
            </a:br>
            <a:br>
              <a:rPr lang="en-US" sz="4000" cap="small" dirty="0"/>
            </a:br>
            <a:r>
              <a:rPr lang="en-US" sz="5100" cap="small" dirty="0"/>
              <a:t>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495C8-E751-457D-80A3-6B0CEA3D7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4486" y="380144"/>
            <a:ext cx="6617264" cy="609494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u="wavyHeavy" cap="small" dirty="0">
                <a:solidFill>
                  <a:srgbClr val="FFFF00"/>
                </a:solidFill>
              </a:rPr>
              <a:t>Friend</a:t>
            </a:r>
            <a:r>
              <a:rPr lang="en-US" sz="4400" b="1" cap="small" dirty="0"/>
              <a:t>  </a:t>
            </a:r>
            <a:r>
              <a:rPr lang="en-US" sz="4000" i="1" dirty="0"/>
              <a:t>(philos)</a:t>
            </a:r>
          </a:p>
          <a:p>
            <a:pPr marL="461963" lvl="1" indent="-236538">
              <a:lnSpc>
                <a:spcPct val="100000"/>
              </a:lnSpc>
              <a:spcBef>
                <a:spcPts val="1200"/>
              </a:spcBef>
            </a:pPr>
            <a:r>
              <a:rPr lang="en-US" sz="4200" dirty="0"/>
              <a:t>Associate, neighbor</a:t>
            </a:r>
            <a:endParaRPr lang="en-US" sz="4200" i="1" dirty="0"/>
          </a:p>
          <a:p>
            <a:pPr marL="461963" lvl="1" indent="-236538">
              <a:lnSpc>
                <a:spcPct val="100000"/>
              </a:lnSpc>
              <a:spcBef>
                <a:spcPts val="1200"/>
              </a:spcBef>
            </a:pPr>
            <a:r>
              <a:rPr lang="en-US" sz="4200" dirty="0"/>
              <a:t>If we obey Him, </a:t>
            </a:r>
            <a:br>
              <a:rPr lang="en-US" sz="4200" dirty="0"/>
            </a:br>
            <a:r>
              <a:rPr lang="en-US" sz="4200" i="1" dirty="0"/>
              <a:t>John 15:14</a:t>
            </a:r>
          </a:p>
          <a:p>
            <a:pPr marL="461963" lvl="1" indent="-236538">
              <a:lnSpc>
                <a:spcPct val="100000"/>
              </a:lnSpc>
              <a:spcBef>
                <a:spcPts val="1200"/>
              </a:spcBef>
            </a:pPr>
            <a:r>
              <a:rPr lang="en-US" sz="4200" dirty="0"/>
              <a:t>Abraham, </a:t>
            </a:r>
            <a:r>
              <a:rPr lang="en-US" sz="4200" i="1" dirty="0"/>
              <a:t>James 2:21-23</a:t>
            </a:r>
          </a:p>
          <a:p>
            <a:pPr marL="461963" lvl="1" indent="-236538">
              <a:lnSpc>
                <a:spcPct val="100000"/>
              </a:lnSpc>
              <a:spcBef>
                <a:spcPts val="1200"/>
              </a:spcBef>
            </a:pPr>
            <a:r>
              <a:rPr lang="en-US" sz="4200" dirty="0"/>
              <a:t>Jesus gives salvation </a:t>
            </a:r>
            <a:br>
              <a:rPr lang="en-US" sz="4200" dirty="0"/>
            </a:br>
            <a:r>
              <a:rPr lang="en-US" sz="4200" dirty="0"/>
              <a:t>to all who obey Him, </a:t>
            </a:r>
            <a:r>
              <a:rPr lang="en-US" sz="4200" i="1" dirty="0"/>
              <a:t>Hebrews 5:8-9</a:t>
            </a:r>
            <a:endParaRPr lang="en-US" sz="4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29116-142C-4CDD-B0EE-552379929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8205" y="6411074"/>
            <a:ext cx="753545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F5F66956-E887-472D-9C02-1434A5767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2611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CF967E4-EC0D-44D9-9FA6-A6BBBACE11ED}"/>
              </a:ext>
            </a:extLst>
          </p:cNvPr>
          <p:cNvCxnSpPr>
            <a:cxnSpLocks/>
          </p:cNvCxnSpPr>
          <p:nvPr/>
        </p:nvCxnSpPr>
        <p:spPr>
          <a:xfrm>
            <a:off x="5224907" y="2288371"/>
            <a:ext cx="0" cy="23116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94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6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EF8B7-AAD5-40A7-856F-C490493C2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249" y="942726"/>
            <a:ext cx="5074090" cy="497254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5100" cap="small" dirty="0"/>
              <a:t>Some Of The</a:t>
            </a:r>
            <a:br>
              <a:rPr lang="en-US" sz="4000" cap="small" dirty="0"/>
            </a:br>
            <a:br>
              <a:rPr lang="en-US" sz="4000" cap="small" dirty="0"/>
            </a:br>
            <a:r>
              <a:rPr lang="en-US" sz="5100" cap="small" dirty="0"/>
              <a:t>Relationships</a:t>
            </a:r>
            <a:r>
              <a:rPr lang="en-US" sz="4000" cap="small" dirty="0"/>
              <a:t> </a:t>
            </a:r>
            <a:br>
              <a:rPr lang="en-US" sz="4000" cap="small" dirty="0"/>
            </a:br>
            <a:br>
              <a:rPr lang="en-US" sz="4000" cap="small" dirty="0"/>
            </a:br>
            <a:r>
              <a:rPr lang="en-US" sz="5100" cap="small" dirty="0"/>
              <a:t>We Have With</a:t>
            </a:r>
            <a:br>
              <a:rPr lang="en-US" sz="4000" cap="small" dirty="0"/>
            </a:br>
            <a:br>
              <a:rPr lang="en-US" sz="4000" cap="small" dirty="0"/>
            </a:br>
            <a:r>
              <a:rPr lang="en-US" sz="5100" cap="small" dirty="0"/>
              <a:t>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495C8-E751-457D-80A3-6B0CEA3D7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2013" y="215758"/>
            <a:ext cx="6869987" cy="656044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u="wavyHeavy" cap="small" dirty="0">
                <a:solidFill>
                  <a:srgbClr val="FFFF00"/>
                </a:solidFill>
              </a:rPr>
              <a:t>Shepherd</a:t>
            </a:r>
            <a:r>
              <a:rPr lang="en-US" sz="4000" i="1" dirty="0"/>
              <a:t> </a:t>
            </a:r>
            <a:br>
              <a:rPr lang="en-US" sz="4000" i="1" dirty="0"/>
            </a:br>
            <a:r>
              <a:rPr lang="en-US" sz="4000" i="1" dirty="0"/>
              <a:t>John 10:11, 14, 27-29 </a:t>
            </a:r>
          </a:p>
          <a:p>
            <a:pPr marL="461963" lvl="1" indent="-236538">
              <a:lnSpc>
                <a:spcPct val="100000"/>
              </a:lnSpc>
              <a:spcBef>
                <a:spcPts val="600"/>
              </a:spcBef>
            </a:pPr>
            <a:r>
              <a:rPr lang="en-US" sz="4200" dirty="0"/>
              <a:t>Sacrificial </a:t>
            </a:r>
            <a:r>
              <a:rPr lang="en-US" sz="4200" i="1" dirty="0"/>
              <a:t>(11)</a:t>
            </a:r>
          </a:p>
          <a:p>
            <a:pPr marL="461963" lvl="1" indent="-236538">
              <a:lnSpc>
                <a:spcPct val="100000"/>
              </a:lnSpc>
              <a:spcBef>
                <a:spcPts val="600"/>
              </a:spcBef>
            </a:pPr>
            <a:r>
              <a:rPr lang="en-US" sz="4200" dirty="0"/>
              <a:t>Knows His sheep </a:t>
            </a:r>
            <a:r>
              <a:rPr lang="en-US" sz="4200" i="1" dirty="0"/>
              <a:t>(14)</a:t>
            </a:r>
            <a:endParaRPr lang="en-US" sz="4200" dirty="0"/>
          </a:p>
          <a:p>
            <a:pPr marL="461963" lvl="1" indent="-236538">
              <a:lnSpc>
                <a:spcPct val="100000"/>
              </a:lnSpc>
              <a:spcBef>
                <a:spcPts val="600"/>
              </a:spcBef>
            </a:pPr>
            <a:r>
              <a:rPr lang="en-US" sz="4200" dirty="0"/>
              <a:t>His sheep:</a:t>
            </a:r>
          </a:p>
          <a:p>
            <a:pPr marL="739775" lvl="2" indent="-277813">
              <a:lnSpc>
                <a:spcPct val="100000"/>
              </a:lnSpc>
              <a:spcBef>
                <a:spcPts val="600"/>
              </a:spcBef>
            </a:pPr>
            <a:r>
              <a:rPr lang="en-US" sz="4000" dirty="0"/>
              <a:t>Know Jesus </a:t>
            </a:r>
            <a:r>
              <a:rPr lang="en-US" sz="4000" i="1" dirty="0"/>
              <a:t>(14)</a:t>
            </a:r>
            <a:endParaRPr lang="en-US" sz="4000" dirty="0"/>
          </a:p>
          <a:p>
            <a:pPr marL="739775" lvl="2" indent="-277813">
              <a:lnSpc>
                <a:spcPct val="100000"/>
              </a:lnSpc>
              <a:spcBef>
                <a:spcPts val="600"/>
              </a:spcBef>
            </a:pPr>
            <a:r>
              <a:rPr lang="en-US" sz="4000" dirty="0"/>
              <a:t>Hear and follow Jesus</a:t>
            </a:r>
          </a:p>
          <a:p>
            <a:pPr marL="739775" lvl="2" indent="-277813">
              <a:lnSpc>
                <a:spcPct val="100000"/>
              </a:lnSpc>
              <a:spcBef>
                <a:spcPts val="600"/>
              </a:spcBef>
            </a:pPr>
            <a:r>
              <a:rPr lang="en-US" sz="4000" dirty="0"/>
              <a:t>Given eternal life and security </a:t>
            </a:r>
            <a:r>
              <a:rPr lang="en-US" sz="4000" i="1" dirty="0"/>
              <a:t>(27-29)</a:t>
            </a:r>
            <a:endParaRPr lang="en-US" sz="4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29116-142C-4CDD-B0EE-552379929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8205" y="6411074"/>
            <a:ext cx="753545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F5F66956-E887-472D-9C02-1434A5767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2611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CF967E4-EC0D-44D9-9FA6-A6BBBACE11ED}"/>
              </a:ext>
            </a:extLst>
          </p:cNvPr>
          <p:cNvCxnSpPr>
            <a:cxnSpLocks/>
          </p:cNvCxnSpPr>
          <p:nvPr/>
        </p:nvCxnSpPr>
        <p:spPr>
          <a:xfrm>
            <a:off x="5224907" y="2288371"/>
            <a:ext cx="0" cy="23116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4278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14" presetClass="entr" presetSubtype="5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"/>
                            </p:stCondLst>
                            <p:childTnLst>
                              <p:par>
                                <p:cTn id="23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5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4" presetClass="entr" presetSubtype="5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9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4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EF8B7-AAD5-40A7-856F-C490493C2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250" y="1870358"/>
            <a:ext cx="5074090" cy="314770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5100" cap="small" dirty="0"/>
              <a:t>Our</a:t>
            </a:r>
            <a:br>
              <a:rPr lang="en-US" sz="5100" cap="small" dirty="0"/>
            </a:br>
            <a:br>
              <a:rPr lang="en-US" sz="2000" cap="small" dirty="0"/>
            </a:br>
            <a:r>
              <a:rPr lang="en-US" sz="5100" cap="small" dirty="0"/>
              <a:t>Relationships</a:t>
            </a:r>
            <a:br>
              <a:rPr lang="en-US" sz="5100" cap="small" dirty="0"/>
            </a:br>
            <a:br>
              <a:rPr lang="en-US" sz="2000" cap="small" dirty="0"/>
            </a:br>
            <a:r>
              <a:rPr lang="en-US" sz="5100" cap="small" dirty="0"/>
              <a:t>With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495C8-E751-457D-80A3-6B0CEA3D7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6969" y="422425"/>
            <a:ext cx="6724781" cy="604357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200" dirty="0"/>
              <a:t>Conditioned on our obedient faith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u="wavyHeavy" dirty="0"/>
              <a:t>Not</a:t>
            </a:r>
            <a:r>
              <a:rPr lang="en-US" sz="4000" dirty="0"/>
              <a:t> an “</a:t>
            </a:r>
            <a:r>
              <a:rPr lang="en-US" sz="4000" u="wavyHeavy" dirty="0"/>
              <a:t>experience</a:t>
            </a:r>
            <a:r>
              <a:rPr lang="en-US" sz="4000" dirty="0"/>
              <a:t>”…  </a:t>
            </a:r>
            <a:r>
              <a:rPr lang="en-US" sz="3800" dirty="0"/>
              <a:t>“indwelling presence of the Spirit of Christ within the spirit of the Christian”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200" dirty="0"/>
              <a:t>Live by obedient faith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200" dirty="0"/>
              <a:t>Christ dwells in heart </a:t>
            </a:r>
            <a:br>
              <a:rPr lang="en-US" sz="4200" dirty="0"/>
            </a:br>
            <a:r>
              <a:rPr lang="en-US" sz="4200" dirty="0"/>
              <a:t>by faith, </a:t>
            </a:r>
            <a:r>
              <a:rPr lang="en-US" sz="4200" i="1" dirty="0"/>
              <a:t>Ephesians 3:17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29116-142C-4CDD-B0EE-552379929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8205" y="6411074"/>
            <a:ext cx="753545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15</a:t>
            </a:fld>
            <a:endParaRPr lang="en-US" dirty="0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F5F66956-E887-472D-9C02-1434A5767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2611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CF967E4-EC0D-44D9-9FA6-A6BBBACE11ED}"/>
              </a:ext>
            </a:extLst>
          </p:cNvPr>
          <p:cNvCxnSpPr>
            <a:cxnSpLocks/>
          </p:cNvCxnSpPr>
          <p:nvPr/>
        </p:nvCxnSpPr>
        <p:spPr>
          <a:xfrm>
            <a:off x="5234339" y="2441298"/>
            <a:ext cx="0" cy="197540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5213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4" presetClass="entr" presetSubtype="5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0"/>
                            </p:stCondLst>
                            <p:childTnLst>
                              <p:par>
                                <p:cTn id="18" presetID="14" presetClass="entr" presetSubtype="5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0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D9AEA4E-17C5-4819-9423-63A8CA392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54296" cy="6858000"/>
          </a:xfrm>
          <a:prstGeom prst="rect">
            <a:avLst/>
          </a:prstGeom>
          <a:gradFill>
            <a:gsLst>
              <a:gs pos="0">
                <a:schemeClr val="accent3">
                  <a:lumMod val="89000"/>
                </a:schemeClr>
              </a:gs>
              <a:gs pos="23000">
                <a:schemeClr val="accent3">
                  <a:lumMod val="89000"/>
                </a:schemeClr>
              </a:gs>
              <a:gs pos="69000">
                <a:schemeClr val="accent3">
                  <a:lumMod val="75000"/>
                </a:schemeClr>
              </a:gs>
              <a:gs pos="97000">
                <a:schemeClr val="accent3">
                  <a:lumMod val="7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F34495-1B1F-45E1-9F21-24FE84A2D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154" y="1096960"/>
            <a:ext cx="4161456" cy="466407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6000" cap="small" dirty="0">
                <a:solidFill>
                  <a:srgbClr val="FFFFFF"/>
                </a:solidFill>
              </a:rPr>
              <a:t>Faith</a:t>
            </a:r>
            <a:br>
              <a:rPr lang="en-US" sz="5400" cap="small" dirty="0">
                <a:solidFill>
                  <a:srgbClr val="FFFFFF"/>
                </a:solidFill>
              </a:rPr>
            </a:br>
            <a:r>
              <a:rPr lang="en-US" sz="6000" cap="small" dirty="0">
                <a:solidFill>
                  <a:srgbClr val="FFFFFF"/>
                </a:solidFill>
              </a:rPr>
              <a:t>is</a:t>
            </a:r>
            <a:br>
              <a:rPr lang="en-US" sz="5400" cap="small" dirty="0">
                <a:solidFill>
                  <a:srgbClr val="FFFFFF"/>
                </a:solidFill>
              </a:rPr>
            </a:br>
            <a:r>
              <a:rPr lang="en-US" sz="6000" cap="small" dirty="0">
                <a:solidFill>
                  <a:srgbClr val="FFFFFF"/>
                </a:solidFill>
              </a:rPr>
              <a:t>personal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F4F8940-B1DD-45FA-A352-606F44F93F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43467" cy="685800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3CDC1-450E-4A27-9D30-A52E8C55D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1047" y="154112"/>
            <a:ext cx="7068620" cy="6411075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I have been crucified with Christ; it is no longer I who live, but </a:t>
            </a:r>
            <a:r>
              <a:rPr lang="en-US" sz="4400" dirty="0">
                <a:solidFill>
                  <a:srgbClr val="CC0000"/>
                </a:solidFill>
                <a:effectLst/>
              </a:rPr>
              <a:t>Christ lives in me</a:t>
            </a:r>
            <a:r>
              <a:rPr lang="en-US" sz="4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; and the life which I now live in the flesh </a:t>
            </a:r>
            <a:r>
              <a:rPr lang="en-US" sz="4400" dirty="0">
                <a:solidFill>
                  <a:srgbClr val="CC0000"/>
                </a:solidFill>
                <a:effectLst/>
              </a:rPr>
              <a:t>I live by faith</a:t>
            </a:r>
            <a:r>
              <a:rPr lang="en-US" sz="4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in the Son of God, who loved me and gave Himself for me.</a:t>
            </a:r>
          </a:p>
          <a:p>
            <a:pPr marL="0" indent="0" algn="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4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(Galatians 2:20)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98E54AF3-41D2-4A7C-9059-22C070D384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E2A483-8F67-4D49-96F1-50855B6C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7643" y="6492875"/>
            <a:ext cx="753545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9730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F99D510-C769-4A3F-B1BF-0A2F3822AE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474" y="733425"/>
            <a:ext cx="10693662" cy="5391150"/>
          </a:xfrm>
          <a:prstGeom prst="rect">
            <a:avLst/>
          </a:prstGeom>
          <a:solidFill>
            <a:srgbClr val="FFFFFF"/>
          </a:solidFill>
          <a:ln w="190500" cap="sq">
            <a:solidFill>
              <a:srgbClr val="FFFFFF"/>
            </a:solidFill>
            <a:miter lim="800000"/>
          </a:ln>
          <a:effectLst>
            <a:outerShdw blurRad="54991" dist="17780" dir="5400000" algn="ctr" rotWithShape="0">
              <a:schemeClr val="bg1">
                <a:alpha val="40000"/>
              </a:scheme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64D217-5B6B-4601-B6E9-4D61BB018D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857" y="1444185"/>
            <a:ext cx="9924076" cy="396963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2DD38F0-3136-4D36-9445-AAF26688F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496" y="799817"/>
            <a:ext cx="10575170" cy="5258367"/>
          </a:xfrm>
          <a:prstGeom prst="rect">
            <a:avLst/>
          </a:prstGeom>
          <a:noFill/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4F4FC71C-5564-4ECC-BE57-FE62C0C9E5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2611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F2FBC8-BBB3-402E-897D-8EA8B6180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47235" y="6475091"/>
            <a:ext cx="753545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96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D9AEA4E-17C5-4819-9423-63A8CA392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54296" cy="6858000"/>
          </a:xfrm>
          <a:prstGeom prst="rect">
            <a:avLst/>
          </a:prstGeom>
          <a:gradFill>
            <a:gsLst>
              <a:gs pos="0">
                <a:schemeClr val="accent3">
                  <a:lumMod val="89000"/>
                </a:schemeClr>
              </a:gs>
              <a:gs pos="23000">
                <a:schemeClr val="accent3">
                  <a:lumMod val="89000"/>
                </a:schemeClr>
              </a:gs>
              <a:gs pos="69000">
                <a:schemeClr val="accent3">
                  <a:lumMod val="75000"/>
                </a:schemeClr>
              </a:gs>
              <a:gs pos="97000">
                <a:schemeClr val="accent3">
                  <a:lumMod val="7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F34495-1B1F-45E1-9F21-24FE84A2D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154" y="1096960"/>
            <a:ext cx="4161456" cy="466407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6000" cap="small" dirty="0">
                <a:solidFill>
                  <a:srgbClr val="FFFFFF"/>
                </a:solidFill>
              </a:rPr>
              <a:t>Christ is in Your Heart through Faith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F4F8940-B1DD-45FA-A352-606F44F93F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43467" cy="685800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3CDC1-450E-4A27-9D30-A52E8C55D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1047" y="154112"/>
            <a:ext cx="7068620" cy="6411075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…that </a:t>
            </a:r>
            <a:r>
              <a:rPr lang="en-US" sz="4400" dirty="0">
                <a:solidFill>
                  <a:srgbClr val="CC0000"/>
                </a:solidFill>
                <a:effectLst/>
              </a:rPr>
              <a:t>Christ may dwell in your hearts through faith</a:t>
            </a:r>
            <a:r>
              <a:rPr lang="en-US" sz="4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; that you, being rooted and grounded in love…</a:t>
            </a:r>
          </a:p>
          <a:p>
            <a:pPr marL="0" indent="0" algn="r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(Ephesians 3:17)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98E54AF3-41D2-4A7C-9059-22C070D384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E2A483-8F67-4D49-96F1-50855B6C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7643" y="6492875"/>
            <a:ext cx="753545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4072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18D16-AD82-4F45-9901-3E0780FF8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0"/>
            <a:ext cx="10353761" cy="204455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5400" cap="small" dirty="0"/>
              <a:t>“Personal Relationship”</a:t>
            </a:r>
            <a:br>
              <a:rPr lang="en-US" sz="5400" cap="small" dirty="0"/>
            </a:br>
            <a:r>
              <a:rPr lang="en-US" sz="5400" cap="small" dirty="0"/>
              <a:t>with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2B489-97EC-4645-9D7D-4564BA20D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922" y="2074986"/>
            <a:ext cx="11137505" cy="441788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200" dirty="0"/>
              <a:t>Often used to evangelize and solidify </a:t>
            </a:r>
            <a:br>
              <a:rPr lang="en-US" sz="4200" dirty="0"/>
            </a:br>
            <a:r>
              <a:rPr lang="en-US" sz="4200" dirty="0"/>
              <a:t>the false doctrines of evangelicalism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/>
              <a:t>Faith only, personal indwelling of the Spirit, Calvinist theology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i="1" dirty="0"/>
              <a:t>“Subjective relationship with Christ”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200" dirty="0"/>
              <a:t>We want a </a:t>
            </a:r>
            <a:r>
              <a:rPr lang="en-US" sz="4200" u="sng" dirty="0"/>
              <a:t>Scriptural</a:t>
            </a:r>
            <a:r>
              <a:rPr lang="en-US" sz="4200" dirty="0"/>
              <a:t> relationship with Jesus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B5C421-6A78-49A1-A7F0-A7CE1D57A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7556" y="6492875"/>
            <a:ext cx="753545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87743143-DF56-40B0-B363-E8DFA51BE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2611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60733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4" presetClass="entr" presetSubtype="5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18D16-AD82-4F45-9901-3E0780FF8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-1"/>
            <a:ext cx="10353761" cy="205308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5400" cap="small" dirty="0"/>
              <a:t>“Personal Relationship”</a:t>
            </a:r>
            <a:br>
              <a:rPr lang="en-US" sz="5400" cap="small" dirty="0"/>
            </a:br>
            <a:r>
              <a:rPr lang="en-US" sz="5400" cap="small" dirty="0"/>
              <a:t>with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2B489-97EC-4645-9D7D-4564BA20D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332" y="2053086"/>
            <a:ext cx="11179834" cy="480491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000" dirty="0"/>
              <a:t>“The intrapersonal and interpersonal relationship of the Christian with Jesus Christ must be recognized as a </a:t>
            </a:r>
            <a:r>
              <a:rPr lang="en-US" sz="4000" dirty="0">
                <a:solidFill>
                  <a:srgbClr val="FFFF00"/>
                </a:solidFill>
              </a:rPr>
              <a:t>subjective</a:t>
            </a:r>
            <a:r>
              <a:rPr lang="en-US" sz="4000" dirty="0"/>
              <a:t>, internal, spiritual reality, whereby an individual in any age </a:t>
            </a:r>
            <a:r>
              <a:rPr lang="en-US" sz="4000" dirty="0">
                <a:solidFill>
                  <a:srgbClr val="FFFF00"/>
                </a:solidFill>
              </a:rPr>
              <a:t>receives the living Spirit of Christ into his or her spirit </a:t>
            </a:r>
            <a:r>
              <a:rPr lang="en-US" sz="4000" dirty="0"/>
              <a:t>(Rom. 8:9), </a:t>
            </a:r>
            <a:r>
              <a:rPr lang="en-US" sz="4000" dirty="0">
                <a:solidFill>
                  <a:srgbClr val="FFFF00"/>
                </a:solidFill>
              </a:rPr>
              <a:t>thus becoming a Christian</a:t>
            </a:r>
            <a:r>
              <a:rPr lang="en-US" sz="4000" dirty="0"/>
              <a:t>, a Christ-one.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B5C421-6A78-49A1-A7F0-A7CE1D57A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7556" y="6492875"/>
            <a:ext cx="753545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87743143-DF56-40B0-B363-E8DFA51BE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2" y="6401323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55277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18D16-AD82-4F45-9901-3E0780FF8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-1"/>
            <a:ext cx="10353761" cy="216523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5400" cap="small" dirty="0"/>
              <a:t>“Personal Relationship”</a:t>
            </a:r>
            <a:br>
              <a:rPr lang="en-US" sz="5400" cap="small" dirty="0"/>
            </a:br>
            <a:r>
              <a:rPr lang="en-US" sz="5400" cap="small" dirty="0"/>
              <a:t>with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2B489-97EC-4645-9D7D-4564BA20D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958" y="2096219"/>
            <a:ext cx="11059065" cy="476178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400" dirty="0"/>
              <a:t>“That relationship must involve a   dynamic sense of ontological interaction and communion, a living and functional communication.” </a:t>
            </a:r>
          </a:p>
          <a:p>
            <a:pPr marL="0" indent="0" algn="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600" dirty="0"/>
              <a:t>-James A. Fowler</a:t>
            </a:r>
          </a:p>
          <a:p>
            <a:pPr marL="0" indent="0" algn="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600" i="1" dirty="0"/>
              <a:t>“A Personal Relationship with Jesus Christ” </a:t>
            </a:r>
          </a:p>
          <a:p>
            <a:pPr marL="0" indent="0" algn="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i="1" dirty="0"/>
              <a:t>(Christ In You Ministries)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B5C421-6A78-49A1-A7F0-A7CE1D57A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7556" y="6492875"/>
            <a:ext cx="753545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87743143-DF56-40B0-B363-E8DFA51BE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2" y="6401323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79561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EF8B7-AAD5-40A7-856F-C490493C2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12" y="1824162"/>
            <a:ext cx="4930257" cy="320967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5400" cap="small" dirty="0"/>
              <a:t>Fellowship</a:t>
            </a:r>
            <a:br>
              <a:rPr lang="en-US" sz="4800" cap="small" dirty="0"/>
            </a:br>
            <a:br>
              <a:rPr lang="en-US" sz="1200" cap="small" dirty="0"/>
            </a:br>
            <a:r>
              <a:rPr lang="en-US" sz="5400" cap="small" dirty="0"/>
              <a:t>With Jesus</a:t>
            </a:r>
            <a:br>
              <a:rPr lang="en-US" sz="4800" cap="small" dirty="0"/>
            </a:br>
            <a:br>
              <a:rPr lang="en-US" sz="1200" cap="small" dirty="0"/>
            </a:br>
            <a:br>
              <a:rPr lang="en-US" sz="1200" cap="small" dirty="0"/>
            </a:br>
            <a:r>
              <a:rPr lang="en-US" sz="4400" i="1" cap="small" dirty="0"/>
              <a:t>1 John 1:1-4</a:t>
            </a:r>
            <a:endParaRPr lang="en-US" sz="4400" cap="smal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495C8-E751-457D-80A3-6B0CEA3D7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0197" y="413338"/>
            <a:ext cx="6501553" cy="606175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dirty="0"/>
              <a:t>By having fellowship   with His apostles, </a:t>
            </a:r>
            <a:r>
              <a:rPr lang="en-US" sz="4000" i="1" dirty="0"/>
              <a:t>1:3-4</a:t>
            </a:r>
            <a:endParaRPr lang="en-US" sz="4000" dirty="0"/>
          </a:p>
          <a:p>
            <a:pPr>
              <a:lnSpc>
                <a:spcPct val="100000"/>
              </a:lnSpc>
            </a:pPr>
            <a:r>
              <a:rPr lang="en-US" sz="4000" dirty="0"/>
              <a:t>By walking in the light, </a:t>
            </a:r>
            <a:r>
              <a:rPr lang="en-US" sz="4000" i="1" dirty="0"/>
              <a:t>1:5-7</a:t>
            </a:r>
          </a:p>
          <a:p>
            <a:pPr>
              <a:lnSpc>
                <a:spcPct val="100000"/>
              </a:lnSpc>
            </a:pPr>
            <a:r>
              <a:rPr lang="en-US" sz="4000" dirty="0"/>
              <a:t>By keeping His commands, </a:t>
            </a:r>
            <a:r>
              <a:rPr lang="en-US" sz="4000" i="1" dirty="0"/>
              <a:t>1 John 2:3-6</a:t>
            </a:r>
          </a:p>
          <a:p>
            <a:pPr>
              <a:lnSpc>
                <a:spcPct val="100000"/>
              </a:lnSpc>
            </a:pPr>
            <a:r>
              <a:rPr lang="en-US" sz="4000" dirty="0"/>
              <a:t>Love Jesus, </a:t>
            </a:r>
            <a:r>
              <a:rPr lang="en-US" sz="4000" i="1" dirty="0"/>
              <a:t>John 14:21-24</a:t>
            </a:r>
          </a:p>
          <a:p>
            <a:pPr lvl="1">
              <a:lnSpc>
                <a:spcPct val="100000"/>
              </a:lnSpc>
            </a:pPr>
            <a:r>
              <a:rPr lang="en-US" sz="3800" u="sng" dirty="0"/>
              <a:t>Home</a:t>
            </a:r>
            <a:r>
              <a:rPr lang="en-US" sz="3800" dirty="0"/>
              <a:t>: “a staying, residence, abode”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29116-142C-4CDD-B0EE-552379929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8205" y="6411074"/>
            <a:ext cx="753545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F5F66956-E887-472D-9C02-1434A5767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2611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CF967E4-EC0D-44D9-9FA6-A6BBBACE11ED}"/>
              </a:ext>
            </a:extLst>
          </p:cNvPr>
          <p:cNvCxnSpPr>
            <a:cxnSpLocks/>
          </p:cNvCxnSpPr>
          <p:nvPr/>
        </p:nvCxnSpPr>
        <p:spPr>
          <a:xfrm>
            <a:off x="5224907" y="2288371"/>
            <a:ext cx="0" cy="23116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2082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50"/>
                            </p:stCondLst>
                            <p:childTnLst>
                              <p:par>
                                <p:cTn id="24" presetID="14" presetClass="entr" presetSubtype="5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6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495C8-E751-457D-80A3-6B0CEA3D7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4487" y="462338"/>
            <a:ext cx="6617264" cy="60127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u="wavyHeavy" cap="small" dirty="0">
                <a:solidFill>
                  <a:srgbClr val="FFFF00"/>
                </a:solidFill>
              </a:rPr>
              <a:t>Teacher</a:t>
            </a:r>
            <a:r>
              <a:rPr lang="en-US" sz="4400" dirty="0"/>
              <a:t>  </a:t>
            </a:r>
            <a:r>
              <a:rPr lang="en-US" sz="4400" i="1" dirty="0"/>
              <a:t>Luke 6:40; John 13:13-17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/>
              <a:t>He trains us, instructs us, and reproves us, </a:t>
            </a:r>
            <a:r>
              <a:rPr lang="en-US" sz="4200" i="1" dirty="0"/>
              <a:t>Matthew 28:19-20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400" dirty="0"/>
              <a:t>He teaches by His commands we have from Him, </a:t>
            </a:r>
            <a:r>
              <a:rPr lang="en-US" sz="4400" i="1" dirty="0"/>
              <a:t>John 14:21</a:t>
            </a:r>
          </a:p>
          <a:p>
            <a:pPr>
              <a:lnSpc>
                <a:spcPct val="100000"/>
              </a:lnSpc>
            </a:pPr>
            <a:endParaRPr lang="en-US" sz="4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29116-142C-4CDD-B0EE-552379929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8205" y="6411074"/>
            <a:ext cx="753545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F5F66956-E887-472D-9C02-1434A5767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2611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CF967E4-EC0D-44D9-9FA6-A6BBBACE11ED}"/>
              </a:ext>
            </a:extLst>
          </p:cNvPr>
          <p:cNvCxnSpPr>
            <a:cxnSpLocks/>
          </p:cNvCxnSpPr>
          <p:nvPr/>
        </p:nvCxnSpPr>
        <p:spPr>
          <a:xfrm>
            <a:off x="5224907" y="2288371"/>
            <a:ext cx="0" cy="23116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9C91186D-E53F-4D03-9273-9A8C71529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249" y="942726"/>
            <a:ext cx="5074090" cy="497254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5100" cap="small" dirty="0"/>
              <a:t>Some Of The</a:t>
            </a:r>
            <a:br>
              <a:rPr lang="en-US" sz="4000" cap="small" dirty="0"/>
            </a:br>
            <a:br>
              <a:rPr lang="en-US" sz="4000" cap="small" dirty="0"/>
            </a:br>
            <a:r>
              <a:rPr lang="en-US" sz="5100" cap="small" dirty="0"/>
              <a:t>Relationships</a:t>
            </a:r>
            <a:r>
              <a:rPr lang="en-US" sz="4000" cap="small" dirty="0"/>
              <a:t> </a:t>
            </a:r>
            <a:br>
              <a:rPr lang="en-US" sz="4000" cap="small" dirty="0"/>
            </a:br>
            <a:br>
              <a:rPr lang="en-US" sz="4000" cap="small" dirty="0"/>
            </a:br>
            <a:r>
              <a:rPr lang="en-US" sz="5100" cap="small" dirty="0"/>
              <a:t>We Have With</a:t>
            </a:r>
            <a:br>
              <a:rPr lang="en-US" sz="4000" cap="small" dirty="0"/>
            </a:br>
            <a:br>
              <a:rPr lang="en-US" sz="4000" cap="small" dirty="0"/>
            </a:br>
            <a:r>
              <a:rPr lang="en-US" sz="5100" cap="small" dirty="0"/>
              <a:t>Jesus</a:t>
            </a:r>
          </a:p>
        </p:txBody>
      </p:sp>
    </p:spTree>
    <p:extLst>
      <p:ext uri="{BB962C8B-B14F-4D97-AF65-F5344CB8AC3E}">
        <p14:creationId xmlns:p14="http://schemas.microsoft.com/office/powerpoint/2010/main" val="2992941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431</Words>
  <Application>Microsoft Office PowerPoint</Application>
  <PresentationFormat>Widescreen</PresentationFormat>
  <Paragraphs>80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Bookman Old Style</vt:lpstr>
      <vt:lpstr>Calibri</vt:lpstr>
      <vt:lpstr>Rockwell</vt:lpstr>
      <vt:lpstr>Damask</vt:lpstr>
      <vt:lpstr>PowerPoint Presentation</vt:lpstr>
      <vt:lpstr>Faith is personal</vt:lpstr>
      <vt:lpstr>PowerPoint Presentation</vt:lpstr>
      <vt:lpstr>Christ is in Your Heart through Faith</vt:lpstr>
      <vt:lpstr>“Personal Relationship” with Jesus</vt:lpstr>
      <vt:lpstr>“Personal Relationship” with Jesus</vt:lpstr>
      <vt:lpstr>“Personal Relationship” with Jesus</vt:lpstr>
      <vt:lpstr>Fellowship  With Jesus   1 John 1:1-4</vt:lpstr>
      <vt:lpstr>Some Of The  Relationships   We Have With  Jesus</vt:lpstr>
      <vt:lpstr>Some Of The  Relationships   We Have With  Jesus</vt:lpstr>
      <vt:lpstr>Some Of The  Relationships   We Have With  Jesus</vt:lpstr>
      <vt:lpstr>Some Of The  Relationships   We Have With  Jesus</vt:lpstr>
      <vt:lpstr>Some Of The  Relationships   We Have With  Jesus</vt:lpstr>
      <vt:lpstr>Some Of The  Relationships   We Have With  Jesus</vt:lpstr>
      <vt:lpstr>Our  Relationships  With Jesus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59</cp:revision>
  <dcterms:created xsi:type="dcterms:W3CDTF">2018-10-12T17:12:13Z</dcterms:created>
  <dcterms:modified xsi:type="dcterms:W3CDTF">2018-10-14T23:24:24Z</dcterms:modified>
</cp:coreProperties>
</file>