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6820C-0352-4E8A-841D-72B8C2DD01F2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F2A99-6D6B-413A-A846-DA9C3B8B5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0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9CFC64D-9E84-4B06-B07C-064593A100F0}" type="datetime1">
              <a:rPr lang="en-US" smtClean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510A-EC14-4FBA-9BF2-D49117493441}" type="datetime1">
              <a:rPr lang="en-US" smtClean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A0B5-7947-4F24-AD8D-6A2CDE3B5096}" type="datetime1">
              <a:rPr lang="en-US" smtClean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100B-B313-4373-9F0C-AE9CA4D2DC4B}" type="datetime1">
              <a:rPr lang="en-US" smtClean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5B45-84ED-4A20-B618-A2E6AC0D2A86}" type="datetime1">
              <a:rPr lang="en-US" smtClean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E5DB-4C0B-4ACE-BAAC-9A774F5EF8C0}" type="datetime1">
              <a:rPr lang="en-US" smtClean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F3BE-1B1A-47A9-B19E-DC47B1FF3A76}" type="datetime1">
              <a:rPr lang="en-US" smtClean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2914-BCA9-4052-B847-865CCD4349C3}" type="datetime1">
              <a:rPr lang="en-US" smtClean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A65A-7A9D-44BA-ADB4-CB5D0F4BB1A7}" type="datetime1">
              <a:rPr lang="en-US" smtClean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5072-8F96-472F-9D4B-9EF521CE11B5}" type="datetime1">
              <a:rPr lang="en-US" smtClean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817C-2684-42E1-AC3C-DE50542CC82C}" type="datetime1">
              <a:rPr lang="en-US" smtClean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C653-6ED4-4E9A-A723-2D22733DC6AC}" type="datetime1">
              <a:rPr lang="en-US" smtClean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DA67-3921-4A54-A6E8-65F2B153FE85}" type="datetime1">
              <a:rPr lang="en-US" smtClean="0"/>
              <a:t>11/11/2018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9FAC-691C-438F-93CA-D6735166F4D3}" type="datetime1">
              <a:rPr lang="en-US" smtClean="0"/>
              <a:t>11/11/2018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9B90-1CE6-49DA-8C0E-AC4B19FF9FEB}" type="datetime1">
              <a:rPr lang="en-US" smtClean="0"/>
              <a:t>11/11/2018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6042-8FD7-4254-A6D4-1C9C6CA549DB}" type="datetime1">
              <a:rPr lang="en-US" smtClean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DE86-28A3-4599-AAE3-341A03552A2D}" type="datetime1">
              <a:rPr lang="en-US" smtClean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9FF0BB-BA59-43C8-A89E-F497A4EA35C9}" type="datetime1">
              <a:rPr lang="en-US" smtClean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push dir="u"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2ECE3-3841-4403-8E81-6B343EBB4D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latin typeface="Corbel" panose="020B0503020204020204" pitchFamily="34" charset="0"/>
              </a:rPr>
              <a:t>Son of Man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21ED6-1D3C-4057-9EB6-EE1B4A4543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72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Son of God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588AE4-8C04-4E89-B6CB-466CB742F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986354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EF6F-5BC7-4C12-867E-3318F821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73768"/>
            <a:ext cx="9601196" cy="1792706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Corbel" panose="020B0503020204020204" pitchFamily="34" charset="0"/>
              </a:rPr>
              <a:t>Only Jesus is Both Man and God</a:t>
            </a:r>
            <a:br>
              <a:rPr lang="en-US" sz="5400" dirty="0">
                <a:latin typeface="Corbel" panose="020B0503020204020204" pitchFamily="34" charset="0"/>
              </a:rPr>
            </a:br>
            <a:r>
              <a:rPr lang="en-US" sz="4800" i="1" dirty="0">
                <a:latin typeface="Corbel" panose="020B0503020204020204" pitchFamily="34" charset="0"/>
              </a:rPr>
              <a:t>Galatians 4:4</a:t>
            </a:r>
            <a:endParaRPr lang="en-US" i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B5629-E82E-49D8-92F8-336C0EC1D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032" y="2634916"/>
            <a:ext cx="10587788" cy="366381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200" dirty="0">
                <a:latin typeface="Corbel" panose="020B0503020204020204" pitchFamily="34" charset="0"/>
              </a:rPr>
              <a:t>Mary’s son and God’s Son, </a:t>
            </a:r>
            <a:r>
              <a:rPr lang="en-US" sz="4200" i="1" dirty="0">
                <a:latin typeface="Corbel" panose="020B0503020204020204" pitchFamily="34" charset="0"/>
              </a:rPr>
              <a:t>Luke 1:31-32, 35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200" dirty="0">
                <a:latin typeface="Corbel" panose="020B0503020204020204" pitchFamily="34" charset="0"/>
              </a:rPr>
              <a:t>Adam’s son and God’s Son, </a:t>
            </a:r>
            <a:r>
              <a:rPr lang="en-US" sz="4200" i="1" dirty="0">
                <a:latin typeface="Corbel" panose="020B0503020204020204" pitchFamily="34" charset="0"/>
              </a:rPr>
              <a:t>Luke 3:38; 4:3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200" dirty="0">
                <a:latin typeface="Corbel" panose="020B0503020204020204" pitchFamily="34" charset="0"/>
              </a:rPr>
              <a:t>David’s son and God’s Son, </a:t>
            </a:r>
            <a:r>
              <a:rPr lang="en-US" sz="4200" i="1" dirty="0">
                <a:latin typeface="Corbel" panose="020B0503020204020204" pitchFamily="34" charset="0"/>
              </a:rPr>
              <a:t>2 Samuel 7:12-14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200" dirty="0">
                <a:latin typeface="Corbel" panose="020B0503020204020204" pitchFamily="34" charset="0"/>
              </a:rPr>
              <a:t>David’s son and God’s Son, </a:t>
            </a:r>
            <a:r>
              <a:rPr lang="en-US" sz="4200" i="1" dirty="0">
                <a:latin typeface="Corbel" panose="020B0503020204020204" pitchFamily="34" charset="0"/>
              </a:rPr>
              <a:t>Matthew 22:42-45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4000" dirty="0">
              <a:latin typeface="Corbel" panose="020B05030202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A560A-3E49-4446-A69D-DF27ABD80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B58FC-CC8F-493C-AD80-E0B66E75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1873" y="6432953"/>
            <a:ext cx="542697" cy="279400"/>
          </a:xfrm>
        </p:spPr>
        <p:txBody>
          <a:bodyPr/>
          <a:lstStyle/>
          <a:p>
            <a:fld id="{5D84065D-F351-4B03-BD91-D8A6B8D4B362}" type="slidenum">
              <a:rPr lang="en-US" sz="1200" smtClean="0">
                <a:solidFill>
                  <a:schemeClr val="bg1"/>
                </a:solidFill>
                <a:latin typeface="Corbel" panose="020B0503020204020204" pitchFamily="34" charset="0"/>
              </a:rPr>
              <a:t>10</a:t>
            </a:fld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89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EF6F-5BC7-4C12-867E-3318F821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73768"/>
            <a:ext cx="9601196" cy="1792706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Corbel" panose="020B0503020204020204" pitchFamily="34" charset="0"/>
              </a:rPr>
              <a:t>What This Tells Us About</a:t>
            </a:r>
            <a:br>
              <a:rPr lang="en-US" sz="5400" b="1" dirty="0">
                <a:latin typeface="Corbel" panose="020B0503020204020204" pitchFamily="34" charset="0"/>
              </a:rPr>
            </a:br>
            <a:r>
              <a:rPr lang="en-US" sz="5400" b="1" dirty="0">
                <a:latin typeface="Corbel" panose="020B0503020204020204" pitchFamily="34" charset="0"/>
              </a:rPr>
              <a:t>the Life of Jesus on Earth</a:t>
            </a:r>
            <a:endParaRPr lang="en-US" b="1" i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B5629-E82E-49D8-92F8-336C0EC1D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634916"/>
            <a:ext cx="10266945" cy="366381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200" b="1" dirty="0">
                <a:latin typeface="Corbel" panose="020B0503020204020204" pitchFamily="34" charset="0"/>
              </a:rPr>
              <a:t>Man</a:t>
            </a:r>
            <a:r>
              <a:rPr lang="en-US" sz="4200" dirty="0">
                <a:latin typeface="Corbel" panose="020B0503020204020204" pitchFamily="34" charset="0"/>
              </a:rPr>
              <a:t>: He lived a physical life, </a:t>
            </a:r>
            <a:r>
              <a:rPr lang="en-US" sz="4200" i="1" dirty="0">
                <a:latin typeface="Corbel" panose="020B0503020204020204" pitchFamily="34" charset="0"/>
              </a:rPr>
              <a:t>Hebrews 2:14,  17; 4:15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200" b="1" dirty="0">
                <a:latin typeface="Corbel" panose="020B0503020204020204" pitchFamily="34" charset="0"/>
              </a:rPr>
              <a:t>God</a:t>
            </a:r>
            <a:r>
              <a:rPr lang="en-US" sz="4200" dirty="0">
                <a:latin typeface="Corbel" panose="020B0503020204020204" pitchFamily="34" charset="0"/>
              </a:rPr>
              <a:t>: He exercises power over the physical world, </a:t>
            </a:r>
            <a:r>
              <a:rPr lang="en-US" sz="4200" i="1" dirty="0">
                <a:latin typeface="Corbel" panose="020B0503020204020204" pitchFamily="34" charset="0"/>
              </a:rPr>
              <a:t>Colossians 1:16-17 (Matthew 11:4-5; </a:t>
            </a:r>
            <a:br>
              <a:rPr lang="en-US" sz="4200" i="1" dirty="0">
                <a:latin typeface="Corbel" panose="020B0503020204020204" pitchFamily="34" charset="0"/>
              </a:rPr>
            </a:br>
            <a:r>
              <a:rPr lang="en-US" sz="4200" i="1" dirty="0">
                <a:latin typeface="Corbel" panose="020B0503020204020204" pitchFamily="34" charset="0"/>
              </a:rPr>
              <a:t>John 20:30-31)</a:t>
            </a:r>
            <a:endParaRPr lang="en-US" sz="4000" b="1" i="1" dirty="0">
              <a:latin typeface="Corbel" panose="020B05030202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A560A-3E49-4446-A69D-DF27ABD80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B58FC-CC8F-493C-AD80-E0B66E75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1873" y="6432953"/>
            <a:ext cx="542697" cy="279400"/>
          </a:xfrm>
        </p:spPr>
        <p:txBody>
          <a:bodyPr/>
          <a:lstStyle/>
          <a:p>
            <a:fld id="{5D84065D-F351-4B03-BD91-D8A6B8D4B362}" type="slidenum">
              <a:rPr lang="en-US" sz="1200" smtClean="0">
                <a:solidFill>
                  <a:schemeClr val="bg1"/>
                </a:solidFill>
                <a:latin typeface="Corbel" panose="020B0503020204020204" pitchFamily="34" charset="0"/>
              </a:rPr>
              <a:t>11</a:t>
            </a:fld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4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5FDF-787C-4015-99D6-9F89EDE82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Corbel" panose="020B0503020204020204" pitchFamily="34" charset="0"/>
              </a:rPr>
              <a:t>What This Tells Us About Jesus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2C3FF-2D9B-498A-9F42-344E730F2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430379"/>
            <a:ext cx="4718304" cy="812882"/>
          </a:xfrm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Son of 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39478-F7BB-42EA-AA7B-AF94881AA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234795"/>
            <a:ext cx="4718304" cy="26410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rbel" panose="020B0503020204020204" pitchFamily="34" charset="0"/>
              </a:rPr>
              <a:t>Time, </a:t>
            </a:r>
            <a:r>
              <a:rPr lang="en-US" sz="4000" i="1" dirty="0">
                <a:latin typeface="Corbel" panose="020B0503020204020204" pitchFamily="34" charset="0"/>
              </a:rPr>
              <a:t>John 9:4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rbel" panose="020B0503020204020204" pitchFamily="34" charset="0"/>
              </a:rPr>
              <a:t>Space, </a:t>
            </a:r>
            <a:r>
              <a:rPr lang="en-US" sz="4000" i="1" dirty="0">
                <a:latin typeface="Corbel" panose="020B0503020204020204" pitchFamily="34" charset="0"/>
              </a:rPr>
              <a:t>John 2:12-13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rbel" panose="020B0503020204020204" pitchFamily="34" charset="0"/>
              </a:rPr>
              <a:t>Flesh, </a:t>
            </a:r>
            <a:r>
              <a:rPr lang="en-US" sz="4000" i="1" dirty="0">
                <a:latin typeface="Corbel" panose="020B0503020204020204" pitchFamily="34" charset="0"/>
              </a:rPr>
              <a:t>John 4:7-8, 31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rbel" panose="020B0503020204020204" pitchFamily="34" charset="0"/>
              </a:rPr>
              <a:t>Death, </a:t>
            </a:r>
            <a:r>
              <a:rPr lang="en-US" sz="4000" i="1" dirty="0">
                <a:latin typeface="Corbel" panose="020B0503020204020204" pitchFamily="34" charset="0"/>
              </a:rPr>
              <a:t>John 19:30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69295-60FC-455A-8BC7-2FFCF7559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671" y="2430378"/>
            <a:ext cx="4718304" cy="812883"/>
          </a:xfrm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Son of God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4BA66A-10C2-4350-BBD0-5959A4A22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410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rbel" panose="020B0503020204020204" pitchFamily="34" charset="0"/>
              </a:rPr>
              <a:t>Time, </a:t>
            </a:r>
            <a:r>
              <a:rPr lang="en-US" sz="4000" i="1" dirty="0">
                <a:latin typeface="Corbel" panose="020B0503020204020204" pitchFamily="34" charset="0"/>
              </a:rPr>
              <a:t>John 2:7-9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rbel" panose="020B0503020204020204" pitchFamily="34" charset="0"/>
              </a:rPr>
              <a:t>Space, </a:t>
            </a:r>
            <a:r>
              <a:rPr lang="en-US" sz="4000" i="1" dirty="0">
                <a:latin typeface="Corbel" panose="020B0503020204020204" pitchFamily="34" charset="0"/>
              </a:rPr>
              <a:t>John 6:21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rbel" panose="020B0503020204020204" pitchFamily="34" charset="0"/>
              </a:rPr>
              <a:t>Flesh, </a:t>
            </a:r>
            <a:r>
              <a:rPr lang="en-US" sz="4000" i="1" dirty="0">
                <a:latin typeface="Corbel" panose="020B0503020204020204" pitchFamily="34" charset="0"/>
              </a:rPr>
              <a:t>John 6:19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rbel" panose="020B0503020204020204" pitchFamily="34" charset="0"/>
              </a:rPr>
              <a:t>Death, </a:t>
            </a:r>
            <a:r>
              <a:rPr lang="en-US" sz="4000" i="1" dirty="0">
                <a:latin typeface="Corbel" panose="020B0503020204020204" pitchFamily="34" charset="0"/>
              </a:rPr>
              <a:t>Acts 2:24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1701877-FF4F-411D-B6F7-11E7BACB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1873" y="6432953"/>
            <a:ext cx="542697" cy="279400"/>
          </a:xfrm>
        </p:spPr>
        <p:txBody>
          <a:bodyPr/>
          <a:lstStyle/>
          <a:p>
            <a:fld id="{5D84065D-F351-4B03-BD91-D8A6B8D4B362}" type="slidenum">
              <a:rPr lang="en-US" sz="1200" smtClean="0">
                <a:solidFill>
                  <a:schemeClr val="bg1"/>
                </a:solidFill>
                <a:latin typeface="Corbel" panose="020B0503020204020204" pitchFamily="34" charset="0"/>
              </a:rPr>
              <a:t>12</a:t>
            </a:fld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404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5FDF-787C-4015-99D6-9F89EDE82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Corbel" panose="020B0503020204020204" pitchFamily="34" charset="0"/>
              </a:rPr>
              <a:t>What This Tells Us About Jesus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2C3FF-2D9B-498A-9F42-344E730F2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430379"/>
            <a:ext cx="4718304" cy="812882"/>
          </a:xfrm>
        </p:spPr>
        <p:txBody>
          <a:bodyPr/>
          <a:lstStyle/>
          <a:p>
            <a:r>
              <a:rPr lang="en-US" sz="44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Son of God </a:t>
            </a:r>
            <a:r>
              <a:rPr lang="en-US" sz="4400" b="1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(Heb. 1)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39478-F7BB-42EA-AA7B-AF94881AA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234795"/>
            <a:ext cx="4718304" cy="285318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4000" dirty="0">
                <a:latin typeface="Corbel" panose="020B0503020204020204" pitchFamily="34" charset="0"/>
              </a:rPr>
              <a:t>Listen, </a:t>
            </a:r>
            <a:r>
              <a:rPr lang="en-US" sz="4000" i="1" dirty="0">
                <a:latin typeface="Corbel" panose="020B0503020204020204" pitchFamily="34" charset="0"/>
              </a:rPr>
              <a:t>(1-4)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4000" dirty="0">
                <a:latin typeface="Corbel" panose="020B0503020204020204" pitchFamily="34" charset="0"/>
              </a:rPr>
              <a:t>Worship, </a:t>
            </a:r>
            <a:r>
              <a:rPr lang="en-US" sz="4000" i="1" dirty="0">
                <a:latin typeface="Corbel" panose="020B0503020204020204" pitchFamily="34" charset="0"/>
              </a:rPr>
              <a:t>(5-9)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4000" dirty="0">
                <a:latin typeface="Corbel" panose="020B0503020204020204" pitchFamily="34" charset="0"/>
              </a:rPr>
              <a:t>Obey </a:t>
            </a:r>
            <a:r>
              <a:rPr lang="en-US" sz="4000" i="1" dirty="0">
                <a:latin typeface="Corbel" panose="020B0503020204020204" pitchFamily="34" charset="0"/>
              </a:rPr>
              <a:t>(10-14)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69295-60FC-455A-8BC7-2FFCF7559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671" y="2430378"/>
            <a:ext cx="4718304" cy="812883"/>
          </a:xfrm>
        </p:spPr>
        <p:txBody>
          <a:bodyPr/>
          <a:lstStyle/>
          <a:p>
            <a:r>
              <a:rPr lang="en-US" sz="44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Son of Man </a:t>
            </a:r>
            <a:r>
              <a:rPr lang="en-US" sz="4400" b="1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(Heb. 2)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4BA66A-10C2-4350-BBD0-5959A4A22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748976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4000" dirty="0">
                <a:latin typeface="Corbel" panose="020B0503020204020204" pitchFamily="34" charset="0"/>
              </a:rPr>
              <a:t>Don’t neglect </a:t>
            </a:r>
            <a:r>
              <a:rPr lang="en-US" sz="4000" i="1" dirty="0">
                <a:latin typeface="Corbel" panose="020B0503020204020204" pitchFamily="34" charset="0"/>
              </a:rPr>
              <a:t>(3)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4000" dirty="0">
                <a:latin typeface="Corbel" panose="020B0503020204020204" pitchFamily="34" charset="0"/>
              </a:rPr>
              <a:t>Submit </a:t>
            </a:r>
            <a:r>
              <a:rPr lang="en-US" sz="4000" i="1" dirty="0">
                <a:latin typeface="Corbel" panose="020B0503020204020204" pitchFamily="34" charset="0"/>
              </a:rPr>
              <a:t>(5-9)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4000" dirty="0">
                <a:latin typeface="Corbel" panose="020B0503020204020204" pitchFamily="34" charset="0"/>
              </a:rPr>
              <a:t>Follow </a:t>
            </a:r>
            <a:r>
              <a:rPr lang="en-US" sz="4000" i="1" dirty="0">
                <a:latin typeface="Corbel" panose="020B0503020204020204" pitchFamily="34" charset="0"/>
              </a:rPr>
              <a:t>(10-13)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4000" dirty="0">
                <a:latin typeface="Corbel" panose="020B0503020204020204" pitchFamily="34" charset="0"/>
              </a:rPr>
              <a:t>Faith </a:t>
            </a:r>
            <a:r>
              <a:rPr lang="en-US" sz="4000" i="1" dirty="0">
                <a:latin typeface="Corbel" panose="020B0503020204020204" pitchFamily="34" charset="0"/>
              </a:rPr>
              <a:t>(14-18)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1701877-FF4F-411D-B6F7-11E7BACB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1873" y="6432953"/>
            <a:ext cx="542697" cy="279400"/>
          </a:xfrm>
        </p:spPr>
        <p:txBody>
          <a:bodyPr/>
          <a:lstStyle/>
          <a:p>
            <a:fld id="{5D84065D-F351-4B03-BD91-D8A6B8D4B362}" type="slidenum">
              <a:rPr lang="en-US" sz="1200" smtClean="0">
                <a:solidFill>
                  <a:schemeClr val="bg1"/>
                </a:solidFill>
                <a:latin typeface="Corbel" panose="020B0503020204020204" pitchFamily="34" charset="0"/>
              </a:rPr>
              <a:t>13</a:t>
            </a:fld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69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EF6F-5BC7-4C12-867E-3318F821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97833"/>
            <a:ext cx="9601196" cy="1768641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Corbel" panose="020B0503020204020204" pitchFamily="34" charset="0"/>
              </a:rPr>
              <a:t>“You are the Christ,</a:t>
            </a:r>
            <a:br>
              <a:rPr lang="en-US" sz="5400" b="1" dirty="0">
                <a:latin typeface="Corbel" panose="020B0503020204020204" pitchFamily="34" charset="0"/>
              </a:rPr>
            </a:br>
            <a:r>
              <a:rPr lang="en-US" sz="5400" b="1" dirty="0">
                <a:latin typeface="Corbel" panose="020B0503020204020204" pitchFamily="34" charset="0"/>
              </a:rPr>
              <a:t>the Son of the Living God”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B5629-E82E-49D8-92F8-336C0EC1D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404" y="2466475"/>
            <a:ext cx="10554511" cy="408024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4000" dirty="0">
                <a:latin typeface="Corbel" panose="020B0503020204020204" pitchFamily="34" charset="0"/>
              </a:rPr>
              <a:t>Immanuel (God with us), </a:t>
            </a:r>
            <a:r>
              <a:rPr lang="en-US" sz="4000" i="1" dirty="0">
                <a:latin typeface="Corbel" panose="020B0503020204020204" pitchFamily="34" charset="0"/>
              </a:rPr>
              <a:t>Matthew 1:23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3800" u="sng" dirty="0">
                <a:latin typeface="Corbel" panose="020B0503020204020204" pitchFamily="34" charset="0"/>
              </a:rPr>
              <a:t>Son of Man</a:t>
            </a:r>
            <a:r>
              <a:rPr lang="en-US" sz="3800" dirty="0">
                <a:latin typeface="Corbel" panose="020B0503020204020204" pitchFamily="34" charset="0"/>
              </a:rPr>
              <a:t>: Tempted, died, arose, exalted,   </a:t>
            </a:r>
            <a:r>
              <a:rPr lang="en-US" sz="3800" i="1" dirty="0">
                <a:latin typeface="Corbel" panose="020B0503020204020204" pitchFamily="34" charset="0"/>
              </a:rPr>
              <a:t>John 17:3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3800" u="sng" dirty="0">
                <a:latin typeface="Corbel" panose="020B0503020204020204" pitchFamily="34" charset="0"/>
              </a:rPr>
              <a:t>Son of God</a:t>
            </a:r>
            <a:r>
              <a:rPr lang="en-US" sz="3800" dirty="0">
                <a:latin typeface="Corbel" panose="020B0503020204020204" pitchFamily="34" charset="0"/>
              </a:rPr>
              <a:t>: Equal with God, the I AM, </a:t>
            </a:r>
            <a:r>
              <a:rPr lang="en-US" sz="3800" i="1" dirty="0">
                <a:latin typeface="Corbel" panose="020B0503020204020204" pitchFamily="34" charset="0"/>
              </a:rPr>
              <a:t>John 5:18; 8:58; 1 Timothy 3:16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4000" dirty="0">
                <a:latin typeface="Corbel" panose="020B0503020204020204" pitchFamily="34" charset="0"/>
              </a:rPr>
              <a:t>Believe this or die in your sins, </a:t>
            </a:r>
            <a:r>
              <a:rPr lang="en-US" sz="4000" i="1" dirty="0">
                <a:latin typeface="Corbel" panose="020B0503020204020204" pitchFamily="34" charset="0"/>
              </a:rPr>
              <a:t>John 8:23-24</a:t>
            </a:r>
            <a:endParaRPr lang="en-US" sz="4400" i="1" dirty="0">
              <a:latin typeface="Corbel" panose="020B05030202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A560A-3E49-4446-A69D-DF27ABD80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B58FC-CC8F-493C-AD80-E0B66E75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1873" y="6432953"/>
            <a:ext cx="542697" cy="279400"/>
          </a:xfrm>
        </p:spPr>
        <p:txBody>
          <a:bodyPr/>
          <a:lstStyle/>
          <a:p>
            <a:fld id="{5D84065D-F351-4B03-BD91-D8A6B8D4B362}" type="slidenum">
              <a:rPr lang="en-US" sz="1200" smtClean="0">
                <a:solidFill>
                  <a:schemeClr val="bg1"/>
                </a:solidFill>
                <a:latin typeface="Corbel" panose="020B0503020204020204" pitchFamily="34" charset="0"/>
              </a:rPr>
              <a:t>14</a:t>
            </a:fld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318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EF6F-5BC7-4C12-867E-3318F8218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Corbel" panose="020B0503020204020204" pitchFamily="34" charset="0"/>
              </a:rPr>
              <a:t>Son of Man and Son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B5629-E82E-49D8-92F8-336C0EC1D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466474"/>
            <a:ext cx="10086473" cy="383225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000" dirty="0">
                <a:latin typeface="Corbel" panose="020B0503020204020204" pitchFamily="34" charset="0"/>
              </a:rPr>
              <a:t>Unique (“only begotten”), </a:t>
            </a:r>
            <a:r>
              <a:rPr lang="en-US" sz="4000" i="1" dirty="0">
                <a:latin typeface="Corbel" panose="020B0503020204020204" pitchFamily="34" charset="0"/>
              </a:rPr>
              <a:t>John 1:1-2, 14, 18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000" dirty="0">
                <a:latin typeface="Corbel" panose="020B0503020204020204" pitchFamily="34" charset="0"/>
              </a:rPr>
              <a:t>Completely human and divine, </a:t>
            </a:r>
            <a:r>
              <a:rPr lang="en-US" sz="4000" i="1" dirty="0">
                <a:latin typeface="Corbel" panose="020B0503020204020204" pitchFamily="34" charset="0"/>
              </a:rPr>
              <a:t>Colossians 2:9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000" dirty="0">
                <a:latin typeface="Corbel" panose="020B0503020204020204" pitchFamily="34" charset="0"/>
              </a:rPr>
              <a:t>Did not give up deity / Gave up its glory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000" dirty="0">
                <a:latin typeface="Corbel" panose="020B0503020204020204" pitchFamily="34" charset="0"/>
              </a:rPr>
              <a:t>Gained humanity</a:t>
            </a:r>
          </a:p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i="1" dirty="0">
                <a:latin typeface="Corbel" panose="020B0503020204020204" pitchFamily="34" charset="0"/>
              </a:rPr>
              <a:t>John 17:5; Philippians 2:5-11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A560A-3E49-4446-A69D-DF27ABD80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B58FC-CC8F-493C-AD80-E0B66E75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1873" y="6432953"/>
            <a:ext cx="542697" cy="279400"/>
          </a:xfrm>
        </p:spPr>
        <p:txBody>
          <a:bodyPr/>
          <a:lstStyle/>
          <a:p>
            <a:fld id="{5D84065D-F351-4B03-BD91-D8A6B8D4B362}" type="slidenum">
              <a:rPr lang="en-US" sz="1200" smtClean="0">
                <a:solidFill>
                  <a:schemeClr val="bg1"/>
                </a:solidFill>
                <a:latin typeface="Corbel" panose="020B0503020204020204" pitchFamily="34" charset="0"/>
              </a:rPr>
              <a:t>2</a:t>
            </a:fld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90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4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EF6F-5BC7-4C12-867E-3318F8218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i="1" dirty="0">
                <a:latin typeface="Corbel" panose="020B0503020204020204" pitchFamily="34" charset="0"/>
              </a:rPr>
              <a:t>Philippians 2:5-8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B5629-E82E-49D8-92F8-336C0EC1D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466474"/>
            <a:ext cx="10086473" cy="383225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400" b="1" u="sng" dirty="0">
                <a:latin typeface="Corbel" panose="020B0503020204020204" pitchFamily="34" charset="0"/>
              </a:rPr>
              <a:t>Form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i="1" dirty="0">
                <a:latin typeface="Corbel" panose="020B0503020204020204" pitchFamily="34" charset="0"/>
              </a:rPr>
              <a:t>(6, 7)</a:t>
            </a:r>
            <a:r>
              <a:rPr lang="en-US" sz="4400" dirty="0">
                <a:latin typeface="Corbel" panose="020B0503020204020204" pitchFamily="34" charset="0"/>
              </a:rPr>
              <a:t>: “the form by which a person or thing strikes the vision; the external appearance” </a:t>
            </a:r>
            <a:r>
              <a:rPr lang="en-US" sz="3600" dirty="0">
                <a:latin typeface="Corbel" panose="020B0503020204020204" pitchFamily="34" charset="0"/>
              </a:rPr>
              <a:t>(</a:t>
            </a:r>
            <a:r>
              <a:rPr lang="en-US" sz="3600" i="1" dirty="0">
                <a:latin typeface="Corbel" panose="020B0503020204020204" pitchFamily="34" charset="0"/>
              </a:rPr>
              <a:t>Thayer</a:t>
            </a:r>
            <a:r>
              <a:rPr lang="en-US" sz="3600" dirty="0">
                <a:latin typeface="Corbel" panose="020B0503020204020204" pitchFamily="34" charset="0"/>
              </a:rPr>
              <a:t>, 418)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4000" dirty="0">
                <a:latin typeface="Corbel" panose="020B0503020204020204" pitchFamily="34" charset="0"/>
              </a:rPr>
              <a:t>Compare </a:t>
            </a:r>
            <a:r>
              <a:rPr lang="en-US" sz="4000" i="1" dirty="0">
                <a:latin typeface="Corbel" panose="020B0503020204020204" pitchFamily="34" charset="0"/>
              </a:rPr>
              <a:t>Philippians 1:8; Mark 16:12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A560A-3E49-4446-A69D-DF27ABD80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B58FC-CC8F-493C-AD80-E0B66E75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1873" y="6432953"/>
            <a:ext cx="542697" cy="279400"/>
          </a:xfrm>
        </p:spPr>
        <p:txBody>
          <a:bodyPr/>
          <a:lstStyle/>
          <a:p>
            <a:fld id="{5D84065D-F351-4B03-BD91-D8A6B8D4B362}" type="slidenum">
              <a:rPr lang="en-US" sz="1200" smtClean="0">
                <a:solidFill>
                  <a:schemeClr val="bg1"/>
                </a:solidFill>
                <a:latin typeface="Corbel" panose="020B0503020204020204" pitchFamily="34" charset="0"/>
              </a:rPr>
              <a:t>3</a:t>
            </a:fld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01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EF6F-5BC7-4C12-867E-3318F8218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i="1" dirty="0">
                <a:latin typeface="Corbel" panose="020B0503020204020204" pitchFamily="34" charset="0"/>
              </a:rPr>
              <a:t>Philippians 2:5-8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B5629-E82E-49D8-92F8-336C0EC1D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466474"/>
            <a:ext cx="10086473" cy="383225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400" b="1" u="sng" dirty="0">
                <a:latin typeface="Corbel" panose="020B0503020204020204" pitchFamily="34" charset="0"/>
              </a:rPr>
              <a:t>Did not think it robbery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i="1" dirty="0">
                <a:latin typeface="Corbel" panose="020B0503020204020204" pitchFamily="34" charset="0"/>
              </a:rPr>
              <a:t>(6)</a:t>
            </a:r>
            <a:r>
              <a:rPr lang="en-US" sz="4400" dirty="0">
                <a:latin typeface="Corbel" panose="020B0503020204020204" pitchFamily="34" charset="0"/>
              </a:rPr>
              <a:t>: Plunder </a:t>
            </a:r>
            <a:br>
              <a:rPr lang="en-US" sz="4400" dirty="0">
                <a:latin typeface="Corbel" panose="020B0503020204020204" pitchFamily="34" charset="0"/>
              </a:rPr>
            </a:br>
            <a:r>
              <a:rPr lang="en-US" sz="4400" dirty="0">
                <a:latin typeface="Corbel" panose="020B0503020204020204" pitchFamily="34" charset="0"/>
              </a:rPr>
              <a:t>(to seize), something to cling to, prize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400" b="1" u="sng" dirty="0">
                <a:latin typeface="Corbel" panose="020B0503020204020204" pitchFamily="34" charset="0"/>
              </a:rPr>
              <a:t>Equal with God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i="1" dirty="0">
                <a:latin typeface="Corbel" panose="020B0503020204020204" pitchFamily="34" charset="0"/>
              </a:rPr>
              <a:t>(6)</a:t>
            </a:r>
            <a:r>
              <a:rPr lang="en-US" sz="4400" dirty="0">
                <a:latin typeface="Corbel" panose="020B0503020204020204" pitchFamily="34" charset="0"/>
              </a:rPr>
              <a:t>: </a:t>
            </a:r>
            <a:r>
              <a:rPr lang="en-US" sz="4400" i="1" dirty="0">
                <a:latin typeface="Corbel" panose="020B0503020204020204" pitchFamily="34" charset="0"/>
              </a:rPr>
              <a:t>Context</a:t>
            </a:r>
            <a:r>
              <a:rPr lang="en-US" sz="4400" dirty="0">
                <a:latin typeface="Corbel" panose="020B0503020204020204" pitchFamily="34" charset="0"/>
              </a:rPr>
              <a:t> – Equal in form (glory, </a:t>
            </a:r>
            <a:r>
              <a:rPr lang="en-US" sz="4400" i="1" dirty="0">
                <a:latin typeface="Corbel" panose="020B0503020204020204" pitchFamily="34" charset="0"/>
              </a:rPr>
              <a:t>John 17:5</a:t>
            </a:r>
            <a:r>
              <a:rPr lang="en-US" sz="4400" dirty="0">
                <a:latin typeface="Corbel" panose="020B0503020204020204" pitchFamily="34" charset="0"/>
              </a:rPr>
              <a:t>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4000" dirty="0">
                <a:latin typeface="Corbel" panose="020B0503020204020204" pitchFamily="34" charset="0"/>
              </a:rPr>
              <a:t>Contrast “likeness of men” </a:t>
            </a:r>
            <a:r>
              <a:rPr lang="en-US" sz="4000" i="1" dirty="0">
                <a:latin typeface="Corbel" panose="020B0503020204020204" pitchFamily="34" charset="0"/>
              </a:rPr>
              <a:t>(7)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A560A-3E49-4446-A69D-DF27ABD80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B58FC-CC8F-493C-AD80-E0B66E75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1873" y="6432953"/>
            <a:ext cx="542697" cy="279400"/>
          </a:xfrm>
        </p:spPr>
        <p:txBody>
          <a:bodyPr/>
          <a:lstStyle/>
          <a:p>
            <a:fld id="{5D84065D-F351-4B03-BD91-D8A6B8D4B362}" type="slidenum">
              <a:rPr lang="en-US" sz="1200" smtClean="0">
                <a:solidFill>
                  <a:schemeClr val="bg1"/>
                </a:solidFill>
                <a:latin typeface="Corbel" panose="020B0503020204020204" pitchFamily="34" charset="0"/>
              </a:rPr>
              <a:t>4</a:t>
            </a:fld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648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EF6F-5BC7-4C12-867E-3318F8218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i="1" dirty="0">
                <a:latin typeface="Corbel" panose="020B0503020204020204" pitchFamily="34" charset="0"/>
              </a:rPr>
              <a:t>Philippians 2:5-8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B5629-E82E-49D8-92F8-336C0EC1D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850" y="2466474"/>
            <a:ext cx="10739337" cy="371059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400" b="1" u="sng" dirty="0">
                <a:latin typeface="Corbel" panose="020B0503020204020204" pitchFamily="34" charset="0"/>
              </a:rPr>
              <a:t>Made Himself of no reputation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i="1" dirty="0">
                <a:latin typeface="Corbel" panose="020B0503020204020204" pitchFamily="34" charset="0"/>
              </a:rPr>
              <a:t>(7)</a:t>
            </a:r>
            <a:r>
              <a:rPr lang="en-US" sz="4400" dirty="0">
                <a:latin typeface="Corbel" panose="020B0503020204020204" pitchFamily="34" charset="0"/>
              </a:rPr>
              <a:t>:</a:t>
            </a:r>
          </a:p>
          <a:p>
            <a:pPr marL="574675" lvl="1" indent="-292100">
              <a:spcBef>
                <a:spcPts val="600"/>
              </a:spcBef>
              <a:spcAft>
                <a:spcPts val="0"/>
              </a:spcAft>
            </a:pPr>
            <a:r>
              <a:rPr lang="en-US" sz="4200" dirty="0">
                <a:latin typeface="Corbel" panose="020B0503020204020204" pitchFamily="34" charset="0"/>
              </a:rPr>
              <a:t>Emptied Himself of deity’s appearance </a:t>
            </a:r>
            <a:br>
              <a:rPr lang="en-US" sz="4200" dirty="0">
                <a:latin typeface="Corbel" panose="020B0503020204020204" pitchFamily="34" charset="0"/>
              </a:rPr>
            </a:br>
            <a:r>
              <a:rPr lang="en-US" sz="4200" dirty="0">
                <a:latin typeface="Corbel" panose="020B0503020204020204" pitchFamily="34" charset="0"/>
              </a:rPr>
              <a:t>(not of deity’s nature) and became a man</a:t>
            </a:r>
          </a:p>
          <a:p>
            <a:pPr marL="855663" lvl="2" indent="-280988">
              <a:spcBef>
                <a:spcPts val="600"/>
              </a:spcBef>
              <a:spcAft>
                <a:spcPts val="0"/>
              </a:spcAft>
            </a:pPr>
            <a:r>
              <a:rPr lang="en-US" sz="4000" dirty="0">
                <a:latin typeface="Corbel" panose="020B0503020204020204" pitchFamily="34" charset="0"/>
              </a:rPr>
              <a:t>Jesus gave up looking like God to become man</a:t>
            </a:r>
          </a:p>
          <a:p>
            <a:pPr marL="855663" lvl="2" indent="-280988">
              <a:spcBef>
                <a:spcPts val="600"/>
              </a:spcBef>
              <a:spcAft>
                <a:spcPts val="0"/>
              </a:spcAft>
            </a:pPr>
            <a:r>
              <a:rPr lang="en-US" sz="4000" dirty="0">
                <a:latin typeface="Corbel" panose="020B0503020204020204" pitchFamily="34" charset="0"/>
              </a:rPr>
              <a:t>Jesus did not give up being God</a:t>
            </a:r>
            <a:endParaRPr lang="en-US" sz="4000" i="1" dirty="0">
              <a:latin typeface="Corbel" panose="020B05030202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A560A-3E49-4446-A69D-DF27ABD80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B58FC-CC8F-493C-AD80-E0B66E75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1873" y="6432953"/>
            <a:ext cx="542697" cy="279400"/>
          </a:xfrm>
        </p:spPr>
        <p:txBody>
          <a:bodyPr/>
          <a:lstStyle/>
          <a:p>
            <a:fld id="{5D84065D-F351-4B03-BD91-D8A6B8D4B362}" type="slidenum">
              <a:rPr lang="en-US" sz="1200" smtClean="0">
                <a:solidFill>
                  <a:schemeClr val="bg1"/>
                </a:solidFill>
                <a:latin typeface="Corbel" panose="020B0503020204020204" pitchFamily="34" charset="0"/>
              </a:rPr>
              <a:t>5</a:t>
            </a:fld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966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EF6F-5BC7-4C12-867E-3318F8218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Corbel" panose="020B0503020204020204" pitchFamily="34" charset="0"/>
              </a:rPr>
              <a:t>Mt. of Transfiguration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B5629-E82E-49D8-92F8-336C0EC1D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20" y="2597284"/>
            <a:ext cx="10535054" cy="2928027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4400" dirty="0">
                <a:latin typeface="Corbel" panose="020B0503020204020204" pitchFamily="34" charset="0"/>
              </a:rPr>
              <a:t>Appearance changed, </a:t>
            </a:r>
            <a:r>
              <a:rPr lang="en-US" sz="4400" i="1" dirty="0">
                <a:latin typeface="Corbel" panose="020B0503020204020204" pitchFamily="34" charset="0"/>
              </a:rPr>
              <a:t>Matthew 17:2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4400" dirty="0">
                <a:latin typeface="Corbel" panose="020B0503020204020204" pitchFamily="34" charset="0"/>
              </a:rPr>
              <a:t>Eyewitnesses of His majesty, </a:t>
            </a:r>
            <a:r>
              <a:rPr lang="en-US" sz="4400" i="1" dirty="0">
                <a:latin typeface="Corbel" panose="020B0503020204020204" pitchFamily="34" charset="0"/>
              </a:rPr>
              <a:t>2 Peter 1:16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4400" dirty="0">
                <a:latin typeface="Corbel" panose="020B0503020204020204" pitchFamily="34" charset="0"/>
              </a:rPr>
              <a:t>Received glory and honor, </a:t>
            </a:r>
            <a:r>
              <a:rPr lang="en-US" sz="4400" i="1" dirty="0">
                <a:latin typeface="Corbel" panose="020B0503020204020204" pitchFamily="34" charset="0"/>
              </a:rPr>
              <a:t>2 Peter 1:17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A560A-3E49-4446-A69D-DF27ABD80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B58FC-CC8F-493C-AD80-E0B66E75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1873" y="6432953"/>
            <a:ext cx="542697" cy="279400"/>
          </a:xfrm>
        </p:spPr>
        <p:txBody>
          <a:bodyPr/>
          <a:lstStyle/>
          <a:p>
            <a:fld id="{5D84065D-F351-4B03-BD91-D8A6B8D4B362}" type="slidenum">
              <a:rPr lang="en-US" sz="1200" smtClean="0">
                <a:solidFill>
                  <a:schemeClr val="bg1"/>
                </a:solidFill>
                <a:latin typeface="Corbel" panose="020B0503020204020204" pitchFamily="34" charset="0"/>
              </a:rPr>
              <a:t>6</a:t>
            </a:fld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06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AB841-35E0-4827-9465-A9781CEB3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069" y="1395663"/>
            <a:ext cx="8158688" cy="2141621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Corbel" panose="020B0503020204020204" pitchFamily="34" charset="0"/>
              </a:rPr>
              <a:t>The Only Begotten</a:t>
            </a:r>
            <a:br>
              <a:rPr lang="en-US" sz="6000" b="1" dirty="0">
                <a:latin typeface="Corbel" panose="020B0503020204020204" pitchFamily="34" charset="0"/>
              </a:rPr>
            </a:br>
            <a:r>
              <a:rPr lang="en-US" sz="6000" b="1" dirty="0">
                <a:latin typeface="Corbel" panose="020B0503020204020204" pitchFamily="34" charset="0"/>
              </a:rPr>
              <a:t>of the Father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1FE4B-0F35-4C8B-A981-104970879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67" y="3946358"/>
            <a:ext cx="8158690" cy="1034716"/>
          </a:xfrm>
        </p:spPr>
        <p:txBody>
          <a:bodyPr>
            <a:normAutofit/>
          </a:bodyPr>
          <a:lstStyle/>
          <a:p>
            <a:r>
              <a:rPr lang="en-US" sz="5400" i="1" dirty="0">
                <a:latin typeface="Corbel" panose="020B0503020204020204" pitchFamily="34" charset="0"/>
              </a:rPr>
              <a:t>John 1:14, 18; 3:16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2E8AF-7777-4DF9-BD64-8C1BA78D2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F2A8591-6612-40E5-AA70-A746C490C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1873" y="6432953"/>
            <a:ext cx="542697" cy="279400"/>
          </a:xfrm>
        </p:spPr>
        <p:txBody>
          <a:bodyPr/>
          <a:lstStyle/>
          <a:p>
            <a:fld id="{5D84065D-F351-4B03-BD91-D8A6B8D4B362}" type="slidenum">
              <a:rPr lang="en-US" sz="1200" smtClean="0">
                <a:solidFill>
                  <a:schemeClr val="bg1"/>
                </a:solidFill>
                <a:latin typeface="Corbel" panose="020B0503020204020204" pitchFamily="34" charset="0"/>
              </a:rPr>
              <a:t>7</a:t>
            </a:fld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0850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EF6F-5BC7-4C12-867E-3318F821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73768"/>
            <a:ext cx="9601196" cy="1792706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latin typeface="Corbel" panose="020B0503020204020204" pitchFamily="34" charset="0"/>
              </a:rPr>
              <a:t>Son of God: Deity</a:t>
            </a:r>
            <a:br>
              <a:rPr lang="en-US" sz="6000" dirty="0">
                <a:latin typeface="Corbel" panose="020B0503020204020204" pitchFamily="34" charset="0"/>
              </a:rPr>
            </a:br>
            <a:r>
              <a:rPr lang="en-US" i="1" dirty="0">
                <a:latin typeface="Corbel" panose="020B0503020204020204" pitchFamily="34" charset="0"/>
              </a:rPr>
              <a:t>John 1:34; Hebrews 1:1-3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B5629-E82E-49D8-92F8-336C0EC1D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032" y="2634916"/>
            <a:ext cx="10587788" cy="366381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200" dirty="0">
                <a:latin typeface="Corbel" panose="020B0503020204020204" pitchFamily="34" charset="0"/>
              </a:rPr>
              <a:t>Sent by (came from ) Father, </a:t>
            </a:r>
            <a:r>
              <a:rPr lang="en-US" sz="4200" i="1" dirty="0">
                <a:latin typeface="Corbel" panose="020B0503020204020204" pitchFamily="34" charset="0"/>
              </a:rPr>
              <a:t>John 8:42; 17:3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200" dirty="0">
                <a:latin typeface="Corbel" panose="020B0503020204020204" pitchFamily="34" charset="0"/>
              </a:rPr>
              <a:t>Eternally with the Father, </a:t>
            </a:r>
            <a:r>
              <a:rPr lang="en-US" sz="4200" i="1" dirty="0">
                <a:latin typeface="Corbel" panose="020B0503020204020204" pitchFamily="34" charset="0"/>
              </a:rPr>
              <a:t>John 17:5 (1:1)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200" dirty="0">
                <a:latin typeface="Corbel" panose="020B0503020204020204" pitchFamily="34" charset="0"/>
              </a:rPr>
              <a:t>Same nature as the Father, </a:t>
            </a:r>
            <a:r>
              <a:rPr lang="en-US" sz="4200" i="1" dirty="0">
                <a:latin typeface="Corbel" panose="020B0503020204020204" pitchFamily="34" charset="0"/>
              </a:rPr>
              <a:t>John 1:1 </a:t>
            </a:r>
            <a:br>
              <a:rPr lang="en-US" sz="4200" i="1" dirty="0">
                <a:latin typeface="Corbel" panose="020B0503020204020204" pitchFamily="34" charset="0"/>
              </a:rPr>
            </a:br>
            <a:r>
              <a:rPr lang="en-US" sz="4200" dirty="0">
                <a:latin typeface="Corbel" panose="020B0503020204020204" pitchFamily="34" charset="0"/>
              </a:rPr>
              <a:t>(“son of,” </a:t>
            </a:r>
            <a:r>
              <a:rPr lang="en-US" sz="4200" i="1" dirty="0">
                <a:latin typeface="Corbel" panose="020B0503020204020204" pitchFamily="34" charset="0"/>
              </a:rPr>
              <a:t>Hebrew 1:3</a:t>
            </a:r>
            <a:r>
              <a:rPr lang="en-US" sz="4200" dirty="0">
                <a:latin typeface="Corbel" panose="020B0503020204020204" pitchFamily="34" charset="0"/>
              </a:rPr>
              <a:t>); </a:t>
            </a:r>
            <a:r>
              <a:rPr lang="en-US" sz="4200" i="1" dirty="0">
                <a:latin typeface="Corbel" panose="020B0503020204020204" pitchFamily="34" charset="0"/>
              </a:rPr>
              <a:t>John 5:18; 10:30, 33,  36-38</a:t>
            </a:r>
            <a:endParaRPr lang="en-US" sz="4000" dirty="0">
              <a:latin typeface="Corbel" panose="020B05030202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A560A-3E49-4446-A69D-DF27ABD80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B58FC-CC8F-493C-AD80-E0B66E75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1873" y="6432953"/>
            <a:ext cx="542697" cy="279400"/>
          </a:xfrm>
        </p:spPr>
        <p:txBody>
          <a:bodyPr/>
          <a:lstStyle/>
          <a:p>
            <a:fld id="{5D84065D-F351-4B03-BD91-D8A6B8D4B362}" type="slidenum">
              <a:rPr lang="en-US" sz="1200" smtClean="0">
                <a:solidFill>
                  <a:schemeClr val="bg1"/>
                </a:solidFill>
                <a:latin typeface="Corbel" panose="020B0503020204020204" pitchFamily="34" charset="0"/>
              </a:rPr>
              <a:t>8</a:t>
            </a:fld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013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EF6F-5BC7-4C12-867E-3318F821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73768"/>
            <a:ext cx="10254914" cy="1792705"/>
          </a:xfrm>
        </p:spPr>
        <p:txBody>
          <a:bodyPr>
            <a:noAutofit/>
          </a:bodyPr>
          <a:lstStyle/>
          <a:p>
            <a:pPr algn="l"/>
            <a:r>
              <a:rPr lang="en-US" sz="5400" b="1" dirty="0">
                <a:latin typeface="Corbel" panose="020B0503020204020204" pitchFamily="34" charset="0"/>
              </a:rPr>
              <a:t>Son of Man: Humanity</a:t>
            </a:r>
            <a:br>
              <a:rPr lang="en-US" sz="6000" dirty="0">
                <a:latin typeface="Corbel" panose="020B0503020204020204" pitchFamily="34" charset="0"/>
              </a:rPr>
            </a:br>
            <a:r>
              <a:rPr lang="en-US" i="1" dirty="0">
                <a:latin typeface="Corbel" panose="020B0503020204020204" pitchFamily="34" charset="0"/>
              </a:rPr>
              <a:t>Genesis 3:15; 22:18; 2 Sam. 7:12; Lk. 2:4-7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B5629-E82E-49D8-92F8-336C0EC1D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032" y="2863516"/>
            <a:ext cx="9914021" cy="249053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4400" dirty="0">
                <a:latin typeface="Corbel" panose="020B0503020204020204" pitchFamily="34" charset="0"/>
              </a:rPr>
              <a:t>Jesus was born of woman, </a:t>
            </a:r>
            <a:r>
              <a:rPr lang="en-US" sz="4400" i="1" dirty="0">
                <a:latin typeface="Corbel" panose="020B0503020204020204" pitchFamily="34" charset="0"/>
              </a:rPr>
              <a:t>Galatians 4:4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4000" dirty="0">
                <a:latin typeface="Corbel" panose="020B0503020204020204" pitchFamily="34" charset="0"/>
              </a:rPr>
              <a:t>Seed of Abraham, </a:t>
            </a:r>
            <a:r>
              <a:rPr lang="en-US" sz="4000" i="1" dirty="0">
                <a:latin typeface="Corbel" panose="020B0503020204020204" pitchFamily="34" charset="0"/>
              </a:rPr>
              <a:t>Genesis 22:18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4000" dirty="0">
                <a:latin typeface="Corbel" panose="020B0503020204020204" pitchFamily="34" charset="0"/>
              </a:rPr>
              <a:t>Son of David, </a:t>
            </a:r>
            <a:r>
              <a:rPr lang="en-US" sz="4000" i="1" dirty="0">
                <a:latin typeface="Corbel" panose="020B0503020204020204" pitchFamily="34" charset="0"/>
              </a:rPr>
              <a:t>2 Samuel 7:12; Matthew 1:1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A560A-3E49-4446-A69D-DF27ABD80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B58FC-CC8F-493C-AD80-E0B66E75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1873" y="6432953"/>
            <a:ext cx="542697" cy="279400"/>
          </a:xfrm>
        </p:spPr>
        <p:txBody>
          <a:bodyPr/>
          <a:lstStyle/>
          <a:p>
            <a:fld id="{5D84065D-F351-4B03-BD91-D8A6B8D4B362}" type="slidenum">
              <a:rPr lang="en-US" sz="1200" smtClean="0">
                <a:solidFill>
                  <a:schemeClr val="bg1"/>
                </a:solidFill>
                <a:latin typeface="Corbel" panose="020B0503020204020204" pitchFamily="34" charset="0"/>
              </a:rPr>
              <a:t>9</a:t>
            </a:fld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89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457</Words>
  <Application>Microsoft Office PowerPoint</Application>
  <PresentationFormat>Widescreen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Garamond</vt:lpstr>
      <vt:lpstr>Organic</vt:lpstr>
      <vt:lpstr>Son of Man</vt:lpstr>
      <vt:lpstr>Son of Man and Son of God</vt:lpstr>
      <vt:lpstr>Philippians 2:5-8</vt:lpstr>
      <vt:lpstr>Philippians 2:5-8</vt:lpstr>
      <vt:lpstr>Philippians 2:5-8</vt:lpstr>
      <vt:lpstr>Mt. of Transfiguration</vt:lpstr>
      <vt:lpstr>The Only Begotten of the Father</vt:lpstr>
      <vt:lpstr>Son of God: Deity John 1:34; Hebrews 1:1-3</vt:lpstr>
      <vt:lpstr>Son of Man: Humanity Genesis 3:15; 22:18; 2 Sam. 7:12; Lk. 2:4-7</vt:lpstr>
      <vt:lpstr>Only Jesus is Both Man and God Galatians 4:4</vt:lpstr>
      <vt:lpstr>What This Tells Us About the Life of Jesus on Earth</vt:lpstr>
      <vt:lpstr>What This Tells Us About Jesus</vt:lpstr>
      <vt:lpstr>What This Tells Us About Jesus</vt:lpstr>
      <vt:lpstr>“You are the Christ, the Son of the Living God”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R Price</dc:creator>
  <cp:lastModifiedBy>Joe R Price</cp:lastModifiedBy>
  <cp:revision>27</cp:revision>
  <dcterms:created xsi:type="dcterms:W3CDTF">2018-11-09T20:47:14Z</dcterms:created>
  <dcterms:modified xsi:type="dcterms:W3CDTF">2018-11-12T00:22:36Z</dcterms:modified>
</cp:coreProperties>
</file>