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5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0BEEB-4F6F-441F-B7AC-C3E27635C190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5F5B4-660F-4F89-A27E-BEEA01942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71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0EED335-37BC-4C42-B462-71F099CDF8F2}" type="datetime1">
              <a:rPr lang="en-US" smtClean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B1DD-E75A-409F-A2D2-F238DD3BEEA1}" type="datetime1">
              <a:rPr lang="en-US" smtClean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06DE-A84E-45EF-9C60-9DE397ACBC3F}" type="datetime1">
              <a:rPr lang="en-US" smtClean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E8F91-26FE-4D29-B6E9-23A3636044B3}" type="datetime1">
              <a:rPr lang="en-US" smtClean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820F3C-87A5-4D10-A91C-15D23AC795F3}" type="datetime1">
              <a:rPr lang="en-US" smtClean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C563-96FE-4440-9393-058E6AB696D5}" type="datetime1">
              <a:rPr lang="en-US" smtClean="0"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49FC-0191-4AD9-8AD6-D78499D8B142}" type="datetime1">
              <a:rPr lang="en-US" smtClean="0"/>
              <a:t>11/18/2018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9A38-33EE-4573-B1AE-EC8BD0F2C87C}" type="datetime1">
              <a:rPr lang="en-US" smtClean="0"/>
              <a:t>11/18/2018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6E0F-A531-40CB-830C-451E5B6833D7}" type="datetime1">
              <a:rPr lang="en-US" smtClean="0"/>
              <a:t>11/18/2018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C9DF16-351F-4883-9FAD-A5597C5EBBD2}" type="datetime1">
              <a:rPr lang="en-US" smtClean="0"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672E2B-01CA-4835-BFB1-B3183770FE3B}" type="datetime1">
              <a:rPr lang="en-US" smtClean="0"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755A3FE-5272-4B68-BE9E-1A12B83913C6}" type="datetime1">
              <a:rPr lang="en-US" smtClean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55FE7-F3A6-488A-A796-EC55D0BBED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0523" y="1746251"/>
            <a:ext cx="8630437" cy="2098226"/>
          </a:xfrm>
        </p:spPr>
        <p:txBody>
          <a:bodyPr/>
          <a:lstStyle/>
          <a:p>
            <a:r>
              <a:rPr lang="en-US" dirty="0"/>
              <a:t>Take As An Example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8B98DE-EC21-4C36-8A99-5EC8D3473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8595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C3A1-3455-474E-8DCC-BD148438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359" y="224725"/>
            <a:ext cx="10399362" cy="20225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b="1" cap="small" dirty="0"/>
              <a:t>Example of Steadfast Patience, </a:t>
            </a:r>
            <a:br>
              <a:rPr lang="en-US" sz="6000" b="1" cap="small" dirty="0"/>
            </a:br>
            <a:r>
              <a:rPr lang="en-US" sz="5400" b="1" i="1" cap="small" dirty="0"/>
              <a:t>James 5:10-11</a:t>
            </a:r>
            <a:endParaRPr lang="en-US" sz="5400" b="1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91E3-AFCF-438D-B45D-D83B587C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359" y="2247254"/>
            <a:ext cx="10399362" cy="45053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Suffering requires endurance</a:t>
            </a:r>
            <a:endParaRPr lang="en-US" sz="4000" b="1" dirty="0"/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Undeserved opposition: Prophets </a:t>
            </a:r>
            <a:r>
              <a:rPr lang="en-US" sz="4200" i="0" dirty="0"/>
              <a:t>(</a:t>
            </a:r>
            <a:r>
              <a:rPr lang="en-US" sz="4200" dirty="0"/>
              <a:t>10</a:t>
            </a:r>
            <a:r>
              <a:rPr lang="en-US" sz="4200" i="0" dirty="0"/>
              <a:t>)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Persecutions of mockery, threats, conspiracies, punishments, and death, </a:t>
            </a:r>
            <a:br>
              <a:rPr lang="en-US" sz="4000" dirty="0"/>
            </a:br>
            <a:r>
              <a:rPr lang="en-US" sz="4000" i="1" dirty="0"/>
              <a:t>2 Chronicles 36:15-16 (24:18-22); Matthew 5:10-12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AD701-9E00-49CE-A623-07BA6387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9737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EA0632-269A-4A71-8004-EC80F67AA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54270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C3A1-3455-474E-8DCC-BD148438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858" y="224725"/>
            <a:ext cx="10383863" cy="20225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b="1" cap="small" dirty="0"/>
              <a:t>Example of Steadfast Patience, </a:t>
            </a:r>
            <a:br>
              <a:rPr lang="en-US" sz="6000" b="1" cap="small" dirty="0"/>
            </a:br>
            <a:r>
              <a:rPr lang="en-US" sz="5400" b="1" i="1" cap="small" dirty="0"/>
              <a:t>James 5:10-11</a:t>
            </a:r>
            <a:endParaRPr lang="en-US" sz="5400" b="1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91E3-AFCF-438D-B45D-D83B587C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1858" y="2247254"/>
            <a:ext cx="10383863" cy="45053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b="1" dirty="0"/>
              <a:t>Suffering requires endurance</a:t>
            </a:r>
            <a:endParaRPr lang="en-US" sz="4000" b="1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200" dirty="0"/>
              <a:t>Hardships and calamities: Job </a:t>
            </a:r>
            <a:r>
              <a:rPr lang="en-US" sz="4200" i="0" dirty="0"/>
              <a:t>(</a:t>
            </a:r>
            <a:r>
              <a:rPr lang="en-US" sz="4200" dirty="0"/>
              <a:t>11</a:t>
            </a:r>
            <a:r>
              <a:rPr lang="en-US" sz="4200" i="0" dirty="0"/>
              <a:t>)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/>
              <a:t>Look at the outcome of his perseverance, </a:t>
            </a:r>
            <a:r>
              <a:rPr lang="en-US" sz="4000" i="1" dirty="0"/>
              <a:t>Job 42:10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200" dirty="0"/>
              <a:t>Injustices: Jesus, 1 Peter 2:18-23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/>
              <a:t>Be submissive, patience, not evil for evil</a:t>
            </a:r>
            <a:endParaRPr lang="en-US" sz="4000" i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AD701-9E00-49CE-A623-07BA6387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9737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EA0632-269A-4A71-8004-EC80F67AA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0328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C3A1-3455-474E-8DCC-BD148438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500" y="511443"/>
            <a:ext cx="10384221" cy="19558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b="1" cap="small" dirty="0"/>
              <a:t>Example of Steadfast Patience, </a:t>
            </a:r>
            <a:br>
              <a:rPr lang="en-US" sz="6000" b="1" cap="small" dirty="0"/>
            </a:br>
            <a:r>
              <a:rPr lang="en-US" sz="5400" b="1" i="1" cap="small" dirty="0"/>
              <a:t>James 5:10-11</a:t>
            </a:r>
            <a:endParaRPr lang="en-US" sz="5400" b="1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91E3-AFCF-438D-B45D-D83B587C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1500" y="2743200"/>
            <a:ext cx="10539205" cy="33786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Establish your heart</a:t>
            </a:r>
            <a:r>
              <a:rPr lang="en-US" sz="4400" dirty="0"/>
              <a:t>, </a:t>
            </a:r>
            <a:r>
              <a:rPr lang="en-US" sz="4400" i="1" dirty="0"/>
              <a:t>James 5:7-8</a:t>
            </a:r>
            <a:endParaRPr lang="en-US" sz="4000" b="1" dirty="0"/>
          </a:p>
          <a:p>
            <a:pPr marL="806450" lvl="1" indent="-4032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i="0" dirty="0"/>
              <a:t>“to turn resolutely in a certain direction”</a:t>
            </a:r>
          </a:p>
          <a:p>
            <a:pPr marL="806450" lvl="1" indent="-4032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i="0" dirty="0"/>
              <a:t>Steadfastly set, strengthen </a:t>
            </a:r>
            <a:br>
              <a:rPr lang="en-US" sz="4200" i="0" dirty="0"/>
            </a:br>
            <a:r>
              <a:rPr lang="en-US" sz="4200" i="0" dirty="0"/>
              <a:t>(Faith, </a:t>
            </a:r>
            <a:r>
              <a:rPr lang="en-US" sz="4200" dirty="0"/>
              <a:t>Isaiah 40:27-31</a:t>
            </a:r>
            <a:r>
              <a:rPr lang="en-US" sz="4200" i="0" dirty="0"/>
              <a:t>)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AD701-9E00-49CE-A623-07BA6387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9737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EA0632-269A-4A71-8004-EC80F67AA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7663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C0CF6-ECDD-479E-BFD2-F4283F765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25" y="1301361"/>
            <a:ext cx="9612971" cy="2148670"/>
          </a:xfrm>
        </p:spPr>
        <p:txBody>
          <a:bodyPr>
            <a:normAutofit/>
          </a:bodyPr>
          <a:lstStyle/>
          <a:p>
            <a:r>
              <a:rPr lang="en-US" sz="6000" cap="none" dirty="0"/>
              <a:t>Be an example by following Bible examples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1FF45-4363-435B-B639-B310B56A6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5025" y="4231037"/>
            <a:ext cx="9612971" cy="1441343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Trace out our lives using Jesus as our model</a:t>
            </a:r>
          </a:p>
          <a:p>
            <a:pPr algn="l"/>
            <a:r>
              <a:rPr lang="en-US" sz="4000" i="1" dirty="0"/>
              <a:t>1 Peter 2:21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AF108-05E9-4618-84E4-EF92B4B11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76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C3A1-3455-474E-8DCC-BD148438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517" y="743919"/>
            <a:ext cx="9826283" cy="1224365"/>
          </a:xfrm>
        </p:spPr>
        <p:txBody>
          <a:bodyPr>
            <a:normAutofit/>
          </a:bodyPr>
          <a:lstStyle/>
          <a:p>
            <a:r>
              <a:rPr lang="en-US" sz="7200" b="1" cap="small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91E3-AFCF-438D-B45D-D83B587C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17" y="2262753"/>
            <a:ext cx="10051366" cy="347803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“prim. a thing shown, a specimen... make a show of, expose” (</a:t>
            </a:r>
            <a:r>
              <a:rPr lang="en-US" sz="4400" i="1" dirty="0"/>
              <a:t>Vine</a:t>
            </a:r>
            <a:r>
              <a:rPr lang="en-US" sz="4400" dirty="0"/>
              <a:t>), </a:t>
            </a:r>
            <a:r>
              <a:rPr lang="en-US" sz="4400" i="1" dirty="0"/>
              <a:t>Jude 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i="0" dirty="0"/>
              <a:t>That which is shown, pattern, </a:t>
            </a:r>
            <a:r>
              <a:rPr lang="en-US" sz="4000" dirty="0"/>
              <a:t>John 13:15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i="0" dirty="0"/>
              <a:t>To trace letters for copying, </a:t>
            </a:r>
            <a:r>
              <a:rPr lang="en-US" sz="4000" dirty="0"/>
              <a:t>1 Peter 2:21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AD701-9E00-49CE-A623-07BA6387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9737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EA0632-269A-4A71-8004-EC80F67AA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6741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C3A1-3455-474E-8DCC-BD148438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516" y="356462"/>
            <a:ext cx="10539205" cy="22475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600" b="1" cap="small" dirty="0"/>
              <a:t>Example:</a:t>
            </a:r>
            <a:br>
              <a:rPr lang="en-US" sz="6600" b="1" cap="small" dirty="0"/>
            </a:br>
            <a:r>
              <a:rPr lang="en-US" sz="6000" b="1" cap="small" dirty="0"/>
              <a:t>A Model, Pattern for Imitation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91E3-AFCF-438D-B45D-D83B587C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4745" y="3022170"/>
            <a:ext cx="8857639" cy="30130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400" dirty="0"/>
              <a:t>A figure, copy, </a:t>
            </a:r>
            <a:r>
              <a:rPr lang="en-US" sz="4400" i="1" dirty="0"/>
              <a:t>Hebrews 8:5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400" dirty="0"/>
              <a:t>For imitation, </a:t>
            </a:r>
            <a:r>
              <a:rPr lang="en-US" sz="4400" i="1" dirty="0"/>
              <a:t>John 13:15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400" dirty="0"/>
              <a:t>For warning, </a:t>
            </a:r>
            <a:r>
              <a:rPr lang="en-US" sz="4400" i="1" dirty="0"/>
              <a:t>Hebrews 4:11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AD701-9E00-49CE-A623-07BA6387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9737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EA0632-269A-4A71-8004-EC80F67AA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95848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C3A1-3455-474E-8DCC-BD148438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516" y="822742"/>
            <a:ext cx="10539205" cy="11920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600" b="1" cap="small" dirty="0"/>
              <a:t>Examples are Influential</a:t>
            </a:r>
            <a:endParaRPr lang="en-US" sz="6000" b="1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91E3-AFCF-438D-B45D-D83B587C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322" y="2464231"/>
            <a:ext cx="9555063" cy="35710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400" dirty="0"/>
              <a:t>Christians need examples to follow, </a:t>
            </a:r>
            <a:r>
              <a:rPr lang="en-US" sz="4400" i="1" dirty="0"/>
              <a:t>Philippians 3:17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400" dirty="0"/>
              <a:t>Christians are to be examples for others to follow, </a:t>
            </a:r>
            <a:r>
              <a:rPr lang="en-US" sz="4400" i="1" dirty="0"/>
              <a:t>1 Thessalonians 1:7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AD701-9E00-49CE-A623-07BA6387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9737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EA0632-269A-4A71-8004-EC80F67AA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77936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02F38-C95F-4CEB-9B56-70BCC8A99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Take as an example…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1BAC1-CE36-4D18-853D-22BF1C1847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i="1" dirty="0"/>
              <a:t>James 5:10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4BCE7-5F58-4662-87AE-E9ED5FB63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7996" y="6329400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9200D8-D54D-4678-BED5-4A60ED314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1558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C3A1-3455-474E-8DCC-BD148438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916" y="255722"/>
            <a:ext cx="10849513" cy="19605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b="1" cap="small" dirty="0"/>
              <a:t>Example of Contentment Through Humble Service, </a:t>
            </a:r>
            <a:r>
              <a:rPr lang="en-US" sz="5400" b="1" i="1" cap="small" dirty="0"/>
              <a:t>John 13:12-17</a:t>
            </a:r>
            <a:endParaRPr lang="en-US" sz="5400" b="1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91E3-AFCF-438D-B45D-D83B587C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16" y="2495227"/>
            <a:ext cx="10539205" cy="410705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b="1" dirty="0"/>
              <a:t>Value of humble service</a:t>
            </a:r>
            <a:r>
              <a:rPr lang="en-US" sz="4400" dirty="0"/>
              <a:t>, </a:t>
            </a:r>
            <a:r>
              <a:rPr lang="en-US" sz="4400" i="1" dirty="0"/>
              <a:t>13:16; Luke 22: 24-27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dirty="0"/>
              <a:t>Result is blessedness, </a:t>
            </a:r>
            <a:r>
              <a:rPr lang="en-US" sz="4400" i="1" dirty="0"/>
              <a:t>13:17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i="0" dirty="0"/>
              <a:t>Rewarded with grace, </a:t>
            </a:r>
            <a:r>
              <a:rPr lang="en-US" sz="4000" dirty="0"/>
              <a:t>Luke 22:28-30; </a:t>
            </a:r>
            <a:br>
              <a:rPr lang="en-US" sz="4000" dirty="0"/>
            </a:br>
            <a:r>
              <a:rPr lang="en-US" sz="4000" dirty="0"/>
              <a:t>1 Peter 5:5-6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AD701-9E00-49CE-A623-07BA6387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9737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EA0632-269A-4A71-8004-EC80F67AA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2913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C3A1-3455-474E-8DCC-BD148438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516" y="192506"/>
            <a:ext cx="10539205" cy="166837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6000" b="1" cap="small" dirty="0"/>
              <a:t>Example of a Young Person, </a:t>
            </a:r>
            <a:br>
              <a:rPr lang="en-US" sz="6000" b="1" cap="small" dirty="0"/>
            </a:br>
            <a:r>
              <a:rPr lang="en-US" sz="5400" b="1" i="1" cap="small" dirty="0"/>
              <a:t>1 Timothy 4:12</a:t>
            </a:r>
            <a:endParaRPr lang="en-US" sz="5400" b="1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91E3-AFCF-438D-B45D-D83B587C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16" y="2053389"/>
            <a:ext cx="10539205" cy="414593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b="1" dirty="0"/>
              <a:t>Character and lifestyle</a:t>
            </a:r>
            <a:r>
              <a:rPr lang="en-US" sz="4400" dirty="0"/>
              <a:t>, </a:t>
            </a:r>
            <a:r>
              <a:rPr lang="en-US" sz="4400" i="1" dirty="0"/>
              <a:t>Titus 2:6-8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b="1" dirty="0"/>
              <a:t>Moral responsibility</a:t>
            </a:r>
            <a:endParaRPr lang="en-US" sz="4400" b="1" i="1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i="0" dirty="0"/>
              <a:t>Remember God early in life, </a:t>
            </a:r>
            <a:r>
              <a:rPr lang="en-US" sz="4000" dirty="0"/>
              <a:t>Eccl. 12:1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i="0" dirty="0"/>
              <a:t>Live by God’s word, </a:t>
            </a:r>
            <a:r>
              <a:rPr lang="en-US" sz="4000" dirty="0"/>
              <a:t>Psalm 119:9-11, 17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i="0" dirty="0"/>
              <a:t>Be about God’s business, </a:t>
            </a:r>
            <a:r>
              <a:rPr lang="en-US" sz="4000" dirty="0"/>
              <a:t>Luke 2:49, 52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AD701-9E00-49CE-A623-07BA6387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9737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EA0632-269A-4A71-8004-EC80F67AA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5584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C3A1-3455-474E-8DCC-BD148438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516" y="272716"/>
            <a:ext cx="10539205" cy="19731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b="1" cap="small" dirty="0"/>
              <a:t>Example of Falling through Unbelief, </a:t>
            </a:r>
            <a:r>
              <a:rPr lang="en-US" sz="5400" b="1" i="1" cap="small" dirty="0"/>
              <a:t>Hebrews 3:17-19; 4:11</a:t>
            </a:r>
            <a:endParaRPr lang="en-US" sz="5400" b="1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91E3-AFCF-438D-B45D-D83B587C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16" y="2518611"/>
            <a:ext cx="10539205" cy="39519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Unbelief can enter our hearts like it did Israel</a:t>
            </a:r>
            <a:r>
              <a:rPr lang="en-US" sz="4400" dirty="0"/>
              <a:t>, </a:t>
            </a:r>
            <a:r>
              <a:rPr lang="en-US" sz="4400" i="1" dirty="0"/>
              <a:t>Hebrews 3:7-13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i="0" dirty="0"/>
              <a:t>After receiving many blessings</a:t>
            </a:r>
            <a:endParaRPr lang="en-US" sz="4000" dirty="0"/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i="0" dirty="0"/>
              <a:t>Learn from Israel’s examples, or we will repeat them, </a:t>
            </a:r>
            <a:r>
              <a:rPr lang="en-US" sz="4000" dirty="0"/>
              <a:t>1 Corinthians 10:6,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AD701-9E00-49CE-A623-07BA6387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9737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EA0632-269A-4A71-8004-EC80F67AA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936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91E3-AFCF-438D-B45D-D83B587C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359" y="2712203"/>
            <a:ext cx="10399362" cy="31306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We must increase our faith</a:t>
            </a:r>
            <a:r>
              <a:rPr lang="en-US" sz="4400" dirty="0"/>
              <a:t>, </a:t>
            </a:r>
            <a:r>
              <a:rPr lang="en-US" sz="4400" i="1" dirty="0"/>
              <a:t>Hebrews 4:2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i="0" dirty="0"/>
              <a:t>Shield against sin, </a:t>
            </a:r>
            <a:r>
              <a:rPr lang="en-US" sz="4000" dirty="0"/>
              <a:t>Ephesians 6:16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i="0" dirty="0"/>
              <a:t>Cherish our spiritual blessings, </a:t>
            </a:r>
            <a:br>
              <a:rPr lang="en-US" sz="4000" i="0" dirty="0"/>
            </a:br>
            <a:r>
              <a:rPr lang="en-US" sz="4000" dirty="0"/>
              <a:t>Hebrews 6:4-6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AD701-9E00-49CE-A623-07BA6387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9737" y="6453386"/>
            <a:ext cx="1596292" cy="404614"/>
          </a:xfrm>
        </p:spPr>
        <p:txBody>
          <a:bodyPr/>
          <a:lstStyle/>
          <a:p>
            <a:fld id="{69E57DC2-970A-4B3E-BB1C-7A09969E49DF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EA0632-269A-4A71-8004-EC80F67AA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FC74CFC-886D-4B07-9925-7272EDD61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516" y="272716"/>
            <a:ext cx="10539205" cy="19731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b="1" cap="small" dirty="0"/>
              <a:t>Example of Falling through Unbelief, </a:t>
            </a:r>
            <a:r>
              <a:rPr lang="en-US" sz="5400" b="1" i="1" cap="small" dirty="0"/>
              <a:t>Hebrews 3:17-19; 4:11</a:t>
            </a:r>
            <a:endParaRPr lang="en-US" sz="5400" b="1" cap="small" dirty="0"/>
          </a:p>
        </p:txBody>
      </p:sp>
    </p:spTree>
    <p:extLst>
      <p:ext uri="{BB962C8B-B14F-4D97-AF65-F5344CB8AC3E}">
        <p14:creationId xmlns:p14="http://schemas.microsoft.com/office/powerpoint/2010/main" val="3669201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364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Franklin Gothic Book</vt:lpstr>
      <vt:lpstr>Crop</vt:lpstr>
      <vt:lpstr>Take As An Example</vt:lpstr>
      <vt:lpstr>Example</vt:lpstr>
      <vt:lpstr>Example: A Model, Pattern for Imitation</vt:lpstr>
      <vt:lpstr>Examples are Influential</vt:lpstr>
      <vt:lpstr>Take as an example…</vt:lpstr>
      <vt:lpstr>Example of Contentment Through Humble Service, John 13:12-17</vt:lpstr>
      <vt:lpstr>Example of a Young Person,  1 Timothy 4:12</vt:lpstr>
      <vt:lpstr>Example of Falling through Unbelief, Hebrews 3:17-19; 4:11</vt:lpstr>
      <vt:lpstr>Example of Falling through Unbelief, Hebrews 3:17-19; 4:11</vt:lpstr>
      <vt:lpstr>Example of Steadfast Patience,  James 5:10-11</vt:lpstr>
      <vt:lpstr>Example of Steadfast Patience,  James 5:10-11</vt:lpstr>
      <vt:lpstr>Example of Steadfast Patience,  James 5:10-11</vt:lpstr>
      <vt:lpstr>Be an example by following Bible examples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13</cp:revision>
  <dcterms:created xsi:type="dcterms:W3CDTF">2018-11-16T22:46:59Z</dcterms:created>
  <dcterms:modified xsi:type="dcterms:W3CDTF">2018-11-19T00:46:55Z</dcterms:modified>
</cp:coreProperties>
</file>