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62A74-A98E-4F56-B6B4-5BDC10D6DA6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3D9C9-27C5-415A-860B-BE6E959F01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1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9DAF-56A5-4569-9F60-6D806A4C811D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676C7-501B-4BA5-A309-C9B3113B8126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9A6D2-6831-41E3-B441-11BB02E0ACB6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B3AF-05FD-4430-9DD9-5F8D8632A4C8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F652-F980-48D1-B38A-B84793364E3D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7CA4A-E99D-4E55-9B72-4B88E1EE7609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20D9B-B34C-4BDC-8D88-033CC7C61781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BDFD-2B05-409C-8EF3-35670B4B5C38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4FD5-38A7-4AB3-B000-DA5BC6FE279F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195ED-FA74-4834-86E4-99FEAC6D70C8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E55E-B684-43E9-A3F5-D77A57F2765B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C8A8-C547-43C9-B779-8435EDD35D3C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29E6D-7695-4471-9154-B3E5E39A3B22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6BD2093D-C63A-4EEE-BDA1-581217B76B0B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ADF14CF-21FE-4D6D-8CF0-6E7258BA5B9A}" type="datetime1">
              <a:rPr lang="en-US" smtClean="0"/>
              <a:t>11/25/2018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3AD70-525A-4329-A500-709BCC6AE1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Zeal for What is Good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D9F85D-4C77-4B9F-B53A-660EF527C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135451"/>
          </a:xfrm>
        </p:spPr>
        <p:txBody>
          <a:bodyPr>
            <a:noAutofit/>
          </a:bodyPr>
          <a:lstStyle/>
          <a:p>
            <a:r>
              <a:rPr lang="en-US" sz="5400" i="1" dirty="0"/>
              <a:t>John 2:13-22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EA9B5D-8F06-438D-8DCC-EA758339D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706040" y="626195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606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00259"/>
          </a:xfrm>
        </p:spPr>
        <p:txBody>
          <a:bodyPr/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Zeal of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1214" y="2076773"/>
            <a:ext cx="10571999" cy="4479010"/>
          </a:xfrm>
          <a:effectLst/>
        </p:spPr>
        <p:txBody>
          <a:bodyPr>
            <a:normAutofit/>
          </a:bodyPr>
          <a:lstStyle/>
          <a:p>
            <a:pPr marL="3175" indent="0">
              <a:spcBef>
                <a:spcPts val="1800"/>
              </a:spcBef>
              <a:spcAft>
                <a:spcPts val="0"/>
              </a:spcAft>
            </a:pPr>
            <a:r>
              <a:rPr lang="en-US" sz="4600" dirty="0"/>
              <a:t> </a:t>
            </a:r>
            <a:r>
              <a:rPr lang="en-US" sz="4600" b="1" dirty="0"/>
              <a:t>Zealous of righteousness</a:t>
            </a:r>
            <a:r>
              <a:rPr lang="en-US" sz="4600" dirty="0"/>
              <a:t>, </a:t>
            </a:r>
            <a:br>
              <a:rPr lang="en-US" sz="4600" dirty="0"/>
            </a:br>
            <a:r>
              <a:rPr lang="en-US" sz="4600" dirty="0"/>
              <a:t>	  </a:t>
            </a:r>
            <a:r>
              <a:rPr lang="en-US" sz="4600" i="1" dirty="0"/>
              <a:t>Numbers 25:11</a:t>
            </a:r>
          </a:p>
          <a:p>
            <a:pPr marL="3175" indent="0">
              <a:spcBef>
                <a:spcPts val="1800"/>
              </a:spcBef>
              <a:spcAft>
                <a:spcPts val="0"/>
              </a:spcAft>
            </a:pPr>
            <a:r>
              <a:rPr lang="en-US" sz="4600" i="1" dirty="0"/>
              <a:t> </a:t>
            </a:r>
            <a:r>
              <a:rPr lang="en-US" sz="4600" b="1" dirty="0"/>
              <a:t>Zealously accomplishes His 	 	 	 	   	  purposes, </a:t>
            </a:r>
            <a:r>
              <a:rPr lang="en-US" sz="4600" i="1" dirty="0"/>
              <a:t>Isaiah 9:6-7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371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00259"/>
          </a:xfrm>
        </p:spPr>
        <p:txBody>
          <a:bodyPr/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Zeal for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076773"/>
            <a:ext cx="10953214" cy="4479010"/>
          </a:xfrm>
          <a:effectLst/>
        </p:spPr>
        <p:txBody>
          <a:bodyPr>
            <a:normAutofit/>
          </a:bodyPr>
          <a:lstStyle/>
          <a:p>
            <a:pPr marL="3175" indent="0">
              <a:spcBef>
                <a:spcPts val="1800"/>
              </a:spcBef>
              <a:spcAft>
                <a:spcPts val="0"/>
              </a:spcAft>
            </a:pPr>
            <a:r>
              <a:rPr lang="en-US" sz="4600" dirty="0"/>
              <a:t> </a:t>
            </a:r>
            <a:r>
              <a:rPr lang="en-US" sz="4600" b="1" dirty="0"/>
              <a:t>We need stirring up to love and 	 		  good works</a:t>
            </a:r>
            <a:r>
              <a:rPr lang="en-US" sz="4600" dirty="0"/>
              <a:t>, </a:t>
            </a:r>
            <a:r>
              <a:rPr lang="en-US" sz="4600" i="1" dirty="0"/>
              <a:t>Hebrews 10:24</a:t>
            </a:r>
          </a:p>
          <a:p>
            <a:pPr marL="3175" indent="0">
              <a:spcBef>
                <a:spcPts val="1800"/>
              </a:spcBef>
              <a:spcAft>
                <a:spcPts val="0"/>
              </a:spcAft>
            </a:pPr>
            <a:r>
              <a:rPr lang="en-US" sz="4600" i="1" dirty="0"/>
              <a:t> </a:t>
            </a:r>
            <a:r>
              <a:rPr lang="en-US" sz="4600" b="1" dirty="0"/>
              <a:t>Zealous of good works</a:t>
            </a:r>
            <a:r>
              <a:rPr lang="en-US" sz="4600" i="1" dirty="0"/>
              <a:t>, Titus 2:14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039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19EE45-707D-442F-A272-AEAE5464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7101" y="6200804"/>
            <a:ext cx="1062155" cy="490599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/>
              <a:pPr>
                <a:spcAft>
                  <a:spcPts val="600"/>
                </a:spcAft>
              </a:pPr>
              <a:t>12</a:t>
            </a:fld>
            <a:endParaRPr lang="en-US" dirty="0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D004E336-8E93-46FD-A7CD-2D15E0109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86" y="-3175"/>
            <a:ext cx="12192000" cy="6229804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rgbClr val="FFFFFF"/>
          </a:solidFill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 descr="A sunset in the background&#10;&#10;Description automatically generated">
            <a:extLst>
              <a:ext uri="{FF2B5EF4-FFF2-40B4-BE49-F238E27FC236}">
                <a16:creationId xmlns:a16="http://schemas.microsoft.com/office/drawing/2014/main" id="{54874456-FD7C-4350-95CA-12C89840F2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128" r="-2" b="12402"/>
          <a:stretch/>
        </p:blipFill>
        <p:spPr>
          <a:xfrm>
            <a:off x="167014" y="253071"/>
            <a:ext cx="11857972" cy="53673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80BBB7F-ACF2-4B98-9ACD-290859BDB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6EE11F6-0281-4B0C-A990-A9F985F998FF}"/>
              </a:ext>
            </a:extLst>
          </p:cNvPr>
          <p:cNvSpPr txBox="1"/>
          <p:nvPr/>
        </p:nvSpPr>
        <p:spPr>
          <a:xfrm>
            <a:off x="2674266" y="5950276"/>
            <a:ext cx="87181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the nature of our zeal?</a:t>
            </a:r>
          </a:p>
        </p:txBody>
      </p:sp>
    </p:spTree>
    <p:extLst>
      <p:ext uri="{BB962C8B-B14F-4D97-AF65-F5344CB8AC3E}">
        <p14:creationId xmlns:p14="http://schemas.microsoft.com/office/powerpoint/2010/main" val="1213916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93" y="447187"/>
            <a:ext cx="10855905" cy="1100259"/>
          </a:xfrm>
        </p:spPr>
        <p:txBody>
          <a:bodyPr/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Zeal for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93" y="2254685"/>
            <a:ext cx="11469595" cy="4037050"/>
          </a:xfrm>
          <a:effectLst/>
        </p:spPr>
        <p:txBody>
          <a:bodyPr>
            <a:noAutofit/>
          </a:bodyPr>
          <a:lstStyle/>
          <a:p>
            <a:pPr marL="3175" indent="0">
              <a:spcBef>
                <a:spcPts val="1800"/>
              </a:spcBef>
              <a:spcAft>
                <a:spcPts val="0"/>
              </a:spcAft>
            </a:pPr>
            <a:r>
              <a:rPr lang="en-US" sz="5400" dirty="0"/>
              <a:t> </a:t>
            </a:r>
            <a:r>
              <a:rPr lang="en-US" sz="4400" b="1" dirty="0"/>
              <a:t>Zeal with knowledge leads to fervent, 		faithful service to the Lord</a:t>
            </a:r>
            <a:endParaRPr lang="en-US" sz="4400" dirty="0"/>
          </a:p>
          <a:p>
            <a:pPr marL="3175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5400" i="1" dirty="0"/>
              <a:t>	</a:t>
            </a:r>
            <a:r>
              <a:rPr lang="en-US" sz="4400" i="1" dirty="0"/>
              <a:t>“…not lagging in diligence, fervent in 	spirit, serving the Lord” (Romans 12:11)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3023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300625"/>
            <a:ext cx="10571998" cy="1302707"/>
          </a:xfrm>
        </p:spPr>
        <p:txBody>
          <a:bodyPr/>
          <a:lstStyle/>
          <a:p>
            <a:r>
              <a:rPr lang="en-US" sz="7200" spc="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791055"/>
          </a:xfrm>
          <a:effectLst/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000" dirty="0"/>
              <a:t> </a:t>
            </a:r>
            <a:r>
              <a:rPr lang="en-US" sz="4400" dirty="0"/>
              <a:t>“excitement of (the) mind, ardor, 		 fervor of spirit…in embracing, 					 pursuing, defending anything”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dirty="0"/>
              <a:t> “to boil with heat, be hot”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4893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138283"/>
            <a:ext cx="10571998" cy="1477575"/>
          </a:xfrm>
        </p:spPr>
        <p:txBody>
          <a:bodyPr/>
          <a:lstStyle/>
          <a:p>
            <a:r>
              <a:rPr lang="en-US" sz="7200" spc="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180492"/>
            <a:ext cx="10801202" cy="4346917"/>
          </a:xfrm>
          <a:effectLst/>
        </p:spPr>
        <p:txBody>
          <a:bodyPr>
            <a:normAutofit/>
          </a:bodyPr>
          <a:lstStyle/>
          <a:p>
            <a:pPr>
              <a:spcBef>
                <a:spcPts val="1500"/>
              </a:spcBef>
              <a:spcAft>
                <a:spcPts val="0"/>
              </a:spcAft>
            </a:pPr>
            <a:r>
              <a:rPr lang="en-US" sz="4000" dirty="0"/>
              <a:t> Not prejudice, anger or hatred  				 	 	 disguised as religious fervor</a:t>
            </a:r>
          </a:p>
          <a:p>
            <a:pPr>
              <a:spcBef>
                <a:spcPts val="1500"/>
              </a:spcBef>
              <a:spcAft>
                <a:spcPts val="0"/>
              </a:spcAft>
            </a:pPr>
            <a:r>
              <a:rPr lang="en-US" sz="4000" dirty="0"/>
              <a:t> Good when based on truth and 				 		 directed toward godly ends, </a:t>
            </a:r>
            <a:r>
              <a:rPr lang="en-US" sz="4000" i="1" dirty="0"/>
              <a:t>John 2:17 		 (Psalm 69:9); Galatians 4:17-18</a:t>
            </a:r>
          </a:p>
          <a:p>
            <a:pPr>
              <a:spcBef>
                <a:spcPts val="1500"/>
              </a:spcBef>
              <a:spcAft>
                <a:spcPts val="0"/>
              </a:spcAft>
            </a:pPr>
            <a:r>
              <a:rPr lang="en-US" sz="4000" dirty="0"/>
              <a:t> Misplaced zeal can be deadly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65786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724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00259"/>
          </a:xfrm>
        </p:spPr>
        <p:txBody>
          <a:bodyPr/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Misplaced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36" y="2222287"/>
            <a:ext cx="11160477" cy="4188526"/>
          </a:xfrm>
          <a:effectLst/>
        </p:spPr>
        <p:txBody>
          <a:bodyPr>
            <a:normAutofit/>
          </a:bodyPr>
          <a:lstStyle/>
          <a:p>
            <a:pPr marL="0">
              <a:spcBef>
                <a:spcPts val="1200"/>
              </a:spcBef>
              <a:spcAft>
                <a:spcPts val="0"/>
              </a:spcAft>
            </a:pPr>
            <a:r>
              <a:rPr lang="en-US" sz="4800" b="1" dirty="0"/>
              <a:t> Zeal without knowledge (of truth)</a:t>
            </a:r>
            <a:r>
              <a:rPr lang="en-US" sz="4800" dirty="0"/>
              <a:t>, </a:t>
            </a:r>
            <a:br>
              <a:rPr lang="en-US" sz="4800" dirty="0"/>
            </a:br>
            <a:r>
              <a:rPr lang="en-US" sz="4800" dirty="0"/>
              <a:t>	 </a:t>
            </a:r>
            <a:r>
              <a:rPr lang="en-US" sz="4800" i="1" dirty="0"/>
              <a:t>Romans 10:1-3</a:t>
            </a:r>
          </a:p>
          <a:p>
            <a:pPr marL="403225" lvl="1" indent="0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 Produces sins of unbelief, </a:t>
            </a:r>
            <a:r>
              <a:rPr lang="en-US" sz="4400" i="1" dirty="0"/>
              <a:t>Acts 22:3-5 		 Philippians 3:6; 1 Timothy 1:13</a:t>
            </a:r>
          </a:p>
          <a:p>
            <a:pPr marL="403225" lvl="1" indent="0">
              <a:spcBef>
                <a:spcPts val="1200"/>
              </a:spcBef>
              <a:spcAft>
                <a:spcPts val="0"/>
              </a:spcAft>
            </a:pPr>
            <a:r>
              <a:rPr lang="en-US" sz="4400" i="1" dirty="0"/>
              <a:t> </a:t>
            </a:r>
            <a:r>
              <a:rPr lang="en-US" sz="4400" dirty="0"/>
              <a:t>Lost, </a:t>
            </a:r>
            <a:r>
              <a:rPr lang="en-US" sz="4400" i="1" dirty="0"/>
              <a:t>Romans 10:1-2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369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00259"/>
          </a:xfrm>
        </p:spPr>
        <p:txBody>
          <a:bodyPr/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Misplaced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423" y="2222287"/>
            <a:ext cx="10926305" cy="4188526"/>
          </a:xfrm>
          <a:effectLst/>
        </p:spPr>
        <p:txBody>
          <a:bodyPr>
            <a:normAutofit/>
          </a:bodyPr>
          <a:lstStyle/>
          <a:p>
            <a:pPr marL="3175" indent="0">
              <a:spcBef>
                <a:spcPts val="1800"/>
              </a:spcBef>
              <a:spcAft>
                <a:spcPts val="0"/>
              </a:spcAft>
            </a:pPr>
            <a:r>
              <a:rPr lang="en-US" sz="4800" b="1" dirty="0"/>
              <a:t> Zeal for the traditions of men</a:t>
            </a:r>
            <a:r>
              <a:rPr lang="en-US" sz="4800" dirty="0"/>
              <a:t>,</a:t>
            </a:r>
            <a:br>
              <a:rPr lang="en-US" sz="4800" dirty="0"/>
            </a:br>
            <a:r>
              <a:rPr lang="en-US" sz="4800" dirty="0"/>
              <a:t>	 </a:t>
            </a:r>
            <a:r>
              <a:rPr lang="en-US" sz="4800" i="1" dirty="0"/>
              <a:t>Galatians 1:14 (Mark 7:1-13)</a:t>
            </a:r>
          </a:p>
          <a:p>
            <a:pPr marL="3175" indent="0">
              <a:spcBef>
                <a:spcPts val="1800"/>
              </a:spcBef>
              <a:spcAft>
                <a:spcPts val="0"/>
              </a:spcAft>
            </a:pPr>
            <a:r>
              <a:rPr lang="en-US" sz="4800" b="1" dirty="0"/>
              <a:t> Zeal that is self-serving</a:t>
            </a:r>
            <a:r>
              <a:rPr lang="en-US" sz="4800" dirty="0"/>
              <a:t>, </a:t>
            </a:r>
            <a:r>
              <a:rPr lang="en-US" sz="4800" i="1" dirty="0"/>
              <a:t>Galatians 	 4:17; 6:12-13 (Romans 12:11)</a:t>
            </a:r>
            <a:endParaRPr lang="en-US" sz="4800" b="1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691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00259"/>
          </a:xfrm>
        </p:spPr>
        <p:txBody>
          <a:bodyPr/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God-Approved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22287"/>
            <a:ext cx="10779035" cy="4188526"/>
          </a:xfrm>
          <a:effectLst/>
        </p:spPr>
        <p:txBody>
          <a:bodyPr>
            <a:normAutofit/>
          </a:bodyPr>
          <a:lstStyle/>
          <a:p>
            <a:pPr marL="3175" indent="0">
              <a:spcBef>
                <a:spcPts val="1200"/>
              </a:spcBef>
              <a:spcAft>
                <a:spcPts val="0"/>
              </a:spcAft>
            </a:pPr>
            <a:r>
              <a:rPr lang="en-US" sz="4600" b="1" dirty="0"/>
              <a:t> Harmonizes with God’s will,</a:t>
            </a:r>
            <a:br>
              <a:rPr lang="en-US" sz="4600" b="1" dirty="0"/>
            </a:br>
            <a:r>
              <a:rPr lang="en-US" sz="4600" b="1" dirty="0"/>
              <a:t>	 </a:t>
            </a:r>
            <a:r>
              <a:rPr lang="en-US" sz="4600" i="1" dirty="0"/>
              <a:t>Numbers 25:6-11</a:t>
            </a:r>
          </a:p>
          <a:p>
            <a:pPr marL="403225" lvl="1" indent="0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 Enthusiasm for righteousness 							 (Phinehas, </a:t>
            </a:r>
            <a:r>
              <a:rPr lang="en-US" sz="4200" i="1" dirty="0"/>
              <a:t>Psalm 106:30-31</a:t>
            </a:r>
            <a:r>
              <a:rPr lang="en-US" sz="4200" dirty="0"/>
              <a:t>)</a:t>
            </a:r>
          </a:p>
          <a:p>
            <a:pPr marL="403225" lvl="1" indent="0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 Zealots (Simon, </a:t>
            </a:r>
            <a:r>
              <a:rPr lang="en-US" sz="4200" i="1" dirty="0"/>
              <a:t>Luke 6:15</a:t>
            </a:r>
            <a:r>
              <a:rPr lang="en-US" sz="42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234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00259"/>
          </a:xfrm>
        </p:spPr>
        <p:txBody>
          <a:bodyPr/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God-Approved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22287"/>
            <a:ext cx="10779035" cy="4188526"/>
          </a:xfrm>
          <a:effectLst/>
        </p:spPr>
        <p:txBody>
          <a:bodyPr>
            <a:normAutofit/>
          </a:bodyPr>
          <a:lstStyle/>
          <a:p>
            <a:pPr marL="3175" indent="0">
              <a:spcBef>
                <a:spcPts val="1800"/>
              </a:spcBef>
              <a:spcAft>
                <a:spcPts val="0"/>
              </a:spcAft>
            </a:pPr>
            <a:r>
              <a:rPr lang="en-US" sz="4600" b="1" dirty="0"/>
              <a:t> Accomplishes God’s will</a:t>
            </a:r>
            <a:r>
              <a:rPr lang="en-US" sz="4600" dirty="0"/>
              <a:t>,</a:t>
            </a:r>
            <a:r>
              <a:rPr lang="en-US" sz="4600" b="1" dirty="0"/>
              <a:t> </a:t>
            </a:r>
            <a:br>
              <a:rPr lang="en-US" sz="4600" b="1" dirty="0"/>
            </a:br>
            <a:r>
              <a:rPr lang="en-US" sz="4600" b="1" dirty="0"/>
              <a:t>	 </a:t>
            </a:r>
            <a:r>
              <a:rPr lang="en-US" sz="4600" i="1" dirty="0"/>
              <a:t>Numbers 25:11-13</a:t>
            </a:r>
          </a:p>
          <a:p>
            <a:pPr marL="3175" indent="0">
              <a:spcBef>
                <a:spcPts val="1800"/>
              </a:spcBef>
              <a:spcAft>
                <a:spcPts val="0"/>
              </a:spcAft>
            </a:pPr>
            <a:r>
              <a:rPr lang="en-US" sz="4600" i="1" dirty="0"/>
              <a:t> </a:t>
            </a:r>
            <a:r>
              <a:rPr lang="en-US" sz="4600" b="1" dirty="0"/>
              <a:t>Directed toward “good things” 	 	 	 	 always</a:t>
            </a:r>
            <a:r>
              <a:rPr lang="en-US" sz="4600" dirty="0"/>
              <a:t>,</a:t>
            </a:r>
            <a:r>
              <a:rPr lang="en-US" sz="4600" b="1" dirty="0"/>
              <a:t> </a:t>
            </a:r>
            <a:r>
              <a:rPr lang="en-US" sz="4600" i="1" dirty="0"/>
              <a:t>Galatians 4:18; Philippians 	 	 2:12; Titus 2:14</a:t>
            </a:r>
            <a:endParaRPr lang="en-US" sz="4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872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00259"/>
          </a:xfrm>
        </p:spPr>
        <p:txBody>
          <a:bodyPr/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God-Approved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66" y="1954061"/>
            <a:ext cx="11398403" cy="4765656"/>
          </a:xfrm>
          <a:effectLst/>
        </p:spPr>
        <p:txBody>
          <a:bodyPr>
            <a:normAutofit/>
          </a:bodyPr>
          <a:lstStyle/>
          <a:p>
            <a:pPr marL="3175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600" b="1" dirty="0"/>
              <a:t> </a:t>
            </a:r>
            <a:r>
              <a:rPr lang="en-US" sz="4200" b="1" dirty="0"/>
              <a:t>Works and prays for the spiritual well-	  	  	  being of others</a:t>
            </a:r>
            <a:r>
              <a:rPr lang="en-US" sz="4200" i="1" dirty="0"/>
              <a:t>, Colossians 4:12-13</a:t>
            </a:r>
            <a:r>
              <a:rPr lang="en-US" sz="4200" dirty="0"/>
              <a:t>;</a:t>
            </a:r>
            <a:br>
              <a:rPr lang="en-US" sz="4200" dirty="0"/>
            </a:br>
            <a:r>
              <a:rPr lang="en-US" sz="4200" dirty="0"/>
              <a:t>	  </a:t>
            </a:r>
            <a:r>
              <a:rPr lang="en-US" sz="4200" i="1" dirty="0"/>
              <a:t>2 Corinthians 9:2 </a:t>
            </a:r>
          </a:p>
          <a:p>
            <a:pPr marL="403225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i="1" dirty="0"/>
              <a:t> </a:t>
            </a:r>
            <a:r>
              <a:rPr lang="en-US" sz="4000" dirty="0"/>
              <a:t>Does not condone error and immorality 			 </a:t>
            </a:r>
            <a:r>
              <a:rPr lang="en-US" sz="4000" i="1" dirty="0"/>
              <a:t>(Phineas, Elijah, Jesus)</a:t>
            </a:r>
          </a:p>
          <a:p>
            <a:pPr marL="403225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000" dirty="0"/>
              <a:t> Does not harm the church, </a:t>
            </a:r>
            <a:r>
              <a:rPr lang="en-US" sz="4000" i="1" dirty="0"/>
              <a:t>Phil. 3:6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58849" y="6232291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618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BDB16-7D0E-4021-8059-70312E29F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100259"/>
          </a:xfrm>
        </p:spPr>
        <p:txBody>
          <a:bodyPr/>
          <a:lstStyle/>
          <a:p>
            <a:r>
              <a:rPr lang="en-US" sz="6600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God-Approved Zeal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F6DE-81F6-439C-A4C8-96CE0797C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36" y="2076773"/>
            <a:ext cx="11174278" cy="4479010"/>
          </a:xfrm>
          <a:effectLst/>
        </p:spPr>
        <p:txBody>
          <a:bodyPr>
            <a:normAutofit/>
          </a:bodyPr>
          <a:lstStyle/>
          <a:p>
            <a:pPr marL="3175" indent="0">
              <a:spcBef>
                <a:spcPts val="1200"/>
              </a:spcBef>
              <a:spcAft>
                <a:spcPts val="0"/>
              </a:spcAft>
            </a:pPr>
            <a:r>
              <a:rPr lang="en-US" sz="4600" dirty="0"/>
              <a:t> </a:t>
            </a:r>
            <a:r>
              <a:rPr lang="en-US" sz="4600" b="1" dirty="0"/>
              <a:t>Grows out of personal conversion</a:t>
            </a:r>
            <a:r>
              <a:rPr lang="en-US" sz="4600" dirty="0"/>
              <a:t>, </a:t>
            </a:r>
            <a:br>
              <a:rPr lang="en-US" sz="4600" dirty="0"/>
            </a:br>
            <a:r>
              <a:rPr lang="en-US" sz="4600" dirty="0"/>
              <a:t>	 </a:t>
            </a:r>
            <a:r>
              <a:rPr lang="en-US" sz="4600" i="1" dirty="0"/>
              <a:t>2 Corinthians 7:11</a:t>
            </a:r>
          </a:p>
          <a:p>
            <a:pPr marL="403225" lvl="1" indent="0">
              <a:spcBef>
                <a:spcPts val="1200"/>
              </a:spcBef>
              <a:spcAft>
                <a:spcPts val="0"/>
              </a:spcAft>
            </a:pPr>
            <a:r>
              <a:rPr lang="en-US" sz="4400" dirty="0"/>
              <a:t> </a:t>
            </a:r>
            <a:r>
              <a:rPr lang="en-US" sz="4200" dirty="0"/>
              <a:t>Godly sorrow and repentance</a:t>
            </a:r>
          </a:p>
          <a:p>
            <a:pPr marL="403225" lvl="1" indent="0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 The result, </a:t>
            </a:r>
            <a:r>
              <a:rPr lang="en-US" sz="4200" i="1" dirty="0"/>
              <a:t>Galatians 2:20</a:t>
            </a:r>
          </a:p>
          <a:p>
            <a:pPr marL="403225" lvl="1" indent="0">
              <a:spcBef>
                <a:spcPts val="1200"/>
              </a:spcBef>
              <a:spcAft>
                <a:spcPts val="0"/>
              </a:spcAft>
            </a:pPr>
            <a:r>
              <a:rPr lang="en-US" sz="4200" dirty="0"/>
              <a:t> Examples, </a:t>
            </a:r>
            <a:r>
              <a:rPr lang="en-US" sz="4200" i="1" dirty="0"/>
              <a:t>Acts 2:41-47; 8:39; 19:17-20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388972-10A8-40DB-ADAF-33F0A12CA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6675" y="6172848"/>
            <a:ext cx="949013" cy="54686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AE8C5A-A2F1-4929-9C18-37702E1C1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84138" y="6291735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5781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137</Words>
  <Application>Microsoft Office PowerPoint</Application>
  <PresentationFormat>Widescreen</PresentationFormat>
  <Paragraphs>54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Quotable</vt:lpstr>
      <vt:lpstr>Zeal for What is Good</vt:lpstr>
      <vt:lpstr>ZEAL</vt:lpstr>
      <vt:lpstr>ZEAL</vt:lpstr>
      <vt:lpstr>Misplaced Zeal</vt:lpstr>
      <vt:lpstr>Misplaced Zeal</vt:lpstr>
      <vt:lpstr>God-Approved Zeal</vt:lpstr>
      <vt:lpstr>God-Approved Zeal</vt:lpstr>
      <vt:lpstr>God-Approved Zeal</vt:lpstr>
      <vt:lpstr>God-Approved Zeal</vt:lpstr>
      <vt:lpstr>The Zeal of the Lord</vt:lpstr>
      <vt:lpstr>Our Zeal for the Lord</vt:lpstr>
      <vt:lpstr>PowerPoint Presentation</vt:lpstr>
      <vt:lpstr>Our Zeal for the Lord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25</cp:revision>
  <dcterms:created xsi:type="dcterms:W3CDTF">2018-11-25T01:27:11Z</dcterms:created>
  <dcterms:modified xsi:type="dcterms:W3CDTF">2018-11-25T14:51:43Z</dcterms:modified>
</cp:coreProperties>
</file>