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7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4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903DC8-60A8-4A89-A89A-063D8568C99A}" type="datetimeFigureOut">
              <a:rPr lang="en-US" smtClean="0"/>
              <a:t>12/23/2018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630DD-512B-4D58-A371-A67836ACF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271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AD97D-4207-4948-A8A1-168792986033}" type="datetime1">
              <a:rPr lang="en-US" smtClean="0"/>
              <a:t>12/23/2018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1E336-E11A-4AA0-A336-9AA3F0921593}" type="datetime1">
              <a:rPr lang="en-US" smtClean="0"/>
              <a:t>12/23/2018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D5D61-467D-48AC-9226-79A5AEA809C7}" type="datetime1">
              <a:rPr lang="en-US" smtClean="0"/>
              <a:t>12/23/2018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E78B-6A35-4813-B99A-7357B176EDD6}" type="datetime1">
              <a:rPr lang="en-US" smtClean="0"/>
              <a:t>12/23/2018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31207-BBC7-4FBC-9EF0-D8A6F6616766}" type="datetime1">
              <a:rPr lang="en-US" smtClean="0"/>
              <a:t>12/23/2018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3D637-5200-4127-BCC3-AFAAF97D4BBC}" type="datetime1">
              <a:rPr lang="en-US" smtClean="0"/>
              <a:t>12/23/2018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F9715-E60D-4115-88F8-7681F805FAB3}" type="datetime1">
              <a:rPr lang="en-US" smtClean="0"/>
              <a:t>12/23/2018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69DCF-012E-4733-AD03-E6D99257885D}" type="datetime1">
              <a:rPr lang="en-US" smtClean="0"/>
              <a:t>12/23/2018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2B6430B0-06C1-4888-8CF7-7A7AA039841A}" type="datetime1">
              <a:rPr lang="en-US" smtClean="0"/>
              <a:t>12/23/2018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18F66-870B-4FCC-8A66-D7F35579AE4F}" type="datetime1">
              <a:rPr lang="en-US" smtClean="0"/>
              <a:t>12/23/2018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E3472-0FC2-4258-9697-004B0BDB9C71}" type="datetime1">
              <a:rPr lang="en-US" smtClean="0"/>
              <a:t>12/23/2018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1FD47-CE4C-4D8F-9C7C-6B81F265E045}" type="datetime1">
              <a:rPr lang="en-US" smtClean="0"/>
              <a:t>12/23/2018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DCCFA-F7EE-41A2-B483-D5A187E00CE0}" type="datetime1">
              <a:rPr lang="en-US" smtClean="0"/>
              <a:t>12/23/2018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6CE7E-E6B4-4EDB-A19C-95D8D9FFD0DE}" type="datetime1">
              <a:rPr lang="en-US" smtClean="0"/>
              <a:t>12/23/2018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21B85-EDE5-4A1C-BDB7-22BAF1239869}" type="datetime1">
              <a:rPr lang="en-US" smtClean="0"/>
              <a:t>12/23/2018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3A01A-92B9-44EA-A88D-7F748680F31A}" type="datetime1">
              <a:rPr lang="en-US" smtClean="0"/>
              <a:t>12/23/2018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D799F-CFF5-4229-AD31-0E09E7CD5021}" type="datetime1">
              <a:rPr lang="en-US" smtClean="0"/>
              <a:t>12/23/2018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93A2F-B430-4364-87C5-64C940196C54}" type="datetime1">
              <a:rPr lang="en-US" smtClean="0"/>
              <a:t>12/23/2018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5F671-FC87-4569-8787-575053F91C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5760" y="2364378"/>
            <a:ext cx="8458696" cy="190717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5600" dirty="0"/>
              <a:t>Blunting the Sword</a:t>
            </a:r>
            <a:br>
              <a:rPr lang="en-US" sz="5600" dirty="0"/>
            </a:br>
            <a:r>
              <a:rPr lang="en-US" sz="5600" dirty="0"/>
              <a:t>of the Spirit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ED33319-0EC5-4398-9C94-EC6F5DEF1A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72185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C45AD9C-F21B-4046-AF68-07A246947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5F5BD6E-AB48-4A2D-AA03-D787D54FA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221115A-B66A-4D35-9D9F-97A91D887F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3704"/>
            <a:ext cx="10437812" cy="321164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ABC72B1C-D4EE-45CF-A99C-0AD017C416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609600"/>
            <a:ext cx="10437812" cy="1368198"/>
          </a:xfrm>
          <a:prstGeom prst="rect">
            <a:avLst/>
          </a:prstGeom>
          <a:solidFill>
            <a:srgbClr val="0D0D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8AB44AF-E52F-46C5-8C2C-8487AC8B1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A5B2FDF3-1FF8-4FBF-842A-4EA5719F34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9003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6389DEC8-49B8-4778-BB47-FF48E8C5B6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885714"/>
            <a:ext cx="10437812" cy="321164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DF550B33-5759-49FD-90FC-11EA4ED58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2116667"/>
            <a:ext cx="10439400" cy="3793206"/>
          </a:xfrm>
          <a:prstGeom prst="rect">
            <a:avLst/>
          </a:prstGeom>
          <a:solidFill>
            <a:srgbClr val="0D0D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81AFDE-400C-4C87-B6E7-D38AE288BD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228" y="2250449"/>
            <a:ext cx="10019584" cy="363526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b="1" dirty="0">
                <a:solidFill>
                  <a:srgbClr val="FFFFFF"/>
                </a:solidFill>
              </a:rPr>
              <a:t>Lack of moral courage prevents </a:t>
            </a:r>
            <a:br>
              <a:rPr lang="en-US" sz="4400" b="1" dirty="0">
                <a:solidFill>
                  <a:srgbClr val="FFFFFF"/>
                </a:solidFill>
              </a:rPr>
            </a:br>
            <a:r>
              <a:rPr lang="en-US" sz="4400" b="1" dirty="0">
                <a:solidFill>
                  <a:srgbClr val="FFFFFF"/>
                </a:solidFill>
              </a:rPr>
              <a:t>the sword’s work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b="1" dirty="0">
                <a:solidFill>
                  <a:srgbClr val="FFFFFF"/>
                </a:solidFill>
              </a:rPr>
              <a:t>Compromised gospel </a:t>
            </a:r>
            <a:r>
              <a:rPr lang="en-US" sz="4400" dirty="0">
                <a:solidFill>
                  <a:srgbClr val="FFFFFF"/>
                </a:solidFill>
              </a:rPr>
              <a:t>will not convict sinners and convert lost, </a:t>
            </a:r>
            <a:r>
              <a:rPr lang="en-US" sz="4400" i="1" dirty="0">
                <a:solidFill>
                  <a:srgbClr val="FFFFFF"/>
                </a:solidFill>
              </a:rPr>
              <a:t>Gal. 2:5; </a:t>
            </a:r>
            <a:br>
              <a:rPr lang="en-US" sz="4400" i="1" dirty="0">
                <a:solidFill>
                  <a:srgbClr val="FFFFFF"/>
                </a:solidFill>
              </a:rPr>
            </a:br>
            <a:r>
              <a:rPr lang="en-US" sz="4400" i="1" dirty="0">
                <a:solidFill>
                  <a:srgbClr val="FFFFFF"/>
                </a:solidFill>
              </a:rPr>
              <a:t>2 Timothy 1:13; Acts 4:29, 31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ADD5C0C-0166-459B-AFCE-ABEBF535AC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A3EB28-8866-41C7-8AD2-2504839C6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fld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A9B03809-A66E-4CF2-B8D5-2731548C3171}"/>
              </a:ext>
            </a:extLst>
          </p:cNvPr>
          <p:cNvSpPr txBox="1">
            <a:spLocks/>
          </p:cNvSpPr>
          <p:nvPr/>
        </p:nvSpPr>
        <p:spPr>
          <a:xfrm>
            <a:off x="418228" y="763078"/>
            <a:ext cx="1001958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>
                <a:solidFill>
                  <a:srgbClr val="FFFFFF"/>
                </a:solidFill>
              </a:rPr>
              <a:t>Compromise </a:t>
            </a:r>
            <a:r>
              <a:rPr lang="en-US" sz="4400" i="1" dirty="0">
                <a:solidFill>
                  <a:srgbClr val="FFFFFF"/>
                </a:solidFill>
              </a:rPr>
              <a:t>(2 Peter 1:5)</a:t>
            </a:r>
            <a:endParaRPr lang="en-US" sz="4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08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C45AD9C-F21B-4046-AF68-07A246947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5F5BD6E-AB48-4A2D-AA03-D787D54FA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221115A-B66A-4D35-9D9F-97A91D887F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3704"/>
            <a:ext cx="10437812" cy="321164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ABC72B1C-D4EE-45CF-A99C-0AD017C416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609600"/>
            <a:ext cx="10437812" cy="1368198"/>
          </a:xfrm>
          <a:prstGeom prst="rect">
            <a:avLst/>
          </a:prstGeom>
          <a:solidFill>
            <a:srgbClr val="0D0D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8AB44AF-E52F-46C5-8C2C-8487AC8B1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A5B2FDF3-1FF8-4FBF-842A-4EA5719F34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9003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6389DEC8-49B8-4778-BB47-FF48E8C5B6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885714"/>
            <a:ext cx="10437812" cy="321164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DF550B33-5759-49FD-90FC-11EA4ED58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2116667"/>
            <a:ext cx="10439400" cy="3793206"/>
          </a:xfrm>
          <a:prstGeom prst="rect">
            <a:avLst/>
          </a:prstGeom>
          <a:solidFill>
            <a:srgbClr val="0D0D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81AFDE-400C-4C87-B6E7-D38AE288BD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228" y="2437831"/>
            <a:ext cx="10019584" cy="317523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400" b="1" dirty="0">
                <a:solidFill>
                  <a:srgbClr val="FFFFFF"/>
                </a:solidFill>
              </a:rPr>
              <a:t>Does not cut to the heart</a:t>
            </a:r>
            <a:r>
              <a:rPr lang="en-US" sz="4400" dirty="0">
                <a:solidFill>
                  <a:srgbClr val="FFFFFF"/>
                </a:solidFill>
              </a:rPr>
              <a:t>, </a:t>
            </a:r>
            <a:r>
              <a:rPr lang="en-US" sz="4400" i="1" dirty="0">
                <a:solidFill>
                  <a:srgbClr val="FFFFFF"/>
                </a:solidFill>
              </a:rPr>
              <a:t>Acts 2:37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200" dirty="0">
                <a:solidFill>
                  <a:srgbClr val="FFFFFF"/>
                </a:solidFill>
              </a:rPr>
              <a:t>Plan of salvation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200" dirty="0">
                <a:solidFill>
                  <a:srgbClr val="FFFFFF"/>
                </a:solidFill>
              </a:rPr>
              <a:t>Work and worship of local church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200" dirty="0">
                <a:solidFill>
                  <a:srgbClr val="FFFFFF"/>
                </a:solidFill>
              </a:rPr>
              <a:t>Revealed, soul-affecting issues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ADD5C0C-0166-459B-AFCE-ABEBF535AC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A3EB28-8866-41C7-8AD2-2504839C6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</a:t>
            </a:fld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A9B03809-A66E-4CF2-B8D5-2731548C3171}"/>
              </a:ext>
            </a:extLst>
          </p:cNvPr>
          <p:cNvSpPr txBox="1">
            <a:spLocks/>
          </p:cNvSpPr>
          <p:nvPr/>
        </p:nvSpPr>
        <p:spPr>
          <a:xfrm>
            <a:off x="418228" y="763078"/>
            <a:ext cx="1001958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>
                <a:solidFill>
                  <a:srgbClr val="FFFFFF"/>
                </a:solidFill>
              </a:rPr>
              <a:t>Compromise </a:t>
            </a:r>
            <a:r>
              <a:rPr lang="en-US" sz="4400" i="1" dirty="0">
                <a:solidFill>
                  <a:srgbClr val="FFFFFF"/>
                </a:solidFill>
              </a:rPr>
              <a:t>(2 Peter 1:5)</a:t>
            </a:r>
            <a:endParaRPr lang="en-US" sz="4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303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C45AD9C-F21B-4046-AF68-07A246947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5F5BD6E-AB48-4A2D-AA03-D787D54FA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221115A-B66A-4D35-9D9F-97A91D887F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3704"/>
            <a:ext cx="10437812" cy="321164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ABC72B1C-D4EE-45CF-A99C-0AD017C416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609600"/>
            <a:ext cx="10437812" cy="1368198"/>
          </a:xfrm>
          <a:prstGeom prst="rect">
            <a:avLst/>
          </a:prstGeom>
          <a:solidFill>
            <a:srgbClr val="0D0D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8AB44AF-E52F-46C5-8C2C-8487AC8B1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A5B2FDF3-1FF8-4FBF-842A-4EA5719F34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9003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6389DEC8-49B8-4778-BB47-FF48E8C5B6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885714"/>
            <a:ext cx="10437812" cy="321164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DF550B33-5759-49FD-90FC-11EA4ED58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2116667"/>
            <a:ext cx="10439400" cy="3793206"/>
          </a:xfrm>
          <a:prstGeom prst="rect">
            <a:avLst/>
          </a:prstGeom>
          <a:solidFill>
            <a:srgbClr val="0D0D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81AFDE-400C-4C87-B6E7-D38AE288BD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228" y="2233226"/>
            <a:ext cx="10019584" cy="367664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400" b="1" dirty="0">
                <a:solidFill>
                  <a:srgbClr val="FFFFFF"/>
                </a:solidFill>
              </a:rPr>
              <a:t>Selfishness</a:t>
            </a:r>
            <a:r>
              <a:rPr lang="en-US" sz="4400" dirty="0">
                <a:solidFill>
                  <a:srgbClr val="FFFFFF"/>
                </a:solidFill>
              </a:rPr>
              <a:t>, </a:t>
            </a:r>
            <a:r>
              <a:rPr lang="en-US" sz="4400" i="1" dirty="0">
                <a:solidFill>
                  <a:srgbClr val="FFFFFF"/>
                </a:solidFill>
              </a:rPr>
              <a:t>Psalm 42:1; James 4:1-3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200" dirty="0">
                <a:solidFill>
                  <a:srgbClr val="FFFFFF"/>
                </a:solidFill>
              </a:rPr>
              <a:t>Treasure, </a:t>
            </a:r>
            <a:r>
              <a:rPr lang="en-US" sz="4200" i="1" dirty="0">
                <a:solidFill>
                  <a:srgbClr val="FFFFFF"/>
                </a:solidFill>
              </a:rPr>
              <a:t>Matthew 6:19-23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200" dirty="0">
                <a:solidFill>
                  <a:srgbClr val="FFFFFF"/>
                </a:solidFill>
              </a:rPr>
              <a:t>Priority, </a:t>
            </a:r>
            <a:r>
              <a:rPr lang="en-US" sz="4200" i="1" dirty="0">
                <a:solidFill>
                  <a:srgbClr val="FFFFFF"/>
                </a:solidFill>
              </a:rPr>
              <a:t>Matthew 6:33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400" b="1" dirty="0">
                <a:solidFill>
                  <a:srgbClr val="FFFFFF"/>
                </a:solidFill>
              </a:rPr>
              <a:t>Use of the word is proportional to our desire for it</a:t>
            </a:r>
            <a:r>
              <a:rPr lang="en-US" sz="4400" dirty="0">
                <a:solidFill>
                  <a:srgbClr val="FFFFFF"/>
                </a:solidFill>
              </a:rPr>
              <a:t>, </a:t>
            </a:r>
            <a:r>
              <a:rPr lang="en-US" sz="4400" i="1" dirty="0">
                <a:solidFill>
                  <a:srgbClr val="FFFFFF"/>
                </a:solidFill>
              </a:rPr>
              <a:t>Psalm 119:129-131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ADD5C0C-0166-459B-AFCE-ABEBF535AC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A3EB28-8866-41C7-8AD2-2504839C6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fld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A9B03809-A66E-4CF2-B8D5-2731548C3171}"/>
              </a:ext>
            </a:extLst>
          </p:cNvPr>
          <p:cNvSpPr txBox="1">
            <a:spLocks/>
          </p:cNvSpPr>
          <p:nvPr/>
        </p:nvSpPr>
        <p:spPr>
          <a:xfrm>
            <a:off x="418228" y="496389"/>
            <a:ext cx="10019584" cy="15148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4600" dirty="0">
                <a:solidFill>
                  <a:srgbClr val="FFFFFF"/>
                </a:solidFill>
              </a:rPr>
              <a:t>Lack of Hunger and Thirst for Righteousness </a:t>
            </a:r>
            <a:r>
              <a:rPr lang="en-US" sz="4000" i="1" dirty="0">
                <a:solidFill>
                  <a:srgbClr val="FFFFFF"/>
                </a:solidFill>
              </a:rPr>
              <a:t>(Matthew 5:6)</a:t>
            </a:r>
            <a:endParaRPr lang="en-US" sz="4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51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523A2-AF6E-448C-8530-C603801ED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394" y="2869895"/>
            <a:ext cx="9985788" cy="1090788"/>
          </a:xfrm>
        </p:spPr>
        <p:txBody>
          <a:bodyPr>
            <a:normAutofit/>
          </a:bodyPr>
          <a:lstStyle/>
          <a:p>
            <a:r>
              <a:rPr lang="en-US" sz="6600" dirty="0"/>
              <a:t>Persevere in Battle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583617-F4D0-4EE7-A4C0-FFE9A5B7EB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" y="4140927"/>
            <a:ext cx="10768909" cy="271707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“Therefore take up the whole armor of God, that you may be able to withstand in the evil day, and having done all, to stand.” </a:t>
            </a:r>
            <a:r>
              <a:rPr lang="en-US" sz="4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(Ephesians 6:13)</a:t>
            </a:r>
          </a:p>
          <a:p>
            <a:pPr>
              <a:lnSpc>
                <a:spcPct val="100000"/>
              </a:lnSpc>
            </a:pPr>
            <a:endParaRPr lang="en-US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8A23D4-8D56-4AE2-BB2A-9BEA0E222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13</a:t>
            </a:fld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A838F7C4-51D7-4636-AC7C-F4848F7878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91990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C45AD9C-F21B-4046-AF68-07A246947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5F5BD6E-AB48-4A2D-AA03-D787D54FA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221115A-B66A-4D35-9D9F-97A91D887F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3704"/>
            <a:ext cx="10437812" cy="321164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ABC72B1C-D4EE-45CF-A99C-0AD017C416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609600"/>
            <a:ext cx="10437812" cy="1368198"/>
          </a:xfrm>
          <a:prstGeom prst="rect">
            <a:avLst/>
          </a:prstGeom>
          <a:solidFill>
            <a:srgbClr val="0D0D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8AB44AF-E52F-46C5-8C2C-8487AC8B1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A5B2FDF3-1FF8-4FBF-842A-4EA5719F34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9003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6389DEC8-49B8-4778-BB47-FF48E8C5B6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885714"/>
            <a:ext cx="10437812" cy="321164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DF550B33-5759-49FD-90FC-11EA4ED58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2116667"/>
            <a:ext cx="10439400" cy="3793206"/>
          </a:xfrm>
          <a:prstGeom prst="rect">
            <a:avLst/>
          </a:prstGeom>
          <a:solidFill>
            <a:srgbClr val="0D0D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81AFDE-400C-4C87-B6E7-D38AE288BD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228" y="2437831"/>
            <a:ext cx="10019584" cy="317523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u="sng" dirty="0">
                <a:solidFill>
                  <a:srgbClr val="FFFFFF"/>
                </a:solidFill>
              </a:rPr>
              <a:t>Faith</a:t>
            </a:r>
            <a:r>
              <a:rPr lang="en-US" sz="4400" dirty="0">
                <a:solidFill>
                  <a:srgbClr val="FFFFFF"/>
                </a:solidFill>
              </a:rPr>
              <a:t> from hearing it, </a:t>
            </a:r>
            <a:r>
              <a:rPr lang="en-US" sz="4400" i="1" dirty="0">
                <a:solidFill>
                  <a:srgbClr val="FFFFFF"/>
                </a:solidFill>
              </a:rPr>
              <a:t>Romans 10:17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u="sng" dirty="0">
                <a:solidFill>
                  <a:srgbClr val="FFFFFF"/>
                </a:solidFill>
              </a:rPr>
              <a:t>Obedient</a:t>
            </a:r>
            <a:r>
              <a:rPr lang="en-US" sz="4400" b="1" dirty="0">
                <a:solidFill>
                  <a:srgbClr val="FFFFFF"/>
                </a:solidFill>
              </a:rPr>
              <a:t> </a:t>
            </a:r>
            <a:r>
              <a:rPr lang="en-US" sz="4400" dirty="0">
                <a:solidFill>
                  <a:srgbClr val="FFFFFF"/>
                </a:solidFill>
              </a:rPr>
              <a:t>to follow it, </a:t>
            </a:r>
            <a:r>
              <a:rPr lang="en-US" sz="4400" i="1" dirty="0">
                <a:solidFill>
                  <a:srgbClr val="FFFFFF"/>
                </a:solidFill>
              </a:rPr>
              <a:t>Hebrews 11:8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u="sng" dirty="0">
                <a:solidFill>
                  <a:srgbClr val="FFFFFF"/>
                </a:solidFill>
              </a:rPr>
              <a:t>Steadfast</a:t>
            </a:r>
            <a:r>
              <a:rPr lang="en-US" sz="4400" b="1" dirty="0">
                <a:solidFill>
                  <a:srgbClr val="FFFFFF"/>
                </a:solidFill>
              </a:rPr>
              <a:t> </a:t>
            </a:r>
            <a:r>
              <a:rPr lang="en-US" sz="4400" dirty="0">
                <a:solidFill>
                  <a:srgbClr val="FFFFFF"/>
                </a:solidFill>
              </a:rPr>
              <a:t>when tried and tested,</a:t>
            </a:r>
            <a:br>
              <a:rPr lang="en-US" sz="4400" dirty="0">
                <a:solidFill>
                  <a:srgbClr val="FFFFFF"/>
                </a:solidFill>
              </a:rPr>
            </a:br>
            <a:r>
              <a:rPr lang="en-US" sz="4400" i="1" dirty="0">
                <a:solidFill>
                  <a:srgbClr val="FFFFFF"/>
                </a:solidFill>
              </a:rPr>
              <a:t>Revelation 13:8-10; 14:11-13</a:t>
            </a:r>
            <a:endParaRPr lang="en-US" sz="4200" b="1" dirty="0">
              <a:solidFill>
                <a:srgbClr val="FFFFFF"/>
              </a:solidFill>
            </a:endParaRP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ADD5C0C-0166-459B-AFCE-ABEBF535AC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A3EB28-8866-41C7-8AD2-2504839C6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</a:t>
            </a:fld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A9B03809-A66E-4CF2-B8D5-2731548C3171}"/>
              </a:ext>
            </a:extLst>
          </p:cNvPr>
          <p:cNvSpPr txBox="1">
            <a:spLocks/>
          </p:cNvSpPr>
          <p:nvPr/>
        </p:nvSpPr>
        <p:spPr>
          <a:xfrm>
            <a:off x="418228" y="763078"/>
            <a:ext cx="1001958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>
                <a:solidFill>
                  <a:srgbClr val="FFFFFF"/>
                </a:solidFill>
              </a:rPr>
              <a:t>Sword Effective When Used</a:t>
            </a:r>
            <a:endParaRPr lang="en-US" sz="4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5786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C45AD9C-F21B-4046-AF68-07A246947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5F5BD6E-AB48-4A2D-AA03-D787D54FA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221115A-B66A-4D35-9D9F-97A91D887F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3704"/>
            <a:ext cx="10437812" cy="321164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ABC72B1C-D4EE-45CF-A99C-0AD017C416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609600"/>
            <a:ext cx="10437812" cy="1368198"/>
          </a:xfrm>
          <a:prstGeom prst="rect">
            <a:avLst/>
          </a:prstGeom>
          <a:solidFill>
            <a:srgbClr val="0D0D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8AB44AF-E52F-46C5-8C2C-8487AC8B1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A5B2FDF3-1FF8-4FBF-842A-4EA5719F34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9003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6389DEC8-49B8-4778-BB47-FF48E8C5B6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885714"/>
            <a:ext cx="10437812" cy="321164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DF550B33-5759-49FD-90FC-11EA4ED58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2116667"/>
            <a:ext cx="10439400" cy="3793206"/>
          </a:xfrm>
          <a:prstGeom prst="rect">
            <a:avLst/>
          </a:prstGeom>
          <a:solidFill>
            <a:srgbClr val="0D0D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81AFDE-400C-4C87-B6E7-D38AE288BD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228" y="2437831"/>
            <a:ext cx="10019584" cy="317523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dirty="0">
                <a:solidFill>
                  <a:srgbClr val="FFFFFF"/>
                </a:solidFill>
              </a:rPr>
              <a:t>Remove every obstacle keeping you from doing so, </a:t>
            </a:r>
            <a:r>
              <a:rPr lang="en-US" sz="4400" i="1" dirty="0">
                <a:solidFill>
                  <a:srgbClr val="FFFFFF"/>
                </a:solidFill>
              </a:rPr>
              <a:t>Matthew 5:29-30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dirty="0">
                <a:solidFill>
                  <a:srgbClr val="FFFFFF"/>
                </a:solidFill>
              </a:rPr>
              <a:t>Stand in the power of God’s might, </a:t>
            </a:r>
            <a:r>
              <a:rPr lang="en-US" sz="4400" i="1" dirty="0">
                <a:solidFill>
                  <a:srgbClr val="FFFFFF"/>
                </a:solidFill>
              </a:rPr>
              <a:t>Ephesians 6:10</a:t>
            </a:r>
            <a:endParaRPr lang="en-US" sz="4200" i="1" dirty="0">
              <a:solidFill>
                <a:srgbClr val="FFFFFF"/>
              </a:solidFill>
            </a:endParaRP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ADD5C0C-0166-459B-AFCE-ABEBF535AC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A3EB28-8866-41C7-8AD2-2504839C6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fld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A9B03809-A66E-4CF2-B8D5-2731548C3171}"/>
              </a:ext>
            </a:extLst>
          </p:cNvPr>
          <p:cNvSpPr txBox="1">
            <a:spLocks/>
          </p:cNvSpPr>
          <p:nvPr/>
        </p:nvSpPr>
        <p:spPr>
          <a:xfrm>
            <a:off x="182880" y="763078"/>
            <a:ext cx="10254932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>
                <a:solidFill>
                  <a:srgbClr val="FFFFFF"/>
                </a:solidFill>
              </a:rPr>
              <a:t>Take up the Sword of the Spirit</a:t>
            </a:r>
            <a:endParaRPr lang="en-US" sz="4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685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C45AD9C-F21B-4046-AF68-07A246947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5F5BD6E-AB48-4A2D-AA03-D787D54FA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221115A-B66A-4D35-9D9F-97A91D887F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3704"/>
            <a:ext cx="10437812" cy="321164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ABC72B1C-D4EE-45CF-A99C-0AD017C416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609600"/>
            <a:ext cx="10437812" cy="1368198"/>
          </a:xfrm>
          <a:prstGeom prst="rect">
            <a:avLst/>
          </a:prstGeom>
          <a:solidFill>
            <a:srgbClr val="0D0D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8AB44AF-E52F-46C5-8C2C-8487AC8B1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A5B2FDF3-1FF8-4FBF-842A-4EA5719F34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9003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6389DEC8-49B8-4778-BB47-FF48E8C5B6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885714"/>
            <a:ext cx="10437812" cy="321164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DF550B33-5759-49FD-90FC-11EA4ED58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2116667"/>
            <a:ext cx="10439400" cy="3793206"/>
          </a:xfrm>
          <a:prstGeom prst="rect">
            <a:avLst/>
          </a:prstGeom>
          <a:solidFill>
            <a:srgbClr val="0D0D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81AFDE-400C-4C87-B6E7-D38AE288BD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2" y="2437831"/>
            <a:ext cx="9114024" cy="3309014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</a:pPr>
            <a:r>
              <a:rPr lang="en-US" sz="4400" i="1" dirty="0">
                <a:solidFill>
                  <a:srgbClr val="FFFFFF"/>
                </a:solidFill>
              </a:rPr>
              <a:t>2 Corinthians 10:3-5</a:t>
            </a:r>
          </a:p>
          <a:p>
            <a:pPr>
              <a:spcBef>
                <a:spcPts val="1800"/>
              </a:spcBef>
            </a:pPr>
            <a:r>
              <a:rPr lang="en-US" sz="4400" i="1" dirty="0">
                <a:solidFill>
                  <a:srgbClr val="FFFFFF"/>
                </a:solidFill>
              </a:rPr>
              <a:t>1 Timothy 6:12</a:t>
            </a:r>
          </a:p>
          <a:p>
            <a:pPr>
              <a:spcBef>
                <a:spcPts val="1800"/>
              </a:spcBef>
            </a:pPr>
            <a:r>
              <a:rPr lang="en-US" sz="4400" i="1" dirty="0">
                <a:solidFill>
                  <a:srgbClr val="FFFFFF"/>
                </a:solidFill>
              </a:rPr>
              <a:t>Ephesians 6:11-12</a:t>
            </a:r>
          </a:p>
          <a:p>
            <a:pPr>
              <a:spcBef>
                <a:spcPts val="1800"/>
              </a:spcBef>
            </a:pPr>
            <a:r>
              <a:rPr lang="en-US" sz="4400" i="1" dirty="0">
                <a:solidFill>
                  <a:srgbClr val="FFFFFF"/>
                </a:solidFill>
              </a:rPr>
              <a:t>2 Timothy 4:7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ADD5C0C-0166-459B-AFCE-ABEBF535AC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A3EB28-8866-41C7-8AD2-2504839C6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fld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76AE151A-7042-4287-882D-5BF5A630F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rgbClr val="FFFFFF"/>
                </a:solidFill>
              </a:rPr>
              <a:t>Life is Spiritual Warfare</a:t>
            </a:r>
          </a:p>
        </p:txBody>
      </p:sp>
    </p:spTree>
    <p:extLst>
      <p:ext uri="{BB962C8B-B14F-4D97-AF65-F5344CB8AC3E}">
        <p14:creationId xmlns:p14="http://schemas.microsoft.com/office/powerpoint/2010/main" val="2747977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C45AD9C-F21B-4046-AF68-07A246947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5F5BD6E-AB48-4A2D-AA03-D787D54FA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221115A-B66A-4D35-9D9F-97A91D887F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3704"/>
            <a:ext cx="10437812" cy="321164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ABC72B1C-D4EE-45CF-A99C-0AD017C416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609600"/>
            <a:ext cx="10437812" cy="1368198"/>
          </a:xfrm>
          <a:prstGeom prst="rect">
            <a:avLst/>
          </a:prstGeom>
          <a:solidFill>
            <a:srgbClr val="0D0D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8AB44AF-E52F-46C5-8C2C-8487AC8B1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A5B2FDF3-1FF8-4FBF-842A-4EA5719F34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9003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6389DEC8-49B8-4778-BB47-FF48E8C5B6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885714"/>
            <a:ext cx="10437812" cy="321164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DF550B33-5759-49FD-90FC-11EA4ED58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2116667"/>
            <a:ext cx="10439400" cy="3793206"/>
          </a:xfrm>
          <a:prstGeom prst="rect">
            <a:avLst/>
          </a:prstGeom>
          <a:solidFill>
            <a:srgbClr val="0D0D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81AFDE-400C-4C87-B6E7-D38AE288BD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229" y="2437831"/>
            <a:ext cx="10019584" cy="344788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dirty="0">
                <a:solidFill>
                  <a:srgbClr val="FFFFFF"/>
                </a:solidFill>
              </a:rPr>
              <a:t>Sword, </a:t>
            </a:r>
            <a:r>
              <a:rPr lang="en-US" sz="4400" i="1" dirty="0">
                <a:solidFill>
                  <a:srgbClr val="FFFFFF"/>
                </a:solidFill>
              </a:rPr>
              <a:t>Ephesians 6:10-13, 17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dirty="0">
                <a:solidFill>
                  <a:srgbClr val="FFFFFF"/>
                </a:solidFill>
              </a:rPr>
              <a:t>By faith, we are victors through </a:t>
            </a:r>
            <a:br>
              <a:rPr lang="en-US" sz="4400" dirty="0">
                <a:solidFill>
                  <a:srgbClr val="FFFFFF"/>
                </a:solidFill>
              </a:rPr>
            </a:br>
            <a:r>
              <a:rPr lang="en-US" sz="4400" dirty="0">
                <a:solidFill>
                  <a:srgbClr val="FFFFFF"/>
                </a:solidFill>
              </a:rPr>
              <a:t>God’s strength, grace and love, </a:t>
            </a:r>
            <a:br>
              <a:rPr lang="en-US" sz="4400" dirty="0">
                <a:solidFill>
                  <a:srgbClr val="FFFFFF"/>
                </a:solidFill>
              </a:rPr>
            </a:br>
            <a:r>
              <a:rPr lang="en-US" sz="4400" i="1" dirty="0">
                <a:solidFill>
                  <a:srgbClr val="FFFFFF"/>
                </a:solidFill>
              </a:rPr>
              <a:t>1 Cor. 15:57; Romans 8:37; 1 John 5:4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ADD5C0C-0166-459B-AFCE-ABEBF535AC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A3EB28-8866-41C7-8AD2-2504839C6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fld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A9B03809-A66E-4CF2-B8D5-2731548C3171}"/>
              </a:ext>
            </a:extLst>
          </p:cNvPr>
          <p:cNvSpPr txBox="1">
            <a:spLocks/>
          </p:cNvSpPr>
          <p:nvPr/>
        </p:nvSpPr>
        <p:spPr>
          <a:xfrm>
            <a:off x="680322" y="76307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solidFill>
                  <a:srgbClr val="FFFFFF"/>
                </a:solidFill>
              </a:rPr>
              <a:t>Equipped by the Spirit</a:t>
            </a:r>
          </a:p>
        </p:txBody>
      </p:sp>
    </p:spTree>
    <p:extLst>
      <p:ext uri="{BB962C8B-B14F-4D97-AF65-F5344CB8AC3E}">
        <p14:creationId xmlns:p14="http://schemas.microsoft.com/office/powerpoint/2010/main" val="16248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523A2-AF6E-448C-8530-C603801ED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1" y="2869895"/>
            <a:ext cx="10217982" cy="1090788"/>
          </a:xfrm>
        </p:spPr>
        <p:txBody>
          <a:bodyPr>
            <a:normAutofit/>
          </a:bodyPr>
          <a:lstStyle/>
          <a:p>
            <a:r>
              <a:rPr lang="en-US" sz="6000" dirty="0"/>
              <a:t>Blunting the Spirit’s Sword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583617-F4D0-4EE7-A4C0-FFE9A5B7EB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216862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ability to effectively use God’s word is dulled and diminished by </a:t>
            </a:r>
            <a:b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sinful and selfish choices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8A23D4-8D56-4AE2-BB2A-9BEA0E222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4</a:t>
            </a:fld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A838F7C4-51D7-4636-AC7C-F4848F7878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52608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C45AD9C-F21B-4046-AF68-07A246947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5F5BD6E-AB48-4A2D-AA03-D787D54FA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221115A-B66A-4D35-9D9F-97A91D887F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3704"/>
            <a:ext cx="10437812" cy="321164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ABC72B1C-D4EE-45CF-A99C-0AD017C416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609600"/>
            <a:ext cx="10437812" cy="1368198"/>
          </a:xfrm>
          <a:prstGeom prst="rect">
            <a:avLst/>
          </a:prstGeom>
          <a:solidFill>
            <a:srgbClr val="0D0D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8AB44AF-E52F-46C5-8C2C-8487AC8B1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A5B2FDF3-1FF8-4FBF-842A-4EA5719F34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9003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6389DEC8-49B8-4778-BB47-FF48E8C5B6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885714"/>
            <a:ext cx="10437812" cy="321164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DF550B33-5759-49FD-90FC-11EA4ED58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2116667"/>
            <a:ext cx="10439400" cy="3793206"/>
          </a:xfrm>
          <a:prstGeom prst="rect">
            <a:avLst/>
          </a:prstGeom>
          <a:solidFill>
            <a:srgbClr val="0D0D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81AFDE-400C-4C87-B6E7-D38AE288BD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2" y="2437831"/>
            <a:ext cx="9757490" cy="344788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dirty="0">
                <a:solidFill>
                  <a:srgbClr val="FFFFFF"/>
                </a:solidFill>
              </a:rPr>
              <a:t>Indifferent soldier is soon dead </a:t>
            </a:r>
            <a:endParaRPr lang="en-US" sz="4400" i="1" dirty="0">
              <a:solidFill>
                <a:srgbClr val="FFFFFF"/>
              </a:solidFill>
            </a:endParaRP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dirty="0">
                <a:solidFill>
                  <a:srgbClr val="FFFFFF"/>
                </a:solidFill>
              </a:rPr>
              <a:t>Endangers others, </a:t>
            </a:r>
            <a:r>
              <a:rPr lang="en-US" sz="4400" i="1" dirty="0">
                <a:solidFill>
                  <a:srgbClr val="FFFFFF"/>
                </a:solidFill>
              </a:rPr>
              <a:t>Luke 9:23; Romans 12:11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dirty="0">
                <a:solidFill>
                  <a:srgbClr val="FFFFFF"/>
                </a:solidFill>
              </a:rPr>
              <a:t>Alert for attack, </a:t>
            </a:r>
            <a:r>
              <a:rPr lang="en-US" sz="4400" i="1" dirty="0">
                <a:solidFill>
                  <a:srgbClr val="FFFFFF"/>
                </a:solidFill>
              </a:rPr>
              <a:t>1 Peter 3:14-15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ADD5C0C-0166-459B-AFCE-ABEBF535AC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A3EB28-8866-41C7-8AD2-2504839C6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fld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A9B03809-A66E-4CF2-B8D5-2731548C3171}"/>
              </a:ext>
            </a:extLst>
          </p:cNvPr>
          <p:cNvSpPr txBox="1">
            <a:spLocks/>
          </p:cNvSpPr>
          <p:nvPr/>
        </p:nvSpPr>
        <p:spPr>
          <a:xfrm>
            <a:off x="680322" y="76307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>
                <a:solidFill>
                  <a:srgbClr val="FFFFFF"/>
                </a:solidFill>
              </a:rPr>
              <a:t>Spiritual Indifference</a:t>
            </a:r>
          </a:p>
        </p:txBody>
      </p:sp>
    </p:spTree>
    <p:extLst>
      <p:ext uri="{BB962C8B-B14F-4D97-AF65-F5344CB8AC3E}">
        <p14:creationId xmlns:p14="http://schemas.microsoft.com/office/powerpoint/2010/main" val="3533672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C45AD9C-F21B-4046-AF68-07A246947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5F5BD6E-AB48-4A2D-AA03-D787D54FA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221115A-B66A-4D35-9D9F-97A91D887F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3704"/>
            <a:ext cx="10437812" cy="321164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ABC72B1C-D4EE-45CF-A99C-0AD017C416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609600"/>
            <a:ext cx="10437812" cy="1368198"/>
          </a:xfrm>
          <a:prstGeom prst="rect">
            <a:avLst/>
          </a:prstGeom>
          <a:solidFill>
            <a:srgbClr val="0D0D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8AB44AF-E52F-46C5-8C2C-8487AC8B1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A5B2FDF3-1FF8-4FBF-842A-4EA5719F34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9003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6389DEC8-49B8-4778-BB47-FF48E8C5B6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885714"/>
            <a:ext cx="10437812" cy="321164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DF550B33-5759-49FD-90FC-11EA4ED58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2116667"/>
            <a:ext cx="10439400" cy="3793206"/>
          </a:xfrm>
          <a:prstGeom prst="rect">
            <a:avLst/>
          </a:prstGeom>
          <a:solidFill>
            <a:srgbClr val="0D0D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81AFDE-400C-4C87-B6E7-D38AE288BD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766" y="2284868"/>
            <a:ext cx="9863046" cy="360084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000" b="1" dirty="0">
                <a:solidFill>
                  <a:srgbClr val="FFFFFF"/>
                </a:solidFill>
              </a:rPr>
              <a:t>Adversary of God</a:t>
            </a:r>
            <a:r>
              <a:rPr lang="en-US" sz="4000" dirty="0">
                <a:solidFill>
                  <a:srgbClr val="FFFFFF"/>
                </a:solidFill>
              </a:rPr>
              <a:t>, </a:t>
            </a:r>
            <a:r>
              <a:rPr lang="en-US" sz="4000" i="1" dirty="0">
                <a:solidFill>
                  <a:srgbClr val="FFFFFF"/>
                </a:solidFill>
              </a:rPr>
              <a:t>John 18:36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000" b="1" dirty="0">
                <a:solidFill>
                  <a:srgbClr val="FFFFFF"/>
                </a:solidFill>
              </a:rPr>
              <a:t>Accept hardships of self-denial</a:t>
            </a:r>
            <a:r>
              <a:rPr lang="en-US" sz="4000" dirty="0">
                <a:solidFill>
                  <a:srgbClr val="FFFFFF"/>
                </a:solidFill>
              </a:rPr>
              <a:t>, </a:t>
            </a: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4000" i="1" dirty="0">
                <a:solidFill>
                  <a:srgbClr val="FFFFFF"/>
                </a:solidFill>
              </a:rPr>
              <a:t>2 Timothy 2:3-4; 1 Peter 2:11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000" b="1" dirty="0">
                <a:solidFill>
                  <a:srgbClr val="FFFFFF"/>
                </a:solidFill>
              </a:rPr>
              <a:t>Do not let the enemy in the camp</a:t>
            </a:r>
            <a:r>
              <a:rPr lang="en-US" sz="4000" dirty="0">
                <a:solidFill>
                  <a:srgbClr val="FFFFFF"/>
                </a:solidFill>
              </a:rPr>
              <a:t>, </a:t>
            </a: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4000" i="1" dirty="0">
                <a:solidFill>
                  <a:srgbClr val="FFFFFF"/>
                </a:solidFill>
              </a:rPr>
              <a:t>2 Cor. 6:17; Titus 2:11-12; Gal. 5:16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endParaRPr lang="en-US" sz="4000" i="1" dirty="0">
              <a:solidFill>
                <a:srgbClr val="FFFFFF"/>
              </a:solidFill>
            </a:endParaRP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ADD5C0C-0166-459B-AFCE-ABEBF535AC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A3EB28-8866-41C7-8AD2-2504839C6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fld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A9B03809-A66E-4CF2-B8D5-2731548C3171}"/>
              </a:ext>
            </a:extLst>
          </p:cNvPr>
          <p:cNvSpPr txBox="1">
            <a:spLocks/>
          </p:cNvSpPr>
          <p:nvPr/>
        </p:nvSpPr>
        <p:spPr>
          <a:xfrm>
            <a:off x="418228" y="763078"/>
            <a:ext cx="1001958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>
                <a:solidFill>
                  <a:srgbClr val="FFFFFF"/>
                </a:solidFill>
              </a:rPr>
              <a:t>Worldliness</a:t>
            </a:r>
            <a:r>
              <a:rPr lang="en-US" sz="4000" dirty="0">
                <a:solidFill>
                  <a:srgbClr val="FFFFFF"/>
                </a:solidFill>
              </a:rPr>
              <a:t> </a:t>
            </a:r>
            <a:r>
              <a:rPr lang="en-US" sz="4000" i="1" dirty="0">
                <a:solidFill>
                  <a:srgbClr val="FFFFFF"/>
                </a:solidFill>
              </a:rPr>
              <a:t>(Jas. 4:4; 1 Jno. 2:15-17)</a:t>
            </a:r>
            <a:endParaRPr lang="en-US" sz="6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732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C45AD9C-F21B-4046-AF68-07A246947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5F5BD6E-AB48-4A2D-AA03-D787D54FA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221115A-B66A-4D35-9D9F-97A91D887F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3704"/>
            <a:ext cx="10437812" cy="321164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ABC72B1C-D4EE-45CF-A99C-0AD017C416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609600"/>
            <a:ext cx="10437812" cy="1368198"/>
          </a:xfrm>
          <a:prstGeom prst="rect">
            <a:avLst/>
          </a:prstGeom>
          <a:solidFill>
            <a:srgbClr val="0D0D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8AB44AF-E52F-46C5-8C2C-8487AC8B1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A5B2FDF3-1FF8-4FBF-842A-4EA5719F34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9003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6389DEC8-49B8-4778-BB47-FF48E8C5B6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885714"/>
            <a:ext cx="10437812" cy="321164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DF550B33-5759-49FD-90FC-11EA4ED58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2116667"/>
            <a:ext cx="10439400" cy="3793206"/>
          </a:xfrm>
          <a:prstGeom prst="rect">
            <a:avLst/>
          </a:prstGeom>
          <a:solidFill>
            <a:srgbClr val="0D0D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81AFDE-400C-4C87-B6E7-D38AE288BD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228" y="2423737"/>
            <a:ext cx="10019584" cy="318932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b="1" dirty="0">
                <a:solidFill>
                  <a:srgbClr val="FFFFFF"/>
                </a:solidFill>
              </a:rPr>
              <a:t>Works of flesh</a:t>
            </a:r>
            <a:r>
              <a:rPr lang="en-US" sz="4400" dirty="0">
                <a:solidFill>
                  <a:srgbClr val="FFFFFF"/>
                </a:solidFill>
              </a:rPr>
              <a:t>, </a:t>
            </a:r>
            <a:r>
              <a:rPr lang="en-US" sz="4400" i="1" dirty="0">
                <a:solidFill>
                  <a:srgbClr val="FFFFFF"/>
                </a:solidFill>
              </a:rPr>
              <a:t>Galatians 5:19-21, 24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solidFill>
                  <a:srgbClr val="FFFFFF"/>
                </a:solidFill>
              </a:rPr>
              <a:t>Intoxicants, </a:t>
            </a:r>
            <a:r>
              <a:rPr lang="en-US" sz="4000" i="1" dirty="0">
                <a:solidFill>
                  <a:srgbClr val="FFFFFF"/>
                </a:solidFill>
              </a:rPr>
              <a:t>1 Peter 4:3-4 (Rom. 12:3)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solidFill>
                  <a:srgbClr val="FFFFFF"/>
                </a:solidFill>
              </a:rPr>
              <a:t>Immodest clothing, </a:t>
            </a:r>
            <a:r>
              <a:rPr lang="en-US" sz="4000" i="1" dirty="0">
                <a:solidFill>
                  <a:srgbClr val="FFFFFF"/>
                </a:solidFill>
              </a:rPr>
              <a:t>1 Timothy 2:9-10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solidFill>
                  <a:srgbClr val="FFFFFF"/>
                </a:solidFill>
              </a:rPr>
              <a:t>Modern dancing, </a:t>
            </a:r>
            <a:r>
              <a:rPr lang="en-US" sz="4000" i="1" dirty="0">
                <a:solidFill>
                  <a:srgbClr val="FFFFFF"/>
                </a:solidFill>
              </a:rPr>
              <a:t>1 Peter 4:3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ADD5C0C-0166-459B-AFCE-ABEBF535AC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A3EB28-8866-41C7-8AD2-2504839C6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fld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A9B03809-A66E-4CF2-B8D5-2731548C3171}"/>
              </a:ext>
            </a:extLst>
          </p:cNvPr>
          <p:cNvSpPr txBox="1">
            <a:spLocks/>
          </p:cNvSpPr>
          <p:nvPr/>
        </p:nvSpPr>
        <p:spPr>
          <a:xfrm>
            <a:off x="418228" y="763078"/>
            <a:ext cx="1001958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>
                <a:solidFill>
                  <a:srgbClr val="FFFFFF"/>
                </a:solidFill>
              </a:rPr>
              <a:t>Immorality </a:t>
            </a:r>
            <a:r>
              <a:rPr lang="en-US" sz="4000" i="1" dirty="0">
                <a:solidFill>
                  <a:srgbClr val="FFFFFF"/>
                </a:solidFill>
              </a:rPr>
              <a:t>(1 Peter 1:14-16; 4:2-3)</a:t>
            </a:r>
            <a:endParaRPr lang="en-US" sz="6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6619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C45AD9C-F21B-4046-AF68-07A246947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5F5BD6E-AB48-4A2D-AA03-D787D54FA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221115A-B66A-4D35-9D9F-97A91D887F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3704"/>
            <a:ext cx="10437812" cy="321164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ABC72B1C-D4EE-45CF-A99C-0AD017C416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609600"/>
            <a:ext cx="10437812" cy="1368198"/>
          </a:xfrm>
          <a:prstGeom prst="rect">
            <a:avLst/>
          </a:prstGeom>
          <a:solidFill>
            <a:srgbClr val="0D0D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8AB44AF-E52F-46C5-8C2C-8487AC8B1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A5B2FDF3-1FF8-4FBF-842A-4EA5719F34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9003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6389DEC8-49B8-4778-BB47-FF48E8C5B6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885714"/>
            <a:ext cx="10437812" cy="321164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DF550B33-5759-49FD-90FC-11EA4ED58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2116667"/>
            <a:ext cx="10439400" cy="3793206"/>
          </a:xfrm>
          <a:prstGeom prst="rect">
            <a:avLst/>
          </a:prstGeom>
          <a:solidFill>
            <a:srgbClr val="0D0D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81AFDE-400C-4C87-B6E7-D38AE288BD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228" y="2557519"/>
            <a:ext cx="10019584" cy="305554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b="1" dirty="0">
                <a:solidFill>
                  <a:srgbClr val="FFFFFF"/>
                </a:solidFill>
              </a:rPr>
              <a:t>Works of flesh</a:t>
            </a:r>
            <a:r>
              <a:rPr lang="en-US" sz="4400" dirty="0">
                <a:solidFill>
                  <a:srgbClr val="FFFFFF"/>
                </a:solidFill>
              </a:rPr>
              <a:t>, </a:t>
            </a:r>
            <a:r>
              <a:rPr lang="en-US" sz="4400" i="1" dirty="0">
                <a:solidFill>
                  <a:srgbClr val="FFFFFF"/>
                </a:solidFill>
              </a:rPr>
              <a:t>Galatians 5:19-21, 24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solidFill>
                  <a:srgbClr val="FFFFFF"/>
                </a:solidFill>
              </a:rPr>
              <a:t>Profanity, </a:t>
            </a:r>
            <a:r>
              <a:rPr lang="en-US" sz="4000" i="1" dirty="0">
                <a:solidFill>
                  <a:srgbClr val="FFFFFF"/>
                </a:solidFill>
              </a:rPr>
              <a:t>Ephesians 4:29; 5:4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solidFill>
                  <a:srgbClr val="FFFFFF"/>
                </a:solidFill>
              </a:rPr>
              <a:t>Adulterous remarriage, </a:t>
            </a:r>
            <a:r>
              <a:rPr lang="en-US" sz="4000" i="1" dirty="0">
                <a:solidFill>
                  <a:srgbClr val="FFFFFF"/>
                </a:solidFill>
              </a:rPr>
              <a:t>Romans 7:2-3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ADD5C0C-0166-459B-AFCE-ABEBF535AC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A3EB28-8866-41C7-8AD2-2504839C6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fld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A9B03809-A66E-4CF2-B8D5-2731548C3171}"/>
              </a:ext>
            </a:extLst>
          </p:cNvPr>
          <p:cNvSpPr txBox="1">
            <a:spLocks/>
          </p:cNvSpPr>
          <p:nvPr/>
        </p:nvSpPr>
        <p:spPr>
          <a:xfrm>
            <a:off x="418228" y="763078"/>
            <a:ext cx="1001958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>
                <a:solidFill>
                  <a:srgbClr val="FFFFFF"/>
                </a:solidFill>
              </a:rPr>
              <a:t>Immorality </a:t>
            </a:r>
            <a:r>
              <a:rPr lang="en-US" sz="4000" i="1" dirty="0">
                <a:solidFill>
                  <a:srgbClr val="FFFFFF"/>
                </a:solidFill>
              </a:rPr>
              <a:t>(1 Peter 1:14-16; 4:2-3)</a:t>
            </a:r>
            <a:endParaRPr lang="en-US" sz="6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487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C45AD9C-F21B-4046-AF68-07A246947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5F5BD6E-AB48-4A2D-AA03-D787D54FA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221115A-B66A-4D35-9D9F-97A91D887F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3704"/>
            <a:ext cx="10437812" cy="321164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ABC72B1C-D4EE-45CF-A99C-0AD017C416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609600"/>
            <a:ext cx="10437812" cy="1368198"/>
          </a:xfrm>
          <a:prstGeom prst="rect">
            <a:avLst/>
          </a:prstGeom>
          <a:solidFill>
            <a:srgbClr val="0D0D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8AB44AF-E52F-46C5-8C2C-8487AC8B1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A5B2FDF3-1FF8-4FBF-842A-4EA5719F34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9003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6389DEC8-49B8-4778-BB47-FF48E8C5B6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885714"/>
            <a:ext cx="10437812" cy="321164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DF550B33-5759-49FD-90FC-11EA4ED58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2116667"/>
            <a:ext cx="10439400" cy="3793206"/>
          </a:xfrm>
          <a:prstGeom prst="rect">
            <a:avLst/>
          </a:prstGeom>
          <a:solidFill>
            <a:srgbClr val="0D0D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ADD5C0C-0166-459B-AFCE-ABEBF535AC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A3EB28-8866-41C7-8AD2-2504839C6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fld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A9B03809-A66E-4CF2-B8D5-2731548C3171}"/>
              </a:ext>
            </a:extLst>
          </p:cNvPr>
          <p:cNvSpPr txBox="1">
            <a:spLocks/>
          </p:cNvSpPr>
          <p:nvPr/>
        </p:nvSpPr>
        <p:spPr>
          <a:xfrm>
            <a:off x="418228" y="763078"/>
            <a:ext cx="1001958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>
                <a:solidFill>
                  <a:srgbClr val="FFFFFF"/>
                </a:solidFill>
              </a:rPr>
              <a:t>Remember…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85C961-4FD1-439B-8F19-B245DCC5A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404555"/>
            <a:ext cx="9103759" cy="3644187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5400" dirty="0"/>
              <a:t>“Sometimes faith will make you look stupid; until it starts to rain.”</a:t>
            </a:r>
          </a:p>
          <a:p>
            <a:pPr marL="0" indent="0" algn="r">
              <a:lnSpc>
                <a:spcPct val="100000"/>
              </a:lnSpc>
              <a:buNone/>
            </a:pPr>
            <a:r>
              <a:rPr lang="en-US" sz="5400" dirty="0"/>
              <a:t>-Noah</a:t>
            </a:r>
          </a:p>
        </p:txBody>
      </p:sp>
    </p:spTree>
    <p:extLst>
      <p:ext uri="{BB962C8B-B14F-4D97-AF65-F5344CB8AC3E}">
        <p14:creationId xmlns:p14="http://schemas.microsoft.com/office/powerpoint/2010/main" val="4057202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361</Words>
  <Application>Microsoft Office PowerPoint</Application>
  <PresentationFormat>Widescreen</PresentationFormat>
  <Paragraphs>67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Trebuchet MS</vt:lpstr>
      <vt:lpstr>Berlin</vt:lpstr>
      <vt:lpstr>Blunting the Sword of the Spirit</vt:lpstr>
      <vt:lpstr>Life is Spiritual Warfare</vt:lpstr>
      <vt:lpstr>PowerPoint Presentation</vt:lpstr>
      <vt:lpstr>Blunting the Spirit’s Sword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Persevere in Battle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R Price</dc:creator>
  <cp:lastModifiedBy>Joe R Price</cp:lastModifiedBy>
  <cp:revision>27</cp:revision>
  <dcterms:created xsi:type="dcterms:W3CDTF">2018-12-21T20:40:00Z</dcterms:created>
  <dcterms:modified xsi:type="dcterms:W3CDTF">2018-12-23T23:40:21Z</dcterms:modified>
</cp:coreProperties>
</file>