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96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6" r:id="rId11"/>
    <p:sldId id="267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6600FF"/>
    <a:srgbClr val="0000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7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6778DE-A602-4B93-946A-4883A488A35B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C8A3F3-FBE1-41E8-9A78-2EA32ADC7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917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67033-8B87-4469-8FBF-F524270792B1}" type="datetime1">
              <a:rPr lang="en-US" smtClean="0"/>
              <a:t>3/31/2019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5A518-BFBC-4840-A827-D209312486DF}" type="datetime1">
              <a:rPr lang="en-US" smtClean="0"/>
              <a:t>3/31/2019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356C-8518-4326-AE0E-220D9422A677}" type="datetime1">
              <a:rPr lang="en-US" smtClean="0"/>
              <a:t>3/31/2019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FF007-7F2E-4CC0-B827-C0BE0AB448AB}" type="datetime1">
              <a:rPr lang="en-US" smtClean="0"/>
              <a:t>3/31/2019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459-C6B5-4B08-86A8-03E4D35A57E7}" type="datetime1">
              <a:rPr lang="en-US" smtClean="0"/>
              <a:t>3/31/2019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03B04-7B26-4E1D-9AD8-24029329C1D9}" type="datetime1">
              <a:rPr lang="en-US" smtClean="0"/>
              <a:t>3/31/2019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0092F-62B2-4C28-97A9-A5044F1FB079}" type="datetime1">
              <a:rPr lang="en-US" smtClean="0"/>
              <a:t>3/31/2019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8B112-45D1-4AB5-A5EB-DAE2B7C5A32C}" type="datetime1">
              <a:rPr lang="en-US" smtClean="0"/>
              <a:t>3/31/2019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B834-3A40-4066-87A6-55F5884D1AFE}" type="datetime1">
              <a:rPr lang="en-US" smtClean="0"/>
              <a:t>3/31/2019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E1DE1-BAAA-4073-AA80-6D9140E395E5}" type="datetime1">
              <a:rPr lang="en-US" smtClean="0"/>
              <a:t>3/31/2019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373886A1-A9ED-49F2-B330-5093F9BB2D52}" type="datetime1">
              <a:rPr lang="en-US" smtClean="0"/>
              <a:t>3/31/2019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2FFF5CA2-6053-4A4B-A139-90CFF3CFFCE7}" type="datetime1">
              <a:rPr lang="en-US" smtClean="0"/>
              <a:t>3/31/2019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45648-6AA7-47DE-9047-0EB948A562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b="1" cap="small" dirty="0">
                <a:latin typeface="Corbel" panose="020B0503020204020204" pitchFamily="34" charset="0"/>
              </a:rPr>
              <a:t>Rupturing the Rapture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FBC7A8-4E38-46EE-A8EB-B8B6A97B2D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819656"/>
          </a:xfrm>
        </p:spPr>
        <p:txBody>
          <a:bodyPr>
            <a:noAutofit/>
          </a:bodyPr>
          <a:lstStyle/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Scripture Reading:</a:t>
            </a:r>
          </a:p>
          <a:p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1 Thessalonians 4:13-18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0942D24-90E2-4C53-9E36-CB16C35DDD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02297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792390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7AB88-878A-453E-92FD-8936BD9B9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6192" y="711200"/>
            <a:ext cx="6607930" cy="1126462"/>
          </a:xfrm>
        </p:spPr>
        <p:txBody>
          <a:bodyPr vert="horz" wrap="square" lIns="182880" tIns="182880" rIns="182880" bIns="182880" rtlCol="0" anchor="ctr">
            <a:noAutofit/>
          </a:bodyPr>
          <a:lstStyle/>
          <a:p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When Christ Returns</a:t>
            </a:r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F4E8AA47-7596-4FEA-B871-94B84D019E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654296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 descr="A picture containing text, book&#10;&#10;Description automatically generated">
            <a:extLst>
              <a:ext uri="{FF2B5EF4-FFF2-40B4-BE49-F238E27FC236}">
                <a16:creationId xmlns:a16="http://schemas.microsoft.com/office/drawing/2014/main" id="{260E13DF-5A43-49C6-BC5C-46E1C65C3A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6175" y="174197"/>
            <a:ext cx="3961948" cy="5680212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F87D31-33BB-49DF-AFE8-BEF892EC5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97122" y="6333408"/>
            <a:ext cx="365760" cy="365760"/>
          </a:xfrm>
        </p:spPr>
        <p:txBody>
          <a:bodyPr vert="horz" lIns="18288" tIns="45720" rIns="18288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8A7A6979-0714-4377-B894-6BE4C2D6E202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</a:pPr>
              <a:t>10</a:t>
            </a:fld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BCD75E-1743-4B46-9221-5093B97544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02297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15" name="Content Placeholder 9">
            <a:extLst>
              <a:ext uri="{FF2B5EF4-FFF2-40B4-BE49-F238E27FC236}">
                <a16:creationId xmlns:a16="http://schemas.microsoft.com/office/drawing/2014/main" id="{2653C992-F2BE-44FC-BAE9-C1ED3D78371D}"/>
              </a:ext>
            </a:extLst>
          </p:cNvPr>
          <p:cNvSpPr txBox="1">
            <a:spLocks/>
          </p:cNvSpPr>
          <p:nvPr/>
        </p:nvSpPr>
        <p:spPr>
          <a:xfrm>
            <a:off x="5116192" y="2273300"/>
            <a:ext cx="6834508" cy="3746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buClrTx/>
            </a:pPr>
            <a:r>
              <a:rPr lang="en-US" sz="4800" b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Personal and visible</a:t>
            </a:r>
          </a:p>
          <a:p>
            <a:pPr>
              <a:spcBef>
                <a:spcPts val="1200"/>
              </a:spcBef>
              <a:buClrTx/>
            </a:pPr>
            <a:r>
              <a:rPr lang="en-US" sz="4800" b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Resurrection of all</a:t>
            </a:r>
          </a:p>
          <a:p>
            <a:pPr>
              <a:spcBef>
                <a:spcPts val="1200"/>
              </a:spcBef>
              <a:buClrTx/>
            </a:pPr>
            <a:r>
              <a:rPr lang="en-US" sz="4800" b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Living changed</a:t>
            </a:r>
          </a:p>
          <a:p>
            <a:pPr>
              <a:spcBef>
                <a:spcPts val="1200"/>
              </a:spcBef>
              <a:buClrTx/>
            </a:pPr>
            <a:r>
              <a:rPr lang="en-US" sz="4800" b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World destroyed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238ED6F-D95E-41DC-BEED-6189286B40C8}"/>
              </a:ext>
            </a:extLst>
          </p:cNvPr>
          <p:cNvSpPr txBox="1">
            <a:spLocks/>
          </p:cNvSpPr>
          <p:nvPr/>
        </p:nvSpPr>
        <p:spPr>
          <a:xfrm>
            <a:off x="721267" y="5915443"/>
            <a:ext cx="3211763" cy="7644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latin typeface="Corbel" panose="020B0503020204020204" pitchFamily="34" charset="0"/>
              </a:rPr>
              <a:t>Rapture</a:t>
            </a:r>
            <a:endParaRPr lang="en-US" sz="40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4528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7AB88-878A-453E-92FD-8936BD9B9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6192" y="850920"/>
            <a:ext cx="6607930" cy="1126462"/>
          </a:xfrm>
        </p:spPr>
        <p:txBody>
          <a:bodyPr vert="horz" wrap="square" lIns="182880" tIns="182880" rIns="182880" bIns="182880" rtlCol="0" anchor="ctr">
            <a:noAutofit/>
          </a:bodyPr>
          <a:lstStyle/>
          <a:p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When Christ Returns</a:t>
            </a:r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F4E8AA47-7596-4FEA-B871-94B84D019E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654296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F87D31-33BB-49DF-AFE8-BEF892EC5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4122" y="6370320"/>
            <a:ext cx="365760" cy="365760"/>
          </a:xfrm>
        </p:spPr>
        <p:txBody>
          <a:bodyPr vert="horz" lIns="18288" tIns="45720" rIns="18288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8A7A6979-0714-4377-B894-6BE4C2D6E202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</a:pPr>
              <a:t>11</a:t>
            </a:fld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BCD75E-1743-4B46-9221-5093B97544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02297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15" name="Content Placeholder 9">
            <a:extLst>
              <a:ext uri="{FF2B5EF4-FFF2-40B4-BE49-F238E27FC236}">
                <a16:creationId xmlns:a16="http://schemas.microsoft.com/office/drawing/2014/main" id="{2653C992-F2BE-44FC-BAE9-C1ED3D78371D}"/>
              </a:ext>
            </a:extLst>
          </p:cNvPr>
          <p:cNvSpPr txBox="1">
            <a:spLocks/>
          </p:cNvSpPr>
          <p:nvPr/>
        </p:nvSpPr>
        <p:spPr>
          <a:xfrm>
            <a:off x="5116192" y="2357121"/>
            <a:ext cx="6790810" cy="38226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buClrTx/>
            </a:pPr>
            <a:r>
              <a:rPr lang="en-US" sz="4800" b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Judgment of all</a:t>
            </a:r>
          </a:p>
          <a:p>
            <a:pPr>
              <a:spcBef>
                <a:spcPts val="1200"/>
              </a:spcBef>
              <a:buClrTx/>
            </a:pPr>
            <a:r>
              <a:rPr lang="en-US" sz="4800" b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Kingdom delivered up</a:t>
            </a:r>
          </a:p>
          <a:p>
            <a:pPr>
              <a:spcBef>
                <a:spcPts val="1200"/>
              </a:spcBef>
              <a:buClrTx/>
            </a:pPr>
            <a:r>
              <a:rPr lang="en-US" sz="4800" b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Punishment</a:t>
            </a:r>
          </a:p>
          <a:p>
            <a:pPr>
              <a:spcBef>
                <a:spcPts val="1200"/>
              </a:spcBef>
              <a:buClrTx/>
            </a:pPr>
            <a:r>
              <a:rPr lang="en-US" sz="4800" b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God reigns forever</a:t>
            </a:r>
          </a:p>
        </p:txBody>
      </p:sp>
      <p:pic>
        <p:nvPicPr>
          <p:cNvPr id="10" name="Content Placeholder 6" descr="A picture containing text, book&#10;&#10;Description automatically generated">
            <a:extLst>
              <a:ext uri="{FF2B5EF4-FFF2-40B4-BE49-F238E27FC236}">
                <a16:creationId xmlns:a16="http://schemas.microsoft.com/office/drawing/2014/main" id="{D451A403-D52F-4306-8F4E-362E22C121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174" y="178092"/>
            <a:ext cx="3961948" cy="5680212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B94DAFBA-864E-458A-B929-A2C769F3E92F}"/>
              </a:ext>
            </a:extLst>
          </p:cNvPr>
          <p:cNvSpPr txBox="1">
            <a:spLocks/>
          </p:cNvSpPr>
          <p:nvPr/>
        </p:nvSpPr>
        <p:spPr>
          <a:xfrm>
            <a:off x="721267" y="5915443"/>
            <a:ext cx="3211763" cy="7644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latin typeface="Corbel" panose="020B0503020204020204" pitchFamily="34" charset="0"/>
              </a:rPr>
              <a:t>Rapture</a:t>
            </a:r>
            <a:endParaRPr lang="en-US" sz="40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8077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7AB88-878A-453E-92FD-8936BD9B9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6192" y="508000"/>
            <a:ext cx="6607930" cy="1328380"/>
          </a:xfrm>
        </p:spPr>
        <p:txBody>
          <a:bodyPr vert="horz" wrap="square" lIns="182880" tIns="182880" rIns="182880" bIns="182880" rtlCol="0" anchor="ctr">
            <a:noAutofit/>
          </a:bodyPr>
          <a:lstStyle/>
          <a:p>
            <a:r>
              <a:rPr lang="en-US" sz="4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Be Comforted</a:t>
            </a:r>
            <a:br>
              <a:rPr lang="en-US" sz="4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</a:br>
            <a:r>
              <a:rPr lang="en-US" sz="4000" spc="400" dirty="0">
                <a:latin typeface="Corbel" panose="020B0503020204020204" pitchFamily="34" charset="0"/>
              </a:rPr>
              <a:t>(1 Thess. 4:18)</a:t>
            </a:r>
            <a:endParaRPr lang="en-US" sz="4000" b="1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F4E8AA47-7596-4FEA-B871-94B84D019E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654296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F87D31-33BB-49DF-AFE8-BEF892EC5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4122" y="6370320"/>
            <a:ext cx="365760" cy="365760"/>
          </a:xfrm>
        </p:spPr>
        <p:txBody>
          <a:bodyPr vert="horz" lIns="18288" tIns="45720" rIns="18288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8A7A6979-0714-4377-B894-6BE4C2D6E202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</a:pPr>
              <a:t>12</a:t>
            </a:fld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BCD75E-1743-4B46-9221-5093B97544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02297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15" name="Content Placeholder 9">
            <a:extLst>
              <a:ext uri="{FF2B5EF4-FFF2-40B4-BE49-F238E27FC236}">
                <a16:creationId xmlns:a16="http://schemas.microsoft.com/office/drawing/2014/main" id="{2653C992-F2BE-44FC-BAE9-C1ED3D78371D}"/>
              </a:ext>
            </a:extLst>
          </p:cNvPr>
          <p:cNvSpPr txBox="1">
            <a:spLocks/>
          </p:cNvSpPr>
          <p:nvPr/>
        </p:nvSpPr>
        <p:spPr>
          <a:xfrm>
            <a:off x="4936892" y="2120900"/>
            <a:ext cx="6970110" cy="42494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buClrTx/>
            </a:pPr>
            <a:r>
              <a:rPr lang="en-US" sz="4800" b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</a:t>
            </a:r>
            <a:r>
              <a:rPr lang="en-US" sz="4600" b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Rapture gives false hope</a:t>
            </a:r>
          </a:p>
          <a:p>
            <a:pPr>
              <a:spcBef>
                <a:spcPts val="600"/>
              </a:spcBef>
              <a:buClrTx/>
            </a:pPr>
            <a:r>
              <a:rPr lang="en-US" sz="4600" b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Do not fear future</a:t>
            </a:r>
          </a:p>
          <a:p>
            <a:pPr>
              <a:spcBef>
                <a:spcPts val="600"/>
              </a:spcBef>
              <a:buClrTx/>
            </a:pPr>
            <a:r>
              <a:rPr lang="en-US" sz="4600" b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Do not doubt the truth</a:t>
            </a:r>
          </a:p>
          <a:p>
            <a:pPr>
              <a:spcBef>
                <a:spcPts val="600"/>
              </a:spcBef>
              <a:buClrTx/>
            </a:pPr>
            <a:r>
              <a:rPr lang="en-US" sz="4600" b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Christ can come any time</a:t>
            </a:r>
          </a:p>
          <a:p>
            <a:pPr>
              <a:spcBef>
                <a:spcPts val="600"/>
              </a:spcBef>
              <a:buClrTx/>
            </a:pPr>
            <a:r>
              <a:rPr lang="en-US" sz="4600" b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Live holy, </a:t>
            </a:r>
            <a:r>
              <a:rPr lang="en-US" sz="4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2 Peter 3:11, 14</a:t>
            </a:r>
          </a:p>
        </p:txBody>
      </p:sp>
      <p:pic>
        <p:nvPicPr>
          <p:cNvPr id="10" name="Content Placeholder 6" descr="A picture containing text, book&#10;&#10;Description automatically generated">
            <a:extLst>
              <a:ext uri="{FF2B5EF4-FFF2-40B4-BE49-F238E27FC236}">
                <a16:creationId xmlns:a16="http://schemas.microsoft.com/office/drawing/2014/main" id="{D451A403-D52F-4306-8F4E-362E22C121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174" y="178092"/>
            <a:ext cx="3961948" cy="5680212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B94DAFBA-864E-458A-B929-A2C769F3E92F}"/>
              </a:ext>
            </a:extLst>
          </p:cNvPr>
          <p:cNvSpPr txBox="1">
            <a:spLocks/>
          </p:cNvSpPr>
          <p:nvPr/>
        </p:nvSpPr>
        <p:spPr>
          <a:xfrm>
            <a:off x="721267" y="5915443"/>
            <a:ext cx="3211763" cy="7644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latin typeface="Corbel" panose="020B0503020204020204" pitchFamily="34" charset="0"/>
              </a:rPr>
              <a:t>Rapture</a:t>
            </a:r>
            <a:endParaRPr lang="en-US" sz="4000" dirty="0">
              <a:latin typeface="Corbel" panose="020B050302020402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EF34BE9-E1A7-417D-B188-C097DD643161}"/>
              </a:ext>
            </a:extLst>
          </p:cNvPr>
          <p:cNvCxnSpPr/>
          <p:nvPr/>
        </p:nvCxnSpPr>
        <p:spPr>
          <a:xfrm>
            <a:off x="622300" y="1384300"/>
            <a:ext cx="3416300" cy="401320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E64F9AA-58F9-4870-9E32-10594DC90546}"/>
              </a:ext>
            </a:extLst>
          </p:cNvPr>
          <p:cNvCxnSpPr>
            <a:cxnSpLocks/>
          </p:cNvCxnSpPr>
          <p:nvPr/>
        </p:nvCxnSpPr>
        <p:spPr>
          <a:xfrm flipH="1">
            <a:off x="622300" y="1384300"/>
            <a:ext cx="3505200" cy="387287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59622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oup of people around each other&#10;&#10;Description automatically generated">
            <a:extLst>
              <a:ext uri="{FF2B5EF4-FFF2-40B4-BE49-F238E27FC236}">
                <a16:creationId xmlns:a16="http://schemas.microsoft.com/office/drawing/2014/main" id="{75378C6F-0B42-41B2-B827-F012213AB4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067" y="243360"/>
            <a:ext cx="2440322" cy="3299980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CD7E083-7E5B-4F27-87DD-E92118BDD3EB}"/>
              </a:ext>
            </a:extLst>
          </p:cNvPr>
          <p:cNvCxnSpPr>
            <a:cxnSpLocks/>
          </p:cNvCxnSpPr>
          <p:nvPr/>
        </p:nvCxnSpPr>
        <p:spPr>
          <a:xfrm flipV="1">
            <a:off x="504362" y="5735688"/>
            <a:ext cx="9255036" cy="1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F241D4ED-081A-4681-8063-6CA9F77FF265}"/>
              </a:ext>
            </a:extLst>
          </p:cNvPr>
          <p:cNvSpPr txBox="1"/>
          <p:nvPr/>
        </p:nvSpPr>
        <p:spPr>
          <a:xfrm>
            <a:off x="62509" y="4820608"/>
            <a:ext cx="15039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Corbel" panose="020B0503020204020204" pitchFamily="34" charset="0"/>
              </a:rPr>
              <a:t>Christ</a:t>
            </a:r>
            <a:br>
              <a:rPr lang="en-US" sz="2800" b="1" dirty="0">
                <a:latin typeface="Corbel" panose="020B0503020204020204" pitchFamily="34" charset="0"/>
              </a:rPr>
            </a:br>
            <a:r>
              <a:rPr lang="en-US" sz="2800" b="1" dirty="0">
                <a:latin typeface="Corbel" panose="020B0503020204020204" pitchFamily="34" charset="0"/>
              </a:rPr>
              <a:t>on earth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8988F5C-A49E-41FD-B6C1-DAB4D433598B}"/>
              </a:ext>
            </a:extLst>
          </p:cNvPr>
          <p:cNvCxnSpPr>
            <a:cxnSpLocks/>
          </p:cNvCxnSpPr>
          <p:nvPr/>
        </p:nvCxnSpPr>
        <p:spPr>
          <a:xfrm>
            <a:off x="1643609" y="4707183"/>
            <a:ext cx="0" cy="997550"/>
          </a:xfrm>
          <a:prstGeom prst="line">
            <a:avLst/>
          </a:prstGeom>
          <a:ln w="952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3B12840-2A1D-48DB-8552-F0E7A2138BBB}"/>
              </a:ext>
            </a:extLst>
          </p:cNvPr>
          <p:cNvCxnSpPr>
            <a:cxnSpLocks/>
          </p:cNvCxnSpPr>
          <p:nvPr/>
        </p:nvCxnSpPr>
        <p:spPr>
          <a:xfrm>
            <a:off x="1355023" y="5005087"/>
            <a:ext cx="577172" cy="0"/>
          </a:xfrm>
          <a:prstGeom prst="line">
            <a:avLst/>
          </a:prstGeom>
          <a:ln w="920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85EF07DB-C461-4CEC-9085-D8F169BF464E}"/>
              </a:ext>
            </a:extLst>
          </p:cNvPr>
          <p:cNvCxnSpPr>
            <a:cxnSpLocks/>
          </p:cNvCxnSpPr>
          <p:nvPr/>
        </p:nvCxnSpPr>
        <p:spPr>
          <a:xfrm flipH="1" flipV="1">
            <a:off x="2098220" y="4251926"/>
            <a:ext cx="15999" cy="1331984"/>
          </a:xfrm>
          <a:prstGeom prst="straightConnector1">
            <a:avLst/>
          </a:prstGeom>
          <a:ln w="4445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63107641-5D60-475A-BCD0-B4701088F1C3}"/>
              </a:ext>
            </a:extLst>
          </p:cNvPr>
          <p:cNvSpPr txBox="1"/>
          <p:nvPr/>
        </p:nvSpPr>
        <p:spPr>
          <a:xfrm>
            <a:off x="2175230" y="5120180"/>
            <a:ext cx="146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6600FF"/>
                </a:solidFill>
                <a:latin typeface="Corbel" panose="020B0503020204020204" pitchFamily="34" charset="0"/>
              </a:rPr>
              <a:t>(Church)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50491CC-E20E-4036-A027-694F122B83B4}"/>
              </a:ext>
            </a:extLst>
          </p:cNvPr>
          <p:cNvCxnSpPr>
            <a:cxnSpLocks/>
          </p:cNvCxnSpPr>
          <p:nvPr/>
        </p:nvCxnSpPr>
        <p:spPr>
          <a:xfrm flipV="1">
            <a:off x="3728866" y="4251925"/>
            <a:ext cx="0" cy="1331985"/>
          </a:xfrm>
          <a:prstGeom prst="straightConnector1">
            <a:avLst/>
          </a:prstGeom>
          <a:ln w="4445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FDBC8C1C-E05E-474A-BE47-2CF2AC1D0A53}"/>
              </a:ext>
            </a:extLst>
          </p:cNvPr>
          <p:cNvSpPr txBox="1"/>
          <p:nvPr/>
        </p:nvSpPr>
        <p:spPr>
          <a:xfrm>
            <a:off x="3639966" y="4728904"/>
            <a:ext cx="29838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CC0000"/>
                </a:solidFill>
                <a:latin typeface="Corbel" panose="020B0503020204020204" pitchFamily="34" charset="0"/>
              </a:rPr>
              <a:t>Great Tribulation</a:t>
            </a:r>
          </a:p>
          <a:p>
            <a:pPr algn="ctr"/>
            <a:r>
              <a:rPr lang="en-US" sz="2800" b="1" dirty="0">
                <a:solidFill>
                  <a:srgbClr val="CC0000"/>
                </a:solidFill>
                <a:latin typeface="Corbel" panose="020B0503020204020204" pitchFamily="34" charset="0"/>
              </a:rPr>
              <a:t>(7 years)</a:t>
            </a:r>
            <a:endParaRPr lang="en-US" sz="2800" b="1" dirty="0">
              <a:latin typeface="Corbel" panose="020B0503020204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1805A47-639B-4FD6-8EC6-CD2C135964CA}"/>
              </a:ext>
            </a:extLst>
          </p:cNvPr>
          <p:cNvSpPr txBox="1"/>
          <p:nvPr/>
        </p:nvSpPr>
        <p:spPr>
          <a:xfrm>
            <a:off x="2618746" y="3575689"/>
            <a:ext cx="22619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6600"/>
                </a:solidFill>
                <a:latin typeface="Corbel" panose="020B0503020204020204" pitchFamily="34" charset="0"/>
              </a:rPr>
              <a:t>RAPTURE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7B691AA-71B9-4B1F-A052-A9315B88AB17}"/>
              </a:ext>
            </a:extLst>
          </p:cNvPr>
          <p:cNvSpPr txBox="1"/>
          <p:nvPr/>
        </p:nvSpPr>
        <p:spPr>
          <a:xfrm>
            <a:off x="5826504" y="5159791"/>
            <a:ext cx="23707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Corbel" panose="020B0503020204020204" pitchFamily="34" charset="0"/>
              </a:rPr>
              <a:t>Armageddon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324973A0-CF2C-4A71-8F26-D7514251E313}"/>
              </a:ext>
            </a:extLst>
          </p:cNvPr>
          <p:cNvCxnSpPr>
            <a:cxnSpLocks/>
          </p:cNvCxnSpPr>
          <p:nvPr/>
        </p:nvCxnSpPr>
        <p:spPr>
          <a:xfrm>
            <a:off x="6249351" y="3857869"/>
            <a:ext cx="488333" cy="1451633"/>
          </a:xfrm>
          <a:prstGeom prst="straightConnector1">
            <a:avLst/>
          </a:prstGeom>
          <a:ln w="4445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8C5EC4C0-C423-4416-BFF1-67C07568A12D}"/>
              </a:ext>
            </a:extLst>
          </p:cNvPr>
          <p:cNvSpPr txBox="1"/>
          <p:nvPr/>
        </p:nvSpPr>
        <p:spPr>
          <a:xfrm>
            <a:off x="5329989" y="3287817"/>
            <a:ext cx="1744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cap="small" dirty="0">
                <a:solidFill>
                  <a:srgbClr val="800000"/>
                </a:solidFill>
                <a:latin typeface="Corbel" panose="020B0503020204020204" pitchFamily="34" charset="0"/>
              </a:rPr>
              <a:t>CHRIST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DE5FCE8-9BE6-43CB-867C-AD6015587A96}"/>
              </a:ext>
            </a:extLst>
          </p:cNvPr>
          <p:cNvSpPr txBox="1"/>
          <p:nvPr/>
        </p:nvSpPr>
        <p:spPr>
          <a:xfrm>
            <a:off x="6737684" y="4003840"/>
            <a:ext cx="2780062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cap="small" dirty="0">
                <a:solidFill>
                  <a:srgbClr val="0000FF"/>
                </a:solidFill>
                <a:latin typeface="Corbel" panose="020B0503020204020204" pitchFamily="34" charset="0"/>
              </a:rPr>
              <a:t>1,000 Year Reign</a:t>
            </a:r>
          </a:p>
          <a:p>
            <a:pPr algn="ctr"/>
            <a:r>
              <a:rPr lang="en-US" sz="2800" b="1" dirty="0">
                <a:solidFill>
                  <a:srgbClr val="0000FF"/>
                </a:solidFill>
                <a:latin typeface="Corbel" panose="020B0503020204020204" pitchFamily="34" charset="0"/>
              </a:rPr>
              <a:t>(</a:t>
            </a:r>
            <a:r>
              <a:rPr lang="en-US" sz="2800" b="1" cap="small" dirty="0">
                <a:solidFill>
                  <a:srgbClr val="0000FF"/>
                </a:solidFill>
                <a:latin typeface="Corbel" panose="020B0503020204020204" pitchFamily="34" charset="0"/>
              </a:rPr>
              <a:t>Kingdom</a:t>
            </a:r>
            <a:r>
              <a:rPr lang="en-US" sz="2800" b="1" dirty="0">
                <a:solidFill>
                  <a:srgbClr val="0000FF"/>
                </a:solidFill>
                <a:latin typeface="Corbel" panose="020B0503020204020204" pitchFamily="34" charset="0"/>
              </a:rPr>
              <a:t>)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0010150-2D11-4280-B91F-F0285ACC09B2}"/>
              </a:ext>
            </a:extLst>
          </p:cNvPr>
          <p:cNvSpPr/>
          <p:nvPr/>
        </p:nvSpPr>
        <p:spPr>
          <a:xfrm>
            <a:off x="9656916" y="3050893"/>
            <a:ext cx="485913" cy="35394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800" b="1" cap="none" dirty="0">
                <a:ln/>
                <a:latin typeface="Corbel" panose="020B0503020204020204" pitchFamily="34" charset="0"/>
              </a:rPr>
              <a:t>Judgment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65805DD9-3D5F-4C54-8241-120505123540}"/>
              </a:ext>
            </a:extLst>
          </p:cNvPr>
          <p:cNvCxnSpPr>
            <a:cxnSpLocks/>
          </p:cNvCxnSpPr>
          <p:nvPr/>
        </p:nvCxnSpPr>
        <p:spPr>
          <a:xfrm flipV="1">
            <a:off x="10234973" y="4332408"/>
            <a:ext cx="515948" cy="4882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4671CCC2-152B-4819-B649-2548CEA1BE9A}"/>
              </a:ext>
            </a:extLst>
          </p:cNvPr>
          <p:cNvCxnSpPr>
            <a:cxnSpLocks/>
          </p:cNvCxnSpPr>
          <p:nvPr/>
        </p:nvCxnSpPr>
        <p:spPr>
          <a:xfrm>
            <a:off x="10252353" y="4820608"/>
            <a:ext cx="515948" cy="56118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DA3107EB-CF0B-4D00-BCF6-7EA91810B6F6}"/>
              </a:ext>
            </a:extLst>
          </p:cNvPr>
          <p:cNvSpPr txBox="1"/>
          <p:nvPr/>
        </p:nvSpPr>
        <p:spPr>
          <a:xfrm>
            <a:off x="10255107" y="3747633"/>
            <a:ext cx="18284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HEAVEN</a:t>
            </a:r>
            <a:endParaRPr lang="en-US" sz="32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50D6836-484C-446F-928B-240B42E72B87}"/>
              </a:ext>
            </a:extLst>
          </p:cNvPr>
          <p:cNvSpPr txBox="1"/>
          <p:nvPr/>
        </p:nvSpPr>
        <p:spPr>
          <a:xfrm>
            <a:off x="10426371" y="5351012"/>
            <a:ext cx="15054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cap="small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HELL</a:t>
            </a:r>
            <a:endParaRPr lang="en-US" sz="3200" b="1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FC8DEDA0-75D0-4576-AB23-46426C2D522D}"/>
              </a:ext>
            </a:extLst>
          </p:cNvPr>
          <p:cNvSpPr txBox="1"/>
          <p:nvPr/>
        </p:nvSpPr>
        <p:spPr>
          <a:xfrm>
            <a:off x="2971799" y="131959"/>
            <a:ext cx="862330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3600" dirty="0">
                <a:latin typeface="Corbel" panose="020B0503020204020204" pitchFamily="34" charset="0"/>
              </a:rPr>
              <a:t>Series of fictional novels by Tim LaHaye and Jerry B. Jenkins (over 36 million sold)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3600" dirty="0">
                <a:latin typeface="Corbel" panose="020B0503020204020204" pitchFamily="34" charset="0"/>
              </a:rPr>
              <a:t>Top 10 books of 20</a:t>
            </a:r>
            <a:r>
              <a:rPr lang="en-US" sz="3600" baseline="30000" dirty="0">
                <a:latin typeface="Corbel" panose="020B0503020204020204" pitchFamily="34" charset="0"/>
              </a:rPr>
              <a:t>th</a:t>
            </a:r>
            <a:r>
              <a:rPr lang="en-US" sz="3600" dirty="0">
                <a:latin typeface="Corbel" panose="020B0503020204020204" pitchFamily="34" charset="0"/>
              </a:rPr>
              <a:t> century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3600" dirty="0">
                <a:latin typeface="Corbel" panose="020B0503020204020204" pitchFamily="34" charset="0"/>
              </a:rPr>
              <a:t>Based on premillennial theology of the     OT prophets and the book of Revelation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9D8432A3-2B1C-4FA2-8AB1-3C28FEBEA5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02297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2C7C58D-BDE2-4F54-8702-EBFB339E1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9596" y="6393088"/>
            <a:ext cx="365760" cy="365760"/>
          </a:xfrm>
        </p:spPr>
        <p:txBody>
          <a:bodyPr/>
          <a:lstStyle/>
          <a:p>
            <a:fld id="{8A7A6979-0714-4377-B894-6BE4C2D6E202}" type="slidenum">
              <a:rPr lang="en-US" smtClean="0"/>
              <a:t>2</a:t>
            </a:fld>
            <a:endParaRPr lang="en-US" dirty="0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02FA098-025A-4BE4-AD2E-7CDCF1C0D8C5}"/>
              </a:ext>
            </a:extLst>
          </p:cNvPr>
          <p:cNvCxnSpPr>
            <a:cxnSpLocks/>
          </p:cNvCxnSpPr>
          <p:nvPr/>
        </p:nvCxnSpPr>
        <p:spPr>
          <a:xfrm>
            <a:off x="8431524" y="5005087"/>
            <a:ext cx="0" cy="673989"/>
          </a:xfrm>
          <a:prstGeom prst="straightConnector1">
            <a:avLst/>
          </a:prstGeom>
          <a:ln w="4445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72015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bibleanswer.com/rapture2.gif">
            <a:extLst>
              <a:ext uri="{FF2B5EF4-FFF2-40B4-BE49-F238E27FC236}">
                <a16:creationId xmlns:a16="http://schemas.microsoft.com/office/drawing/2014/main" id="{4791BB20-D48B-4134-85E9-AA7E2582A7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763" y="4763"/>
            <a:ext cx="9134475" cy="684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7BF9F1A-C713-49B1-920F-0598688FCE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02297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337588-56DD-461D-B4E0-CEF276A8A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8822" y="6302297"/>
            <a:ext cx="365760" cy="365760"/>
          </a:xfrm>
        </p:spPr>
        <p:txBody>
          <a:bodyPr/>
          <a:lstStyle/>
          <a:p>
            <a:fld id="{8A7A6979-0714-4377-B894-6BE4C2D6E20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3645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73C74-8546-4D32-AB59-42836929C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8388" y="353135"/>
            <a:ext cx="7952874" cy="158395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US" sz="4800" b="1" dirty="0">
                <a:latin typeface="Corbel" panose="020B0503020204020204" pitchFamily="34" charset="0"/>
              </a:rPr>
              <a:t>Defining the Rapture</a:t>
            </a:r>
            <a:br>
              <a:rPr lang="en-US" sz="1900" dirty="0"/>
            </a:br>
            <a:r>
              <a:rPr lang="en-US" sz="3600" dirty="0">
                <a:latin typeface="Corbel" panose="020B0503020204020204" pitchFamily="34" charset="0"/>
              </a:rPr>
              <a:t>(Premillennialism)</a:t>
            </a:r>
          </a:p>
        </p:txBody>
      </p:sp>
      <p:pic>
        <p:nvPicPr>
          <p:cNvPr id="8" name="Content Placeholder 4" descr="A picture containing sky, nature&#10;&#10;Description automatically generated">
            <a:extLst>
              <a:ext uri="{FF2B5EF4-FFF2-40B4-BE49-F238E27FC236}">
                <a16:creationId xmlns:a16="http://schemas.microsoft.com/office/drawing/2014/main" id="{D8C0AB73-E0D5-47EA-8C2D-924CDA7A461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951" r="15156" b="-2"/>
          <a:stretch/>
        </p:blipFill>
        <p:spPr>
          <a:xfrm>
            <a:off x="280738" y="1145110"/>
            <a:ext cx="3442348" cy="387860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2910749-BAF0-4B37-8E90-B4ED4BFAC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8388" y="2322095"/>
            <a:ext cx="7952874" cy="4535905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sz="4000" b="1" dirty="0">
                <a:latin typeface="Corbel" panose="020B0503020204020204" pitchFamily="34" charset="0"/>
              </a:rPr>
              <a:t>Beginning of the End </a:t>
            </a:r>
          </a:p>
          <a:p>
            <a:pPr lvl="1">
              <a:spcBef>
                <a:spcPts val="600"/>
              </a:spcBef>
            </a:pPr>
            <a:r>
              <a:rPr lang="en-US" sz="3800" dirty="0">
                <a:latin typeface="Corbel" panose="020B0503020204020204" pitchFamily="34" charset="0"/>
              </a:rPr>
              <a:t>Sign of the “end times”</a:t>
            </a:r>
          </a:p>
          <a:p>
            <a:pPr lvl="1">
              <a:spcBef>
                <a:spcPts val="600"/>
              </a:spcBef>
            </a:pPr>
            <a:r>
              <a:rPr lang="en-US" sz="3800" dirty="0">
                <a:latin typeface="Corbel" panose="020B0503020204020204" pitchFamily="34" charset="0"/>
              </a:rPr>
              <a:t>A time of increasing world chaos</a:t>
            </a:r>
          </a:p>
          <a:p>
            <a:pPr lvl="1">
              <a:spcBef>
                <a:spcPts val="600"/>
              </a:spcBef>
            </a:pPr>
            <a:r>
              <a:rPr lang="en-US" sz="3800" dirty="0">
                <a:latin typeface="Corbel" panose="020B0503020204020204" pitchFamily="34" charset="0"/>
              </a:rPr>
              <a:t>Silent, secret, invisible resurrection / snatching away of the church   </a:t>
            </a:r>
            <a:r>
              <a:rPr lang="en-US" sz="3800" i="1" dirty="0">
                <a:latin typeface="Corbel" panose="020B0503020204020204" pitchFamily="34" charset="0"/>
              </a:rPr>
              <a:t>(Matthew 24:40-41)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FCC7AEE-E96E-41D4-BCAF-3B163CD41D79}"/>
              </a:ext>
            </a:extLst>
          </p:cNvPr>
          <p:cNvSpPr txBox="1">
            <a:spLocks/>
          </p:cNvSpPr>
          <p:nvPr/>
        </p:nvSpPr>
        <p:spPr>
          <a:xfrm>
            <a:off x="396030" y="5178678"/>
            <a:ext cx="3211763" cy="7644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latin typeface="Corbel" panose="020B0503020204020204" pitchFamily="34" charset="0"/>
              </a:rPr>
              <a:t>Rapture</a:t>
            </a:r>
            <a:endParaRPr lang="en-US" sz="4000" dirty="0">
              <a:latin typeface="Corbel" panose="020B0503020204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256945E-1794-4CA6-98D0-C4B51FAF8C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02297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D1179BA-D9E8-4498-A92E-E8EB9A3A5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44722" y="6333408"/>
            <a:ext cx="365760" cy="365760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259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73C74-8546-4D32-AB59-42836929C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8388" y="264235"/>
            <a:ext cx="7952874" cy="158395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US" sz="4800" b="1" dirty="0">
                <a:latin typeface="Corbel" panose="020B0503020204020204" pitchFamily="34" charset="0"/>
              </a:rPr>
              <a:t>Defining the Rapture</a:t>
            </a:r>
            <a:br>
              <a:rPr lang="en-US" sz="1900" dirty="0"/>
            </a:br>
            <a:r>
              <a:rPr lang="en-US" sz="3600" dirty="0">
                <a:latin typeface="Corbel" panose="020B0503020204020204" pitchFamily="34" charset="0"/>
              </a:rPr>
              <a:t>(Premillennialism)</a:t>
            </a:r>
          </a:p>
        </p:txBody>
      </p:sp>
      <p:pic>
        <p:nvPicPr>
          <p:cNvPr id="8" name="Content Placeholder 4" descr="A picture containing sky, nature&#10;&#10;Description automatically generated">
            <a:extLst>
              <a:ext uri="{FF2B5EF4-FFF2-40B4-BE49-F238E27FC236}">
                <a16:creationId xmlns:a16="http://schemas.microsoft.com/office/drawing/2014/main" id="{D8C0AB73-E0D5-47EA-8C2D-924CDA7A461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951" r="15156" b="-2"/>
          <a:stretch/>
        </p:blipFill>
        <p:spPr>
          <a:xfrm>
            <a:off x="280736" y="1145110"/>
            <a:ext cx="3442348" cy="387860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2910749-BAF0-4B37-8E90-B4ED4BFAC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8388" y="2095500"/>
            <a:ext cx="7952874" cy="4635501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sz="4000" b="1" dirty="0">
                <a:latin typeface="Corbel" panose="020B0503020204020204" pitchFamily="34" charset="0"/>
              </a:rPr>
              <a:t>Beginning of the end </a:t>
            </a:r>
          </a:p>
          <a:p>
            <a:pPr lvl="1">
              <a:spcBef>
                <a:spcPts val="600"/>
              </a:spcBef>
            </a:pPr>
            <a:r>
              <a:rPr lang="en-US" sz="3800" dirty="0">
                <a:latin typeface="Corbel" panose="020B0503020204020204" pitchFamily="34" charset="0"/>
              </a:rPr>
              <a:t>Followed by 7-10 years of tribulation</a:t>
            </a:r>
          </a:p>
          <a:p>
            <a:pPr lvl="1">
              <a:spcBef>
                <a:spcPts val="600"/>
              </a:spcBef>
            </a:pPr>
            <a:r>
              <a:rPr lang="en-US" sz="3800" dirty="0">
                <a:latin typeface="Corbel" panose="020B0503020204020204" pitchFamily="34" charset="0"/>
              </a:rPr>
              <a:t>Followed by Armageddon and the 1,000 year reign of Christ on earth</a:t>
            </a:r>
          </a:p>
          <a:p>
            <a:pPr>
              <a:spcBef>
                <a:spcPts val="600"/>
              </a:spcBef>
            </a:pPr>
            <a:r>
              <a:rPr lang="en-US" sz="4000" b="1" dirty="0">
                <a:latin typeface="Corbel" panose="020B0503020204020204" pitchFamily="34" charset="0"/>
              </a:rPr>
              <a:t>Proof Texts</a:t>
            </a:r>
            <a:r>
              <a:rPr lang="en-US" sz="4000" dirty="0">
                <a:latin typeface="Corbel" panose="020B0503020204020204" pitchFamily="34" charset="0"/>
              </a:rPr>
              <a:t>: </a:t>
            </a:r>
            <a:r>
              <a:rPr lang="en-US" sz="4000" i="1" dirty="0">
                <a:latin typeface="Corbel" panose="020B0503020204020204" pitchFamily="34" charset="0"/>
              </a:rPr>
              <a:t>1 Thess. 4:15-17 </a:t>
            </a:r>
            <a:r>
              <a:rPr lang="en-US" sz="4000" dirty="0">
                <a:latin typeface="Corbel" panose="020B0503020204020204" pitchFamily="34" charset="0"/>
              </a:rPr>
              <a:t>(caught up, </a:t>
            </a:r>
            <a:r>
              <a:rPr lang="en-US" sz="4000" i="1" dirty="0">
                <a:latin typeface="Corbel" panose="020B0503020204020204" pitchFamily="34" charset="0"/>
              </a:rPr>
              <a:t>v. 17</a:t>
            </a:r>
            <a:r>
              <a:rPr lang="en-US" sz="4000" dirty="0">
                <a:latin typeface="Corbel" panose="020B0503020204020204" pitchFamily="34" charset="0"/>
              </a:rPr>
              <a:t>); </a:t>
            </a:r>
            <a:r>
              <a:rPr lang="en-US" sz="4000" i="1" dirty="0">
                <a:latin typeface="Corbel" panose="020B0503020204020204" pitchFamily="34" charset="0"/>
              </a:rPr>
              <a:t>Matthew 24:40-41 (21, 24)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FCC7AEE-E96E-41D4-BCAF-3B163CD41D79}"/>
              </a:ext>
            </a:extLst>
          </p:cNvPr>
          <p:cNvSpPr txBox="1">
            <a:spLocks/>
          </p:cNvSpPr>
          <p:nvPr/>
        </p:nvSpPr>
        <p:spPr>
          <a:xfrm>
            <a:off x="396028" y="5226805"/>
            <a:ext cx="3211763" cy="7644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latin typeface="Corbel" panose="020B0503020204020204" pitchFamily="34" charset="0"/>
              </a:rPr>
              <a:t>Rapture</a:t>
            </a:r>
            <a:endParaRPr lang="en-US" sz="4000" dirty="0">
              <a:latin typeface="Corbel" panose="020B0503020204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DBEAA27-BE64-4C50-8170-7714ADDFB2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02297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EDDE32D-C65A-4B9F-920A-66453A4A2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45502" y="6364520"/>
            <a:ext cx="365760" cy="365760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4182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73C74-8546-4D32-AB59-42836929C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4265" y="533400"/>
            <a:ext cx="8303470" cy="1756611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800" b="1" spc="100" dirty="0">
                <a:latin typeface="Corbel" panose="020B0503020204020204" pitchFamily="34" charset="0"/>
              </a:rPr>
              <a:t>RUPTURING the Rapture</a:t>
            </a:r>
            <a:br>
              <a:rPr lang="en-US" sz="1900" dirty="0"/>
            </a:br>
            <a:r>
              <a:rPr lang="en-US" sz="4400" spc="400" dirty="0">
                <a:latin typeface="Corbel" panose="020B0503020204020204" pitchFamily="34" charset="0"/>
              </a:rPr>
              <a:t>(BIBLE)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2910749-BAF0-4B37-8E90-B4ED4BFAC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7900" y="2715795"/>
            <a:ext cx="10933362" cy="3392905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4400" b="1" dirty="0">
                <a:latin typeface="Corbel" panose="020B0503020204020204" pitchFamily="34" charset="0"/>
              </a:rPr>
              <a:t>Wrong time</a:t>
            </a:r>
            <a:r>
              <a:rPr lang="en-US" sz="4400" dirty="0">
                <a:latin typeface="Corbel" panose="020B0503020204020204" pitchFamily="34" charset="0"/>
              </a:rPr>
              <a:t>,</a:t>
            </a:r>
            <a:r>
              <a:rPr lang="en-US" sz="4400" b="1" dirty="0">
                <a:latin typeface="Corbel" panose="020B0503020204020204" pitchFamily="34" charset="0"/>
              </a:rPr>
              <a:t> </a:t>
            </a:r>
            <a:r>
              <a:rPr lang="en-US" sz="4400" i="1" dirty="0">
                <a:latin typeface="Corbel" panose="020B0503020204020204" pitchFamily="34" charset="0"/>
              </a:rPr>
              <a:t>Matthew 24:34 (37-42)</a:t>
            </a:r>
          </a:p>
          <a:p>
            <a:pPr lvl="1">
              <a:spcBef>
                <a:spcPts val="1200"/>
              </a:spcBef>
            </a:pPr>
            <a:r>
              <a:rPr lang="en-US" sz="4000" dirty="0">
                <a:latin typeface="Corbel" panose="020B0503020204020204" pitchFamily="34" charset="0"/>
              </a:rPr>
              <a:t>“This generation”</a:t>
            </a:r>
          </a:p>
          <a:p>
            <a:pPr>
              <a:spcBef>
                <a:spcPts val="1200"/>
              </a:spcBef>
            </a:pPr>
            <a:r>
              <a:rPr lang="en-US" sz="4200" b="1" dirty="0">
                <a:latin typeface="Corbel" panose="020B0503020204020204" pitchFamily="34" charset="0"/>
              </a:rPr>
              <a:t>Wrong place</a:t>
            </a:r>
            <a:r>
              <a:rPr lang="en-US" sz="4200" dirty="0">
                <a:latin typeface="Corbel" panose="020B0503020204020204" pitchFamily="34" charset="0"/>
              </a:rPr>
              <a:t>, </a:t>
            </a:r>
            <a:r>
              <a:rPr lang="en-US" sz="4200" i="1" dirty="0">
                <a:latin typeface="Corbel" panose="020B0503020204020204" pitchFamily="34" charset="0"/>
              </a:rPr>
              <a:t>Luke 17:34-37 (Matthew 24:28)</a:t>
            </a:r>
          </a:p>
          <a:p>
            <a:pPr lvl="1">
              <a:spcBef>
                <a:spcPts val="1200"/>
              </a:spcBef>
            </a:pPr>
            <a:r>
              <a:rPr lang="en-US" sz="4000" dirty="0">
                <a:latin typeface="Corbel" panose="020B0503020204020204" pitchFamily="34" charset="0"/>
              </a:rPr>
              <a:t>Roman army at Jerusalem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A75B7F-DBF7-4D40-B739-700C5A676B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02297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872E1C4-2187-4C25-8F09-1CB338325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2926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73C74-8546-4D32-AB59-42836929C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4265" y="533400"/>
            <a:ext cx="8303470" cy="1756611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800" b="1" spc="100" dirty="0">
                <a:latin typeface="Corbel" panose="020B0503020204020204" pitchFamily="34" charset="0"/>
              </a:rPr>
              <a:t>RUPTURING the Rapture</a:t>
            </a:r>
            <a:br>
              <a:rPr lang="en-US" sz="1900" dirty="0"/>
            </a:br>
            <a:r>
              <a:rPr lang="en-US" sz="4400" spc="400" dirty="0">
                <a:latin typeface="Corbel" panose="020B0503020204020204" pitchFamily="34" charset="0"/>
              </a:rPr>
              <a:t>(BIBLE)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2910749-BAF0-4B37-8E90-B4ED4BFAC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7900" y="2616201"/>
            <a:ext cx="10933362" cy="3860799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4400" b="1" dirty="0">
                <a:latin typeface="Corbel" panose="020B0503020204020204" pitchFamily="34" charset="0"/>
              </a:rPr>
              <a:t>Wrong events</a:t>
            </a:r>
            <a:r>
              <a:rPr lang="en-US" sz="4400" dirty="0">
                <a:latin typeface="Corbel" panose="020B0503020204020204" pitchFamily="34" charset="0"/>
              </a:rPr>
              <a:t>,</a:t>
            </a:r>
            <a:r>
              <a:rPr lang="en-US" sz="4400" b="1" dirty="0">
                <a:latin typeface="Corbel" panose="020B0503020204020204" pitchFamily="34" charset="0"/>
              </a:rPr>
              <a:t> </a:t>
            </a:r>
            <a:r>
              <a:rPr lang="en-US" sz="4400" i="1" dirty="0">
                <a:latin typeface="Corbel" panose="020B0503020204020204" pitchFamily="34" charset="0"/>
              </a:rPr>
              <a:t>1 Thessalonians 4:13-18</a:t>
            </a:r>
          </a:p>
          <a:p>
            <a:pPr lvl="1">
              <a:spcBef>
                <a:spcPts val="1200"/>
              </a:spcBef>
            </a:pPr>
            <a:r>
              <a:rPr lang="en-US" sz="4000" dirty="0">
                <a:latin typeface="Corbel" panose="020B0503020204020204" pitchFamily="34" charset="0"/>
              </a:rPr>
              <a:t>Not silent, secret or invisible, </a:t>
            </a:r>
            <a:r>
              <a:rPr lang="en-US" sz="4000" i="1" dirty="0">
                <a:latin typeface="Corbel" panose="020B0503020204020204" pitchFamily="34" charset="0"/>
              </a:rPr>
              <a:t>4:16; </a:t>
            </a:r>
            <a:br>
              <a:rPr lang="en-US" sz="4000" i="1" dirty="0">
                <a:latin typeface="Corbel" panose="020B0503020204020204" pitchFamily="34" charset="0"/>
              </a:rPr>
            </a:br>
            <a:r>
              <a:rPr lang="en-US" sz="4000" i="1" dirty="0">
                <a:latin typeface="Corbel" panose="020B0503020204020204" pitchFamily="34" charset="0"/>
              </a:rPr>
              <a:t>1 Corinthians 15:52</a:t>
            </a:r>
          </a:p>
          <a:p>
            <a:pPr lvl="1">
              <a:spcBef>
                <a:spcPts val="1200"/>
              </a:spcBef>
            </a:pPr>
            <a:r>
              <a:rPr lang="en-US" sz="4000" dirty="0">
                <a:latin typeface="Corbel" panose="020B0503020204020204" pitchFamily="34" charset="0"/>
              </a:rPr>
              <a:t>Not only 7 years ("always"), </a:t>
            </a:r>
            <a:r>
              <a:rPr lang="en-US" sz="4000" i="1" dirty="0">
                <a:latin typeface="Corbel" panose="020B0503020204020204" pitchFamily="34" charset="0"/>
              </a:rPr>
              <a:t>4:17</a:t>
            </a:r>
          </a:p>
          <a:p>
            <a:pPr lvl="1">
              <a:spcBef>
                <a:spcPts val="1200"/>
              </a:spcBef>
            </a:pPr>
            <a:r>
              <a:rPr lang="en-US" sz="4000" dirty="0">
                <a:latin typeface="Corbel" panose="020B0503020204020204" pitchFamily="34" charset="0"/>
              </a:rPr>
              <a:t>One personal coming of Christ, </a:t>
            </a:r>
            <a:r>
              <a:rPr lang="en-US" sz="4000" i="1" dirty="0">
                <a:latin typeface="Corbel" panose="020B0503020204020204" pitchFamily="34" charset="0"/>
              </a:rPr>
              <a:t>2 Thess. 1:7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A75B7F-DBF7-4D40-B739-700C5A676B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02297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872E1C4-2187-4C25-8F09-1CB338325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45502" y="6333408"/>
            <a:ext cx="365760" cy="365760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6845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73C74-8546-4D32-AB59-42836929C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4265" y="444500"/>
            <a:ext cx="8303470" cy="16637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800" b="1" spc="100" dirty="0">
                <a:latin typeface="Corbel" panose="020B0503020204020204" pitchFamily="34" charset="0"/>
              </a:rPr>
              <a:t>The Kingdom of Christ</a:t>
            </a:r>
            <a:br>
              <a:rPr lang="en-US" sz="4800" b="1" spc="100" dirty="0">
                <a:latin typeface="Corbel" panose="020B0503020204020204" pitchFamily="34" charset="0"/>
              </a:rPr>
            </a:br>
            <a:r>
              <a:rPr lang="en-US" sz="4200" spc="400" dirty="0">
                <a:latin typeface="Corbel" panose="020B0503020204020204" pitchFamily="34" charset="0"/>
              </a:rPr>
              <a:t>(The church of Christ)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2910749-BAF0-4B37-8E90-B4ED4BFAC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500" y="2374900"/>
            <a:ext cx="11212762" cy="39585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4400" b="1" dirty="0">
                <a:latin typeface="Corbel" panose="020B0503020204020204" pitchFamily="34" charset="0"/>
              </a:rPr>
              <a:t>Prophesied</a:t>
            </a:r>
            <a:r>
              <a:rPr lang="en-US" sz="4400" dirty="0">
                <a:latin typeface="Corbel" panose="020B0503020204020204" pitchFamily="34" charset="0"/>
              </a:rPr>
              <a:t>,</a:t>
            </a:r>
            <a:r>
              <a:rPr lang="en-US" sz="4400" b="1" dirty="0">
                <a:latin typeface="Corbel" panose="020B0503020204020204" pitchFamily="34" charset="0"/>
              </a:rPr>
              <a:t> </a:t>
            </a:r>
            <a:r>
              <a:rPr lang="en-US" sz="4400" i="1" dirty="0">
                <a:latin typeface="Corbel" panose="020B0503020204020204" pitchFamily="34" charset="0"/>
              </a:rPr>
              <a:t>Daniel 2:44</a:t>
            </a:r>
          </a:p>
          <a:p>
            <a:pPr>
              <a:spcBef>
                <a:spcPts val="1200"/>
              </a:spcBef>
            </a:pPr>
            <a:r>
              <a:rPr lang="en-US" sz="4400" b="1" dirty="0">
                <a:latin typeface="Corbel" panose="020B0503020204020204" pitchFamily="34" charset="0"/>
              </a:rPr>
              <a:t>Nature</a:t>
            </a:r>
            <a:r>
              <a:rPr lang="en-US" sz="4400" dirty="0">
                <a:latin typeface="Corbel" panose="020B0503020204020204" pitchFamily="34" charset="0"/>
              </a:rPr>
              <a:t>, </a:t>
            </a:r>
            <a:r>
              <a:rPr lang="en-US" sz="4400" i="1" dirty="0">
                <a:latin typeface="Corbel" panose="020B0503020204020204" pitchFamily="34" charset="0"/>
              </a:rPr>
              <a:t>John 18:36; Luke 17:20-21</a:t>
            </a:r>
          </a:p>
          <a:p>
            <a:pPr>
              <a:spcBef>
                <a:spcPts val="1200"/>
              </a:spcBef>
            </a:pPr>
            <a:r>
              <a:rPr lang="en-US" sz="4400" b="1" dirty="0">
                <a:latin typeface="Corbel" panose="020B0503020204020204" pitchFamily="34" charset="0"/>
              </a:rPr>
              <a:t>Established</a:t>
            </a:r>
            <a:r>
              <a:rPr lang="en-US" sz="4400" dirty="0">
                <a:latin typeface="Corbel" panose="020B0503020204020204" pitchFamily="34" charset="0"/>
              </a:rPr>
              <a:t>, </a:t>
            </a:r>
            <a:r>
              <a:rPr lang="en-US" sz="4400" i="1" dirty="0">
                <a:latin typeface="Corbel" panose="020B0503020204020204" pitchFamily="34" charset="0"/>
              </a:rPr>
              <a:t>Mark 1:15; 9:1; Acts 1:6-8; 2:1-4, 32-36; Colossians 1:13</a:t>
            </a:r>
          </a:p>
          <a:p>
            <a:pPr>
              <a:spcBef>
                <a:spcPts val="1200"/>
              </a:spcBef>
            </a:pPr>
            <a:r>
              <a:rPr lang="en-US" sz="4400" b="1" dirty="0">
                <a:latin typeface="Corbel" panose="020B0503020204020204" pitchFamily="34" charset="0"/>
              </a:rPr>
              <a:t>Delivered up</a:t>
            </a:r>
            <a:r>
              <a:rPr lang="en-US" sz="4400" dirty="0">
                <a:latin typeface="Corbel" panose="020B0503020204020204" pitchFamily="34" charset="0"/>
              </a:rPr>
              <a:t>, </a:t>
            </a:r>
            <a:r>
              <a:rPr lang="en-US" sz="4400" i="1" dirty="0">
                <a:latin typeface="Corbel" panose="020B0503020204020204" pitchFamily="34" charset="0"/>
              </a:rPr>
              <a:t>1 Corinthians 15:23-26</a:t>
            </a:r>
            <a:endParaRPr lang="en-US" sz="4000" b="1" i="1" dirty="0">
              <a:latin typeface="Corbel" panose="020B0503020204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A75B7F-DBF7-4D40-B739-700C5A676B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02297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872E1C4-2187-4C25-8F09-1CB338325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45502" y="6333408"/>
            <a:ext cx="365760" cy="365760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5894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CD7E083-7E5B-4F27-87DD-E92118BDD3EB}"/>
              </a:ext>
            </a:extLst>
          </p:cNvPr>
          <p:cNvCxnSpPr>
            <a:cxnSpLocks/>
          </p:cNvCxnSpPr>
          <p:nvPr/>
        </p:nvCxnSpPr>
        <p:spPr>
          <a:xfrm flipV="1">
            <a:off x="814442" y="4410564"/>
            <a:ext cx="8583910" cy="61592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F241D4ED-081A-4681-8063-6CA9F77FF265}"/>
              </a:ext>
            </a:extLst>
          </p:cNvPr>
          <p:cNvSpPr txBox="1"/>
          <p:nvPr/>
        </p:nvSpPr>
        <p:spPr>
          <a:xfrm>
            <a:off x="77997" y="3087161"/>
            <a:ext cx="21425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latin typeface="Corbel" panose="020B0503020204020204" pitchFamily="34" charset="0"/>
              </a:rPr>
              <a:t>Dan. 2:44-45</a:t>
            </a:r>
          </a:p>
          <a:p>
            <a:pPr algn="ctr"/>
            <a:r>
              <a:rPr lang="en-US" sz="2800" b="1" i="1" dirty="0">
                <a:latin typeface="Corbel" panose="020B0503020204020204" pitchFamily="34" charset="0"/>
              </a:rPr>
              <a:t>Mk. 1:14-15</a:t>
            </a:r>
          </a:p>
          <a:p>
            <a:pPr algn="ctr"/>
            <a:r>
              <a:rPr lang="en-US" sz="2800" b="1" i="1" dirty="0">
                <a:latin typeface="Corbel" panose="020B0503020204020204" pitchFamily="34" charset="0"/>
              </a:rPr>
              <a:t>Mark 9:1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8988F5C-A49E-41FD-B6C1-DAB4D433598B}"/>
              </a:ext>
            </a:extLst>
          </p:cNvPr>
          <p:cNvCxnSpPr>
            <a:cxnSpLocks/>
          </p:cNvCxnSpPr>
          <p:nvPr/>
        </p:nvCxnSpPr>
        <p:spPr>
          <a:xfrm>
            <a:off x="2493662" y="3455124"/>
            <a:ext cx="0" cy="997550"/>
          </a:xfrm>
          <a:prstGeom prst="line">
            <a:avLst/>
          </a:prstGeom>
          <a:ln w="952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3B12840-2A1D-48DB-8552-F0E7A2138BBB}"/>
              </a:ext>
            </a:extLst>
          </p:cNvPr>
          <p:cNvCxnSpPr>
            <a:cxnSpLocks/>
            <a:stCxn id="6" idx="3"/>
          </p:cNvCxnSpPr>
          <p:nvPr/>
        </p:nvCxnSpPr>
        <p:spPr>
          <a:xfrm flipV="1">
            <a:off x="2220548" y="3779658"/>
            <a:ext cx="535352" cy="1"/>
          </a:xfrm>
          <a:prstGeom prst="line">
            <a:avLst/>
          </a:prstGeom>
          <a:ln w="920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85EF07DB-C461-4CEC-9085-D8F169BF464E}"/>
              </a:ext>
            </a:extLst>
          </p:cNvPr>
          <p:cNvCxnSpPr>
            <a:cxnSpLocks/>
          </p:cNvCxnSpPr>
          <p:nvPr/>
        </p:nvCxnSpPr>
        <p:spPr>
          <a:xfrm flipH="1" flipV="1">
            <a:off x="2994175" y="1707571"/>
            <a:ext cx="86206" cy="2603680"/>
          </a:xfrm>
          <a:prstGeom prst="straightConnector1">
            <a:avLst/>
          </a:prstGeom>
          <a:ln w="4445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63107641-5D60-475A-BCD0-B4701088F1C3}"/>
              </a:ext>
            </a:extLst>
          </p:cNvPr>
          <p:cNvSpPr txBox="1"/>
          <p:nvPr/>
        </p:nvSpPr>
        <p:spPr>
          <a:xfrm>
            <a:off x="3621378" y="3740059"/>
            <a:ext cx="38266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rgbClr val="6600FF"/>
                </a:solidFill>
                <a:latin typeface="Corbel" panose="020B0503020204020204" pitchFamily="34" charset="0"/>
              </a:rPr>
              <a:t>Matthew 16:16-19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DBC8C1C-E05E-474A-BE47-2CF2AC1D0A53}"/>
              </a:ext>
            </a:extLst>
          </p:cNvPr>
          <p:cNvSpPr txBox="1"/>
          <p:nvPr/>
        </p:nvSpPr>
        <p:spPr>
          <a:xfrm>
            <a:off x="3442358" y="1524106"/>
            <a:ext cx="429199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800"/>
              </a:spcBef>
            </a:pPr>
            <a:r>
              <a:rPr lang="en-US" sz="3200" b="1" dirty="0">
                <a:solidFill>
                  <a:srgbClr val="CC0000"/>
                </a:solidFill>
                <a:latin typeface="Corbel" panose="020B0503020204020204" pitchFamily="34" charset="0"/>
              </a:rPr>
              <a:t>“Last days” </a:t>
            </a:r>
            <a:r>
              <a:rPr lang="en-US" sz="3200" b="1" i="1" dirty="0">
                <a:solidFill>
                  <a:srgbClr val="CC0000"/>
                </a:solidFill>
                <a:latin typeface="Corbel" panose="020B0503020204020204" pitchFamily="34" charset="0"/>
              </a:rPr>
              <a:t>(Heb. 1:1-2)</a:t>
            </a:r>
          </a:p>
          <a:p>
            <a:pPr algn="ctr">
              <a:spcBef>
                <a:spcPts val="1800"/>
              </a:spcBef>
            </a:pPr>
            <a:r>
              <a:rPr lang="en-US" sz="3200" b="1" dirty="0">
                <a:solidFill>
                  <a:srgbClr val="CC0000"/>
                </a:solidFill>
                <a:latin typeface="Corbel" panose="020B0503020204020204" pitchFamily="34" charset="0"/>
              </a:rPr>
              <a:t>KINGDOM </a:t>
            </a:r>
            <a:r>
              <a:rPr lang="en-US" sz="3200" b="1" i="1" dirty="0">
                <a:solidFill>
                  <a:srgbClr val="CC0000"/>
                </a:solidFill>
                <a:latin typeface="Corbel" panose="020B0503020204020204" pitchFamily="34" charset="0"/>
              </a:rPr>
              <a:t>(Col. 1:13)</a:t>
            </a:r>
          </a:p>
          <a:p>
            <a:pPr algn="ctr">
              <a:spcBef>
                <a:spcPts val="1800"/>
              </a:spcBef>
            </a:pPr>
            <a:r>
              <a:rPr lang="en-US" sz="3200" b="1" dirty="0">
                <a:solidFill>
                  <a:srgbClr val="CC0000"/>
                </a:solidFill>
                <a:latin typeface="Corbel" panose="020B0503020204020204" pitchFamily="34" charset="0"/>
              </a:rPr>
              <a:t>CHURCH </a:t>
            </a:r>
            <a:r>
              <a:rPr lang="en-US" sz="3200" b="1" i="1" dirty="0">
                <a:solidFill>
                  <a:srgbClr val="CC0000"/>
                </a:solidFill>
                <a:latin typeface="Corbel" panose="020B0503020204020204" pitchFamily="34" charset="0"/>
              </a:rPr>
              <a:t>(1 Tim. 3:15)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1805A47-639B-4FD6-8EC6-CD2C135964CA}"/>
              </a:ext>
            </a:extLst>
          </p:cNvPr>
          <p:cNvSpPr txBox="1"/>
          <p:nvPr/>
        </p:nvSpPr>
        <p:spPr>
          <a:xfrm>
            <a:off x="7405877" y="621518"/>
            <a:ext cx="14081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006600"/>
                </a:solidFill>
                <a:latin typeface="Corbel" panose="020B0503020204020204" pitchFamily="34" charset="0"/>
              </a:rPr>
              <a:t>END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7B691AA-71B9-4B1F-A052-A9315B88AB17}"/>
              </a:ext>
            </a:extLst>
          </p:cNvPr>
          <p:cNvSpPr txBox="1"/>
          <p:nvPr/>
        </p:nvSpPr>
        <p:spPr>
          <a:xfrm rot="3011679">
            <a:off x="7434098" y="3327717"/>
            <a:ext cx="23707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Corbel" panose="020B0503020204020204" pitchFamily="34" charset="0"/>
              </a:rPr>
              <a:t>Resurrection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324973A0-CF2C-4A71-8F26-D7514251E313}"/>
              </a:ext>
            </a:extLst>
          </p:cNvPr>
          <p:cNvCxnSpPr>
            <a:cxnSpLocks/>
          </p:cNvCxnSpPr>
          <p:nvPr/>
        </p:nvCxnSpPr>
        <p:spPr>
          <a:xfrm>
            <a:off x="8138745" y="1428459"/>
            <a:ext cx="1021861" cy="2351199"/>
          </a:xfrm>
          <a:prstGeom prst="straightConnector1">
            <a:avLst/>
          </a:prstGeom>
          <a:ln w="4445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8C5EC4C0-C423-4416-BFF1-67C07568A12D}"/>
              </a:ext>
            </a:extLst>
          </p:cNvPr>
          <p:cNvSpPr txBox="1"/>
          <p:nvPr/>
        </p:nvSpPr>
        <p:spPr>
          <a:xfrm>
            <a:off x="943828" y="5102621"/>
            <a:ext cx="38413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cap="small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The Bible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DE5FCE8-9BE6-43CB-867C-AD6015587A96}"/>
              </a:ext>
            </a:extLst>
          </p:cNvPr>
          <p:cNvSpPr txBox="1"/>
          <p:nvPr/>
        </p:nvSpPr>
        <p:spPr>
          <a:xfrm>
            <a:off x="8854068" y="1480147"/>
            <a:ext cx="2642333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2800" b="1" i="1" dirty="0">
                <a:solidFill>
                  <a:srgbClr val="CC0000"/>
                </a:solidFill>
                <a:latin typeface="Corbel" panose="020B0503020204020204" pitchFamily="34" charset="0"/>
              </a:rPr>
              <a:t>1 Cor. 15:23-26</a:t>
            </a:r>
          </a:p>
          <a:p>
            <a:pPr algn="ctr">
              <a:spcBef>
                <a:spcPts val="600"/>
              </a:spcBef>
            </a:pPr>
            <a:r>
              <a:rPr lang="en-US" sz="2800" b="1" i="1" dirty="0">
                <a:solidFill>
                  <a:srgbClr val="CC0000"/>
                </a:solidFill>
                <a:latin typeface="Corbel" panose="020B0503020204020204" pitchFamily="34" charset="0"/>
              </a:rPr>
              <a:t>Matt. 25:31-46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0010150-2D11-4280-B91F-F0285ACC09B2}"/>
              </a:ext>
            </a:extLst>
          </p:cNvPr>
          <p:cNvSpPr/>
          <p:nvPr/>
        </p:nvSpPr>
        <p:spPr>
          <a:xfrm>
            <a:off x="9398352" y="2640849"/>
            <a:ext cx="485913" cy="35394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800" b="1" cap="none" dirty="0">
                <a:ln/>
                <a:latin typeface="Corbel" panose="020B0503020204020204" pitchFamily="34" charset="0"/>
              </a:rPr>
              <a:t>Judgment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65805DD9-3D5F-4C54-8241-120505123540}"/>
              </a:ext>
            </a:extLst>
          </p:cNvPr>
          <p:cNvCxnSpPr>
            <a:cxnSpLocks/>
          </p:cNvCxnSpPr>
          <p:nvPr/>
        </p:nvCxnSpPr>
        <p:spPr>
          <a:xfrm flipV="1">
            <a:off x="10154893" y="3923957"/>
            <a:ext cx="501119" cy="4819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4671CCC2-152B-4819-B649-2548CEA1BE9A}"/>
              </a:ext>
            </a:extLst>
          </p:cNvPr>
          <p:cNvCxnSpPr>
            <a:cxnSpLocks/>
          </p:cNvCxnSpPr>
          <p:nvPr/>
        </p:nvCxnSpPr>
        <p:spPr>
          <a:xfrm>
            <a:off x="10158182" y="4410564"/>
            <a:ext cx="515948" cy="56118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DA3107EB-CF0B-4D00-BCF6-7EA91810B6F6}"/>
              </a:ext>
            </a:extLst>
          </p:cNvPr>
          <p:cNvSpPr txBox="1"/>
          <p:nvPr/>
        </p:nvSpPr>
        <p:spPr>
          <a:xfrm>
            <a:off x="10048027" y="3369124"/>
            <a:ext cx="18284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HEAVEN</a:t>
            </a:r>
            <a:endParaRPr lang="en-US" sz="32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50D6836-484C-446F-928B-240B42E72B87}"/>
              </a:ext>
            </a:extLst>
          </p:cNvPr>
          <p:cNvSpPr txBox="1"/>
          <p:nvPr/>
        </p:nvSpPr>
        <p:spPr>
          <a:xfrm>
            <a:off x="10110804" y="4930836"/>
            <a:ext cx="17028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cap="small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HELL</a:t>
            </a:r>
            <a:endParaRPr lang="en-US" sz="3200" b="1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9D8432A3-2B1C-4FA2-8AB1-3C28FEBEA5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02297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pic>
        <p:nvPicPr>
          <p:cNvPr id="13" name="Picture 12" descr="A picture containing star, bright&#10;&#10;Description automatically generated">
            <a:extLst>
              <a:ext uri="{FF2B5EF4-FFF2-40B4-BE49-F238E27FC236}">
                <a16:creationId xmlns:a16="http://schemas.microsoft.com/office/drawing/2014/main" id="{6F3911A5-A209-419B-BCBF-6B841CBB1D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5638" y="4612355"/>
            <a:ext cx="1261866" cy="1265518"/>
          </a:xfrm>
          <a:prstGeom prst="rect">
            <a:avLst/>
          </a:prstGeom>
        </p:spPr>
      </p:pic>
      <p:sp>
        <p:nvSpPr>
          <p:cNvPr id="32" name="Slide Number Placeholder 31">
            <a:extLst>
              <a:ext uri="{FF2B5EF4-FFF2-40B4-BE49-F238E27FC236}">
                <a16:creationId xmlns:a16="http://schemas.microsoft.com/office/drawing/2014/main" id="{DA99C218-7FF8-4F9D-83B9-972B87D07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30776" y="6333408"/>
            <a:ext cx="365760" cy="365760"/>
          </a:xfrm>
        </p:spPr>
        <p:txBody>
          <a:bodyPr/>
          <a:lstStyle/>
          <a:p>
            <a:fld id="{8A7A6979-0714-4377-B894-6BE4C2D6E202}" type="slidenum">
              <a:rPr lang="en-US" smtClean="0"/>
              <a:t>9</a:t>
            </a:fld>
            <a:endParaRPr lang="en-US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1112964-AC16-49BE-B4D9-D0A3AB83A716}"/>
              </a:ext>
            </a:extLst>
          </p:cNvPr>
          <p:cNvSpPr txBox="1"/>
          <p:nvPr/>
        </p:nvSpPr>
        <p:spPr>
          <a:xfrm rot="21156976">
            <a:off x="1223748" y="410651"/>
            <a:ext cx="25479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6600"/>
                </a:solidFill>
                <a:latin typeface="Corbel" panose="020B0503020204020204" pitchFamily="34" charset="0"/>
              </a:rPr>
              <a:t>Ascended</a:t>
            </a:r>
          </a:p>
          <a:p>
            <a:pPr algn="ctr"/>
            <a:r>
              <a:rPr lang="en-US" sz="4000" b="1" dirty="0">
                <a:solidFill>
                  <a:srgbClr val="006600"/>
                </a:solidFill>
                <a:latin typeface="Corbel" panose="020B0503020204020204" pitchFamily="34" charset="0"/>
              </a:rPr>
              <a:t>Exalted</a:t>
            </a:r>
          </a:p>
        </p:txBody>
      </p:sp>
    </p:spTree>
    <p:extLst>
      <p:ext uri="{BB962C8B-B14F-4D97-AF65-F5344CB8AC3E}">
        <p14:creationId xmlns:p14="http://schemas.microsoft.com/office/powerpoint/2010/main" val="1576381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295</Words>
  <Application>Microsoft Office PowerPoint</Application>
  <PresentationFormat>Widescreen</PresentationFormat>
  <Paragraphs>92</Paragraphs>
  <Slides>12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Corbel</vt:lpstr>
      <vt:lpstr>Gill Sans MT</vt:lpstr>
      <vt:lpstr>Parcel</vt:lpstr>
      <vt:lpstr>Rupturing the Rapture</vt:lpstr>
      <vt:lpstr>PowerPoint Presentation</vt:lpstr>
      <vt:lpstr>PowerPoint Presentation</vt:lpstr>
      <vt:lpstr>Defining the Rapture (Premillennialism)</vt:lpstr>
      <vt:lpstr>Defining the Rapture (Premillennialism)</vt:lpstr>
      <vt:lpstr>RUPTURING the Rapture (BIBLE)</vt:lpstr>
      <vt:lpstr>RUPTURING the Rapture (BIBLE)</vt:lpstr>
      <vt:lpstr>The Kingdom of Christ (The church of Christ)</vt:lpstr>
      <vt:lpstr>PowerPoint Presentation</vt:lpstr>
      <vt:lpstr>When Christ Returns</vt:lpstr>
      <vt:lpstr>When Christ Returns</vt:lpstr>
      <vt:lpstr>Be Comforted (1 Thess. 4:18)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Rupturing the Rapture</dc:title>
  <dc:creator>Joe R Price</dc:creator>
  <cp:lastModifiedBy>Joe R Price</cp:lastModifiedBy>
  <cp:revision>31</cp:revision>
  <dcterms:created xsi:type="dcterms:W3CDTF">2019-03-26T18:54:51Z</dcterms:created>
  <dcterms:modified xsi:type="dcterms:W3CDTF">2019-03-31T13:45:00Z</dcterms:modified>
</cp:coreProperties>
</file>