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18" autoAdjust="0"/>
    <p:restoredTop sz="94660"/>
  </p:normalViewPr>
  <p:slideViewPr>
    <p:cSldViewPr>
      <p:cViewPr varScale="1">
        <p:scale>
          <a:sx n="95" d="100"/>
          <a:sy n="95" d="100"/>
        </p:scale>
        <p:origin x="84" y="28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287AA-0D99-42CE-A71B-10FA9908BBF8}" type="datetimeFigureOut">
              <a:rPr lang="en-US" smtClean="0"/>
              <a:pPr/>
              <a:t>3/24/2019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C167DB-EFF0-400D-96A1-6799F871D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699804"/>
            <a:ext cx="110744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609600" y="1433732"/>
            <a:ext cx="110744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51501" y="3550126"/>
            <a:ext cx="39624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278099" y="3550126"/>
            <a:ext cx="39624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6053797" y="3526302"/>
            <a:ext cx="6096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298B-39F8-4652-9C50-89F090C3C480}" type="datetime1">
              <a:rPr lang="en-US" smtClean="0"/>
              <a:pPr/>
              <a:t>3/24/2019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split orient="vert"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FCEA4-7C4E-4652-9181-75E98A2B9B7D}" type="datetime1">
              <a:rPr lang="en-US" smtClean="0"/>
              <a:pPr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271B-4D19-4E12-A941-DECC8522C4EF}" type="datetime1">
              <a:rPr lang="en-US" smtClean="0"/>
              <a:pPr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FFD00C9-8D9C-4E20-8770-71EECD1BF113}" type="datetime1">
              <a:rPr lang="en-US" smtClean="0"/>
              <a:pPr/>
              <a:t>3/24/2019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med">
    <p:split orient="vert"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B9F0-32AB-4DE4-B6D1-44DFDCB734E9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566400" cy="1371600"/>
          </a:xfrm>
        </p:spPr>
        <p:txBody>
          <a:bodyPr>
            <a:noAutofit/>
          </a:bodyPr>
          <a:lstStyle>
            <a:lvl1pPr algn="l" rtl="0" latinLnBrk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4958864"/>
            <a:ext cx="10566400" cy="984736"/>
          </a:xfrm>
        </p:spPr>
        <p:txBody>
          <a:bodyPr anchor="t"/>
          <a:lstStyle>
            <a:lvl1pPr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914400" y="4916993"/>
            <a:ext cx="105664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split orient="vert"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6122-EB0F-4961-B9B9-25135B9AAAEC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5413248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6197600" y="1524000"/>
            <a:ext cx="5413248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 spd="med">
    <p:split orient="vert"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842D-1FE0-446C-A143-C5EED46D3693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399593"/>
            <a:ext cx="5386917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609600" y="2201896"/>
            <a:ext cx="5384800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6199717" y="2201896"/>
            <a:ext cx="5384800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6197600" y="1399593"/>
            <a:ext cx="5386917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750593" y="2180219"/>
            <a:ext cx="499872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39840" y="2180219"/>
            <a:ext cx="499872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split orient="vert"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646A3-7A57-4004-B0F9-F07B5D6C2EDD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med">
    <p:split orient="vert"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54E68-D6FC-4240-B888-B86C4CE80BAC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split orient="vert"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609600" y="457200"/>
            <a:ext cx="8331200" cy="5715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042400" y="1600200"/>
            <a:ext cx="2645664" cy="3733800"/>
          </a:xfrm>
        </p:spPr>
        <p:txBody>
          <a:bodyPr tIns="45720" bIns="45720"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9042400" y="457200"/>
            <a:ext cx="26416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lt"/>
                <a:cs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519B62F-09E6-4CE6-BABA-716D7B7AE29A}" type="datetime1">
              <a:rPr lang="en-US" smtClean="0"/>
              <a:pPr/>
              <a:t>3/24/2019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split orient="vert"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9200" y="457200"/>
            <a:ext cx="2743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lt"/>
                <a:cs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457200"/>
            <a:ext cx="80264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9200" y="1600200"/>
            <a:ext cx="2743200" cy="4419600"/>
          </a:xfrm>
        </p:spPr>
        <p:txBody>
          <a:bodyPr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CE456-9910-4E02-8C83-9628952CE794}" type="datetime1">
              <a:rPr lang="en-US" smtClean="0"/>
              <a:pPr/>
              <a:t>3/24/2019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split orient="vert"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609600" y="1447800"/>
            <a:ext cx="109728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7721600" y="6203667"/>
            <a:ext cx="3454400" cy="384048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931895B-CCF6-4DEA-A93D-966390F9B581}" type="datetime1">
              <a:rPr lang="en-US" smtClean="0"/>
              <a:pPr/>
              <a:t>3/24/2019</a:t>
            </a:fld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844800" y="6203667"/>
            <a:ext cx="4775200" cy="384048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 algn="r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214100" y="6181531"/>
            <a:ext cx="8128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>
              <a:defRPr sz="1600" baseline="0">
                <a:solidFill>
                  <a:schemeClr val="tx2"/>
                </a:solidFill>
              </a:defRPr>
            </a:lvl1pPr>
          </a:lstStyle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sz="1600" baseline="0" dirty="0">
              <a:solidFill>
                <a:schemeClr val="tx2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split orient="vert" dir="in"/>
  </p:transition>
  <p:hf hdr="0" ftr="0" dt="0"/>
  <p:txStyles>
    <p:titleStyle>
      <a:lvl1pPr algn="l" rtl="0" eaLnBrk="1" latinLnBrk="0" hangingPunct="1">
        <a:spcBef>
          <a:spcPct val="0"/>
        </a:spcBef>
        <a:buNone/>
        <a:defRPr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itchFamily="34" charset="-34"/>
                <a:cs typeface="Leelawadee" pitchFamily="34" charset="-34"/>
              </a:rPr>
              <a:t>The Kingdom Has Come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itchFamily="34" charset="-34"/>
                <a:cs typeface="Leelawadee" pitchFamily="34" charset="-34"/>
              </a:rPr>
              <a:t>The Kingdom of God in Luke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1D29379-A44D-4747-80A0-93B606D218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F0B1023-A6E8-403E-9FD6-28AB50CE61CE}"/>
              </a:ext>
            </a:extLst>
          </p:cNvPr>
          <p:cNvSpPr txBox="1"/>
          <p:nvPr/>
        </p:nvSpPr>
        <p:spPr>
          <a:xfrm>
            <a:off x="609600" y="5424268"/>
            <a:ext cx="7924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Scripture Reading: Luke 17:20-25</a:t>
            </a:r>
          </a:p>
        </p:txBody>
      </p:sp>
    </p:spTree>
  </p:cSld>
  <p:clrMapOvr>
    <a:masterClrMapping/>
  </p:clrMapOvr>
  <p:transition spd="med">
    <p:split orient="vert" dir="in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OT Prophecy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709083" y="2201896"/>
            <a:ext cx="5386917" cy="3913632"/>
          </a:xfrm>
        </p:spPr>
        <p:txBody>
          <a:bodyPr>
            <a:normAutofit/>
          </a:bodyPr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Fulfilled in kingdom</a:t>
            </a:r>
          </a:p>
          <a:p>
            <a:pPr marL="395288" lvl="1" indent="-222250"/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Passover, Exo. 12:7-13</a:t>
            </a:r>
          </a:p>
          <a:p>
            <a:pPr marL="395288" lvl="1" indent="-222250"/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Fountain for sin, </a:t>
            </a:r>
            <a:b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</a:br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Zech. 12:10; 13:1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6019800" y="2201896"/>
            <a:ext cx="5943600" cy="3913632"/>
          </a:xfrm>
        </p:spPr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In the kingdom…</a:t>
            </a:r>
          </a:p>
          <a:p>
            <a:pPr marL="463550" lvl="1" indent="-238125"/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Fulfilled, 22:15-18</a:t>
            </a:r>
          </a:p>
          <a:p>
            <a:pPr marL="463550" lvl="1" indent="-238125"/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Christ’s blood</a:t>
            </a:r>
          </a:p>
          <a:p>
            <a:pPr marL="682625" lvl="2" indent="-219075">
              <a:spcBef>
                <a:spcPts val="0"/>
              </a:spcBef>
            </a:pPr>
            <a:r>
              <a:rPr lang="en-US" sz="3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Shed for you, 22:19-20</a:t>
            </a:r>
          </a:p>
          <a:p>
            <a:pPr marL="682625" lvl="2" indent="-219075">
              <a:spcBef>
                <a:spcPts val="0"/>
              </a:spcBef>
            </a:pPr>
            <a:r>
              <a:rPr lang="en-US" sz="3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Memorial, 1 Cor. 11:23-26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Corbel" panose="020B0503020204020204" pitchFamily="34" charset="0"/>
                <a:cs typeface="Leelawadee" pitchFamily="34" charset="-34"/>
              </a:rPr>
              <a:t>The Kingdom of Prophecy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Luke’s Fulfillment</a:t>
            </a:r>
          </a:p>
        </p:txBody>
      </p:sp>
      <p:sp>
        <p:nvSpPr>
          <p:cNvPr id="11" name="Striped Right Arrow 10"/>
          <p:cNvSpPr/>
          <p:nvPr/>
        </p:nvSpPr>
        <p:spPr>
          <a:xfrm>
            <a:off x="3328906" y="5237836"/>
            <a:ext cx="5386917" cy="1447800"/>
          </a:xfrm>
          <a:prstGeom prst="stripedRightArrow">
            <a:avLst/>
          </a:prstGeom>
          <a:solidFill>
            <a:srgbClr val="FFFF00"/>
          </a:solidFill>
          <a:ln w="15875">
            <a:solidFill>
              <a:schemeClr val="bg1"/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>
                <a:solidFill>
                  <a:schemeClr val="bg1"/>
                </a:solidFill>
                <a:latin typeface="Corbel" panose="020B0503020204020204" pitchFamily="34" charset="0"/>
                <a:cs typeface="Leelawadee" pitchFamily="34" charset="-34"/>
              </a:rPr>
              <a:t>The kingdom has come!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>
          <a:xfrm>
            <a:off x="11658600" y="6438900"/>
            <a:ext cx="457200" cy="381000"/>
          </a:xfrm>
        </p:spPr>
        <p:txBody>
          <a:bodyPr/>
          <a:lstStyle/>
          <a:p>
            <a:fld id="{CEAB1635-7AB6-4A02-8F63-2344453D2D84}" type="slidenum">
              <a:rPr lang="en-US" sz="1400">
                <a:latin typeface="Corbel" panose="020B0503020204020204" pitchFamily="34" charset="0"/>
                <a:cs typeface="Leelawadee" pitchFamily="34" charset="-34"/>
              </a:rPr>
              <a:pPr/>
              <a:t>10</a:t>
            </a:fld>
            <a:endParaRPr lang="en-US" sz="1400" dirty="0">
              <a:latin typeface="Corbel" panose="020B0503020204020204" pitchFamily="34" charset="0"/>
              <a:cs typeface="Leelawadee" pitchFamily="34" charset="-34"/>
            </a:endParaRPr>
          </a:p>
        </p:txBody>
      </p:sp>
      <p:pic>
        <p:nvPicPr>
          <p:cNvPr id="48130" name="Picture 2" descr="http://www.johnpratt.com/items/docs/lds/meridian/2007/images/passover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271506" y="5320045"/>
            <a:ext cx="1858060" cy="1225528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48136" name="Picture 8" descr="See full size image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8986234" y="5389780"/>
            <a:ext cx="2042702" cy="1143912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D989471-9F35-41C0-8E3A-79D1F1C4AD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Old Testament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066800" y="2677433"/>
            <a:ext cx="2465230" cy="1600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Kingdom </a:t>
            </a:r>
            <a:b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</a:b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of God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8061290" y="2939713"/>
            <a:ext cx="3879327" cy="1860888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Church of Christ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Acts 2:41, 47; </a:t>
            </a:r>
            <a:br>
              <a:rPr lang="en-US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</a:br>
            <a:r>
              <a:rPr lang="en-US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Eph. 1:20-23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Leelawadee" pitchFamily="34" charset="-34"/>
                <a:cs typeface="Leelawadee" pitchFamily="34" charset="-34"/>
              </a:rPr>
              <a:t>The Kingdom of Prophecy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New Testament</a:t>
            </a:r>
          </a:p>
        </p:txBody>
      </p:sp>
      <p:sp>
        <p:nvSpPr>
          <p:cNvPr id="11" name="Striped Right Arrow 10"/>
          <p:cNvSpPr/>
          <p:nvPr/>
        </p:nvSpPr>
        <p:spPr>
          <a:xfrm>
            <a:off x="3352800" y="2476500"/>
            <a:ext cx="4724400" cy="1600200"/>
          </a:xfrm>
          <a:prstGeom prst="stripedRightArrow">
            <a:avLst/>
          </a:prstGeom>
          <a:solidFill>
            <a:srgbClr val="FFFF00"/>
          </a:solidFill>
          <a:ln w="15875">
            <a:solidFill>
              <a:schemeClr val="bg1"/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>
                <a:solidFill>
                  <a:schemeClr val="bg1"/>
                </a:solidFill>
                <a:latin typeface="Corbel" panose="020B0503020204020204" pitchFamily="34" charset="0"/>
                <a:cs typeface="Leelawadee" pitchFamily="34" charset="-34"/>
              </a:rPr>
              <a:t>Colossians 1:13-18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600200" y="5137992"/>
            <a:ext cx="8991600" cy="1384995"/>
          </a:xfrm>
          <a:prstGeom prst="rect">
            <a:avLst/>
          </a:prstGeom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400" b="1" dirty="0">
                <a:ln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The kingdom has come!</a:t>
            </a:r>
            <a:br>
              <a:rPr lang="en-US" sz="4400" b="1" dirty="0">
                <a:ln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</a:br>
            <a:r>
              <a:rPr lang="en-US" sz="4000" b="1" i="1" dirty="0">
                <a:ln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Acts 1:6; 3:19-26; Hebrews 12:22-23, 28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>
          <a:xfrm>
            <a:off x="11582400" y="6382621"/>
            <a:ext cx="609600" cy="427983"/>
          </a:xfrm>
        </p:spPr>
        <p:txBody>
          <a:bodyPr/>
          <a:lstStyle/>
          <a:p>
            <a:fld id="{CEAB1635-7AB6-4A02-8F63-2344453D2D84}" type="slidenum">
              <a:rPr lang="en-US" sz="1400">
                <a:latin typeface="Corbel" panose="020B0503020204020204" pitchFamily="34" charset="0"/>
                <a:cs typeface="Leelawadee" pitchFamily="34" charset="-34"/>
              </a:rPr>
              <a:pPr/>
              <a:t>11</a:t>
            </a:fld>
            <a:endParaRPr lang="en-US" sz="1400" dirty="0">
              <a:latin typeface="Corbel" panose="020B0503020204020204" pitchFamily="34" charset="0"/>
              <a:cs typeface="Leelawadee" pitchFamily="34" charset="-34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DCA40E4-D097-4906-BB0D-0E638F6805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0" y="304800"/>
            <a:ext cx="9220200" cy="990600"/>
          </a:xfrm>
        </p:spPr>
        <p:txBody>
          <a:bodyPr>
            <a:noAutofit/>
          </a:bodyPr>
          <a:lstStyle/>
          <a:p>
            <a:r>
              <a:rPr lang="en-US" sz="6000" b="1" dirty="0">
                <a:latin typeface="Corbel" panose="020B0503020204020204" pitchFamily="34" charset="0"/>
                <a:cs typeface="Leelawadee" pitchFamily="34" charset="-34"/>
              </a:rPr>
              <a:t>The Kingdom of God in Luke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11125200" cy="5029200"/>
          </a:xfrm>
        </p:spPr>
        <p:txBody>
          <a:bodyPr>
            <a:norm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Luke portrays Jesus as fulfilling OT prophecies of the Messiah’s kingdom,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Luke 12:31-32</a:t>
            </a:r>
          </a:p>
          <a:p>
            <a:pPr lvl="1">
              <a:spcBef>
                <a:spcPts val="60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Kingdom is not postponed</a:t>
            </a:r>
          </a:p>
          <a:p>
            <a:pPr lvl="1">
              <a:spcBef>
                <a:spcPts val="60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Kingdom is not an earthly reign of 1,000 years</a:t>
            </a:r>
          </a:p>
          <a:p>
            <a:pPr lvl="1">
              <a:spcBef>
                <a:spcPts val="60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Kingdom is not part of a renovated earth</a:t>
            </a:r>
          </a:p>
          <a:p>
            <a:pPr lvl="1">
              <a:spcBef>
                <a:spcPts val="60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Preached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(8:1),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Coming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(11:2),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Near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(21:31-32; Matt. 3:2; Mk. 1:15)</a:t>
            </a:r>
          </a:p>
          <a:p>
            <a:pPr marL="365760" lvl="1" indent="0">
              <a:spcBef>
                <a:spcPts val="600"/>
              </a:spcBef>
              <a:buNone/>
            </a:pPr>
            <a:endParaRPr lang="en-US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  <a:cs typeface="Leelawadee" pitchFamily="34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EAB1635-7AB6-4A02-8F63-2344453D2D84}" type="slidenum">
              <a:rPr lang="en-US" sz="1400">
                <a:latin typeface="Corbel" panose="020B0503020204020204" pitchFamily="34" charset="0"/>
                <a:cs typeface="Leelawadee" pitchFamily="34" charset="-34"/>
              </a:rPr>
              <a:pPr/>
              <a:t>2</a:t>
            </a:fld>
            <a:endParaRPr lang="en-US" sz="1400" dirty="0">
              <a:latin typeface="Corbel" panose="020B0503020204020204" pitchFamily="34" charset="0"/>
              <a:cs typeface="Leelawadee" pitchFamily="34" charset="-34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911B587-9322-4A5B-837D-123AACFCDB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Old Testament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177924" y="3189982"/>
            <a:ext cx="2463801" cy="8486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Kingdom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8686800" y="3189982"/>
            <a:ext cx="1981200" cy="848618"/>
          </a:xfrm>
        </p:spPr>
        <p:txBody>
          <a:bodyPr/>
          <a:lstStyle/>
          <a:p>
            <a:pPr>
              <a:buNone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Church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296870"/>
            <a:ext cx="10972800" cy="1006435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Corbel" panose="020B0503020204020204" pitchFamily="34" charset="0"/>
                <a:cs typeface="Leelawadee" pitchFamily="34" charset="-34"/>
              </a:rPr>
              <a:t>The Kingdom of Prophecy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New Testament</a:t>
            </a:r>
          </a:p>
        </p:txBody>
      </p:sp>
      <p:sp>
        <p:nvSpPr>
          <p:cNvPr id="11" name="Striped Right Arrow 10"/>
          <p:cNvSpPr/>
          <p:nvPr/>
        </p:nvSpPr>
        <p:spPr>
          <a:xfrm>
            <a:off x="3848100" y="2814191"/>
            <a:ext cx="4495800" cy="1600200"/>
          </a:xfrm>
          <a:prstGeom prst="stripedRightArrow">
            <a:avLst/>
          </a:prstGeom>
          <a:solidFill>
            <a:srgbClr val="FFFF00"/>
          </a:solidFill>
          <a:ln w="15875">
            <a:solidFill>
              <a:schemeClr val="bg1"/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>
                <a:solidFill>
                  <a:schemeClr val="bg1"/>
                </a:solidFill>
                <a:latin typeface="Corbel" panose="020B0503020204020204" pitchFamily="34" charset="0"/>
                <a:cs typeface="Leelawadee" pitchFamily="34" charset="-34"/>
              </a:rPr>
              <a:t>Matthew 16:18-19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25800" y="4750282"/>
            <a:ext cx="5943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“Your kingdom come” 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(Luke 11:2)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z="1400">
                <a:latin typeface="Corbel" panose="020B0503020204020204" pitchFamily="34" charset="0"/>
                <a:cs typeface="Leelawadee" pitchFamily="34" charset="-34"/>
              </a:rPr>
              <a:pPr/>
              <a:t>3</a:t>
            </a:fld>
            <a:endParaRPr lang="en-US" sz="1400" dirty="0">
              <a:latin typeface="Corbel" panose="020B0503020204020204" pitchFamily="34" charset="0"/>
              <a:cs typeface="Leelawadee" pitchFamily="34" charset="-34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55BB6D0-17A9-459D-8917-8B6DB19BC3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6" grpId="0" build="p"/>
      <p:bldP spid="11" grpId="0" animBg="1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OT Prophecy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King born of virgin</a:t>
            </a:r>
          </a:p>
          <a:p>
            <a:pPr marL="511175" lvl="1" indent="-285750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Isaiah 7:14</a:t>
            </a:r>
          </a:p>
          <a:p>
            <a:pPr marL="511175" lvl="1" indent="-285750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Isaiah 9:6-7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6199717" y="2201896"/>
            <a:ext cx="5384800" cy="282730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Luke 1:30-35 (2:7, 11)</a:t>
            </a:r>
          </a:p>
          <a:p>
            <a:pPr marL="511175" lvl="1" indent="-285750">
              <a:spcBef>
                <a:spcPts val="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Virgin bears Son</a:t>
            </a:r>
          </a:p>
          <a:p>
            <a:pPr marL="511175" lvl="1" indent="-285750">
              <a:spcBef>
                <a:spcPts val="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Throne of David</a:t>
            </a:r>
          </a:p>
          <a:p>
            <a:pPr marL="511175" lvl="1" indent="-285750">
              <a:spcBef>
                <a:spcPts val="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Son of God and Savior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150082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Corbel" panose="020B0503020204020204" pitchFamily="34" charset="0"/>
                <a:cs typeface="Leelawadee" pitchFamily="34" charset="-34"/>
              </a:rPr>
              <a:t>The Kingdom of Prophecy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3"/>
          </p:nvPr>
        </p:nvSpPr>
        <p:spPr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txBody>
          <a:bodyPr vert="horz" lIns="91440" tIns="45720" rIns="91440" bIns="45720" anchor="b">
            <a:noAutofit/>
          </a:bodyPr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Luke’s Fulfillment</a:t>
            </a:r>
          </a:p>
        </p:txBody>
      </p:sp>
      <p:sp>
        <p:nvSpPr>
          <p:cNvPr id="11" name="Striped Right Arrow 10"/>
          <p:cNvSpPr/>
          <p:nvPr/>
        </p:nvSpPr>
        <p:spPr>
          <a:xfrm>
            <a:off x="3657485" y="4761791"/>
            <a:ext cx="5084464" cy="1447800"/>
          </a:xfrm>
          <a:prstGeom prst="stripedRightArrow">
            <a:avLst/>
          </a:prstGeom>
          <a:solidFill>
            <a:srgbClr val="FFFF00"/>
          </a:solidFill>
          <a:ln w="15875">
            <a:solidFill>
              <a:schemeClr val="bg1"/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>
                <a:solidFill>
                  <a:schemeClr val="bg1"/>
                </a:solidFill>
                <a:latin typeface="Corbel" panose="020B0503020204020204" pitchFamily="34" charset="0"/>
                <a:cs typeface="Leelawadee" pitchFamily="34" charset="-34"/>
              </a:rPr>
              <a:t>Kingdom has come!</a:t>
            </a:r>
          </a:p>
        </p:txBody>
      </p:sp>
      <p:pic>
        <p:nvPicPr>
          <p:cNvPr id="1027" name="Picture 3" descr="C:\Users\Joe Price\AppData\Local\Microsoft\Windows\Temporary Internet Files\Content.IE5\XK0QD6OH\MCj04126960000[1].wmf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9028000" y="4701362"/>
            <a:ext cx="1758862" cy="1836068"/>
          </a:xfrm>
          <a:prstGeom prst="rect">
            <a:avLst/>
          </a:prstGeom>
          <a:noFill/>
        </p:spPr>
      </p:pic>
      <p:pic>
        <p:nvPicPr>
          <p:cNvPr id="1031" name="Picture 7" descr="C:\Users\Joe Price\AppData\Local\Microsoft\Windows\Temporary Internet Files\Content.IE5\NH28K0OU\MCj04336780000[1].wmf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042802" y="4388648"/>
            <a:ext cx="1146958" cy="2139518"/>
          </a:xfrm>
          <a:prstGeom prst="rect">
            <a:avLst/>
          </a:prstGeom>
          <a:noFill/>
        </p:spPr>
      </p:pic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z="1400">
                <a:latin typeface="Corbel" panose="020B0503020204020204" pitchFamily="34" charset="0"/>
                <a:cs typeface="Leelawadee" pitchFamily="34" charset="-34"/>
              </a:rPr>
              <a:pPr/>
              <a:t>4</a:t>
            </a:fld>
            <a:endParaRPr lang="en-US" sz="1400" dirty="0">
              <a:latin typeface="Corbel" panose="020B0503020204020204" pitchFamily="34" charset="0"/>
              <a:cs typeface="Leelawadee" pitchFamily="34" charset="-34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60E5DAB-D615-48BF-9AAA-B650822ACB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6" grpId="0" build="p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OT Prophecy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King on the throne</a:t>
            </a:r>
          </a:p>
          <a:p>
            <a:pPr marL="511175" lvl="1" indent="-285750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2 Samuel 7:13</a:t>
            </a:r>
          </a:p>
          <a:p>
            <a:pPr marL="511175" lvl="1" indent="-285750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Psalms 2:6-7</a:t>
            </a:r>
          </a:p>
          <a:p>
            <a:pPr marL="511175" lvl="1" indent="-285750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Psalms 110:1-2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6199716" y="2201896"/>
            <a:ext cx="5992284" cy="391363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Sovereign rule</a:t>
            </a:r>
          </a:p>
          <a:p>
            <a:pPr marL="511175" lvl="1" indent="-285750">
              <a:spcBef>
                <a:spcPts val="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Throne, 1:32-33</a:t>
            </a:r>
          </a:p>
          <a:p>
            <a:pPr marL="511175" lvl="1" indent="-285750">
              <a:spcBef>
                <a:spcPts val="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Power, 22:67-70</a:t>
            </a:r>
          </a:p>
          <a:p>
            <a:pPr marL="511175" lvl="1" indent="-285750">
              <a:spcBef>
                <a:spcPts val="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Exalted, 24:51 (Acts 2:33)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165314"/>
            <a:ext cx="10972800" cy="1112075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Corbel" panose="020B0503020204020204" pitchFamily="34" charset="0"/>
                <a:cs typeface="Leelawadee" pitchFamily="34" charset="-34"/>
              </a:rPr>
              <a:t>The Kingdom of Prophecy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Luke’s Fulfillment</a:t>
            </a:r>
          </a:p>
        </p:txBody>
      </p:sp>
      <p:sp>
        <p:nvSpPr>
          <p:cNvPr id="11" name="Striped Right Arrow 10"/>
          <p:cNvSpPr/>
          <p:nvPr/>
        </p:nvSpPr>
        <p:spPr>
          <a:xfrm>
            <a:off x="3404658" y="4994086"/>
            <a:ext cx="5384800" cy="1447800"/>
          </a:xfrm>
          <a:prstGeom prst="stripedRightArrow">
            <a:avLst/>
          </a:prstGeom>
          <a:solidFill>
            <a:srgbClr val="FFFF00"/>
          </a:solidFill>
          <a:ln w="15875">
            <a:solidFill>
              <a:schemeClr val="bg1"/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>
                <a:solidFill>
                  <a:schemeClr val="bg1"/>
                </a:solidFill>
                <a:latin typeface="Corbel" panose="020B0503020204020204" pitchFamily="34" charset="0"/>
                <a:cs typeface="Leelawadee" pitchFamily="34" charset="-34"/>
              </a:rPr>
              <a:t>The kingdom has come!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z="1400">
                <a:latin typeface="Corbel" panose="020B0503020204020204" pitchFamily="34" charset="0"/>
                <a:cs typeface="Leelawadee" pitchFamily="34" charset="-34"/>
              </a:rPr>
              <a:pPr/>
              <a:t>5</a:t>
            </a:fld>
            <a:endParaRPr lang="en-US" sz="1400" dirty="0">
              <a:latin typeface="Corbel" panose="020B0503020204020204" pitchFamily="34" charset="0"/>
              <a:cs typeface="Leelawadee" pitchFamily="34" charset="-34"/>
            </a:endParaRPr>
          </a:p>
        </p:txBody>
      </p:sp>
      <p:pic>
        <p:nvPicPr>
          <p:cNvPr id="2050" name="Picture 2" descr="C:\Users\Joe Price\AppData\Local\Microsoft\Windows\Temporary Internet Files\Content.IE5\I25E4216\MCj01936380000[1].wmf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 flipH="1">
            <a:off x="1806002" y="4919209"/>
            <a:ext cx="1109480" cy="151012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2051" name="Picture 3" descr="C:\Users\Joe Price\AppData\Local\Microsoft\Windows\Temporary Internet Files\Content.IE5\2YCNDI78\MCj01940320000[1].wmf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9113308" y="4778062"/>
            <a:ext cx="1193148" cy="1792420"/>
          </a:xfrm>
          <a:prstGeom prst="rect">
            <a:avLst/>
          </a:prstGeom>
          <a:noFill/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D4EE22D-DD8E-41BA-8643-3D77A41F7E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OT Prophecy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09600" y="2201895"/>
            <a:ext cx="5384800" cy="325651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Mountain of Lord’s house established </a:t>
            </a:r>
            <a:b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</a:b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and preached</a:t>
            </a:r>
          </a:p>
          <a:p>
            <a:pPr marL="511175" lvl="1" indent="-285750">
              <a:spcBef>
                <a:spcPts val="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Isaiah 2:2-3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6096000" y="2201896"/>
            <a:ext cx="5867399" cy="3913632"/>
          </a:xfrm>
        </p:spPr>
        <p:txBody>
          <a:bodyPr>
            <a:normAutofit/>
          </a:bodyPr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Kingdom preached</a:t>
            </a:r>
          </a:p>
          <a:p>
            <a:pPr marL="463550" lvl="1" indent="-238125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Jesus, 4:43 | Good news, 8:1</a:t>
            </a:r>
          </a:p>
          <a:p>
            <a:pPr marL="463550" lvl="1" indent="-238125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Others sent, 9:2, 60</a:t>
            </a:r>
          </a:p>
          <a:p>
            <a:pPr marL="463550" lvl="1" indent="-238125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Since John, 16:16</a:t>
            </a:r>
          </a:p>
          <a:p>
            <a:pPr marL="463550" lvl="1" indent="-238125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From Jerusalem, 24:47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Corbel" panose="020B0503020204020204" pitchFamily="34" charset="0"/>
                <a:cs typeface="Leelawadee" pitchFamily="34" charset="-34"/>
              </a:rPr>
              <a:t>The Kingdom of Prophecy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Luke’s Fulfillment</a:t>
            </a:r>
          </a:p>
        </p:txBody>
      </p:sp>
      <p:sp>
        <p:nvSpPr>
          <p:cNvPr id="11" name="Striped Right Arrow 10"/>
          <p:cNvSpPr/>
          <p:nvPr/>
        </p:nvSpPr>
        <p:spPr>
          <a:xfrm>
            <a:off x="3404659" y="5110096"/>
            <a:ext cx="5384800" cy="1447800"/>
          </a:xfrm>
          <a:prstGeom prst="stripedRightArrow">
            <a:avLst/>
          </a:prstGeom>
          <a:solidFill>
            <a:srgbClr val="FFFF00"/>
          </a:solidFill>
          <a:ln w="15875">
            <a:solidFill>
              <a:schemeClr val="bg1"/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>
                <a:solidFill>
                  <a:schemeClr val="bg1"/>
                </a:solidFill>
                <a:latin typeface="Corbel" panose="020B0503020204020204" pitchFamily="34" charset="0"/>
                <a:cs typeface="Leelawadee" pitchFamily="34" charset="-34"/>
              </a:rPr>
              <a:t>The kingdom has come!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>
          <a:xfrm>
            <a:off x="11613524" y="6477000"/>
            <a:ext cx="457200" cy="381000"/>
          </a:xfrm>
        </p:spPr>
        <p:txBody>
          <a:bodyPr/>
          <a:lstStyle/>
          <a:p>
            <a:fld id="{CEAB1635-7AB6-4A02-8F63-2344453D2D84}" type="slidenum">
              <a:rPr lang="en-US" sz="1400">
                <a:latin typeface="Corbel" panose="020B0503020204020204" pitchFamily="34" charset="0"/>
                <a:cs typeface="Leelawadee" pitchFamily="34" charset="-34"/>
              </a:rPr>
              <a:pPr/>
              <a:t>6</a:t>
            </a:fld>
            <a:endParaRPr lang="en-US" sz="1400" dirty="0">
              <a:latin typeface="Corbel" panose="020B0503020204020204" pitchFamily="34" charset="0"/>
              <a:cs typeface="Leelawadee" pitchFamily="34" charset="-34"/>
            </a:endParaRPr>
          </a:p>
        </p:txBody>
      </p:sp>
      <p:pic>
        <p:nvPicPr>
          <p:cNvPr id="1034" name="Picture 10" descr="http://www.specialtyinterests.net/stemple2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256399" y="5198311"/>
            <a:ext cx="1755476" cy="1257806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</p:pic>
      <p:pic>
        <p:nvPicPr>
          <p:cNvPr id="1037" name="Picture 13" descr="http://menliketreeswalking.files.wordpress.com/2010/01/jesus-preaching3.jpg?w=216&amp;h=157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9144000" y="5281410"/>
            <a:ext cx="1756184" cy="1276486"/>
          </a:xfrm>
          <a:prstGeom prst="rect">
            <a:avLst/>
          </a:prstGeom>
          <a:noFill/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5C8B138-82A4-485C-A619-01CA720465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OT Prophecy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Nature of peace, righteousness, unity and knowledge</a:t>
            </a:r>
          </a:p>
          <a:p>
            <a:pPr marL="463550" lvl="1" indent="-238125">
              <a:spcBef>
                <a:spcPts val="0"/>
              </a:spcBef>
            </a:pPr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Isaiah 2:4</a:t>
            </a:r>
          </a:p>
          <a:p>
            <a:pPr marL="463550" lvl="1" indent="-238125">
              <a:spcBef>
                <a:spcPts val="0"/>
              </a:spcBef>
            </a:pPr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Isaiah 11:1-5, 6-9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6173788" y="2201896"/>
            <a:ext cx="5484812" cy="3913632"/>
          </a:xfrm>
        </p:spPr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Blessed kingdom not  of this world</a:t>
            </a:r>
          </a:p>
          <a:p>
            <a:pPr marL="463550" lvl="1" indent="-238125"/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Poor in spirit, 6:20</a:t>
            </a:r>
          </a:p>
          <a:p>
            <a:pPr marL="463550" lvl="1" indent="-238125"/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Within you, 17:20-21</a:t>
            </a:r>
          </a:p>
          <a:p>
            <a:pPr marL="463550" lvl="1" indent="-238125"/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As a little child, 18:16-17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Corbel" panose="020B0503020204020204" pitchFamily="34" charset="0"/>
                <a:cs typeface="Leelawadee" pitchFamily="34" charset="-34"/>
              </a:rPr>
              <a:t>The Kingdom of Prophecy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Luke’s Fulfillment</a:t>
            </a:r>
          </a:p>
        </p:txBody>
      </p:sp>
      <p:sp>
        <p:nvSpPr>
          <p:cNvPr id="11" name="Striped Right Arrow 10"/>
          <p:cNvSpPr/>
          <p:nvPr/>
        </p:nvSpPr>
        <p:spPr>
          <a:xfrm>
            <a:off x="3455194" y="5254752"/>
            <a:ext cx="5484812" cy="1447800"/>
          </a:xfrm>
          <a:prstGeom prst="stripedRightArrow">
            <a:avLst/>
          </a:prstGeom>
          <a:solidFill>
            <a:srgbClr val="FFFF00"/>
          </a:solidFill>
          <a:ln w="15875">
            <a:solidFill>
              <a:schemeClr val="bg1"/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>
                <a:solidFill>
                  <a:schemeClr val="bg1"/>
                </a:solidFill>
                <a:latin typeface="Corbel" panose="020B0503020204020204" pitchFamily="34" charset="0"/>
                <a:cs typeface="Leelawadee" pitchFamily="34" charset="-34"/>
              </a:rPr>
              <a:t>The kingdom has come!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>
          <a:xfrm>
            <a:off x="11582400" y="6334796"/>
            <a:ext cx="457200" cy="381000"/>
          </a:xfrm>
        </p:spPr>
        <p:txBody>
          <a:bodyPr/>
          <a:lstStyle/>
          <a:p>
            <a:fld id="{CEAB1635-7AB6-4A02-8F63-2344453D2D84}" type="slidenum">
              <a:rPr lang="en-US" sz="1400">
                <a:latin typeface="Corbel" panose="020B0503020204020204" pitchFamily="34" charset="0"/>
                <a:cs typeface="Leelawadee" pitchFamily="34" charset="-34"/>
              </a:rPr>
              <a:pPr/>
              <a:t>7</a:t>
            </a:fld>
            <a:endParaRPr lang="en-US" sz="1400" dirty="0">
              <a:latin typeface="Corbel" panose="020B0503020204020204" pitchFamily="34" charset="0"/>
              <a:cs typeface="Leelawadee" pitchFamily="34" charset="-34"/>
            </a:endParaRPr>
          </a:p>
        </p:txBody>
      </p:sp>
      <p:pic>
        <p:nvPicPr>
          <p:cNvPr id="41988" name="Picture 4" descr="Jesus and child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9207127" y="5364974"/>
            <a:ext cx="1371392" cy="135082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  <p:pic>
        <p:nvPicPr>
          <p:cNvPr id="10242" name="Picture 2" descr="http://www.parousianetwork.org/Cafe_Images/Wolf&amp;Lamb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429214" y="5356448"/>
            <a:ext cx="1659210" cy="124440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C82B63C-7A97-4F12-8C7F-AE979EB156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OT Prophecy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Universal (all nations)</a:t>
            </a:r>
          </a:p>
          <a:p>
            <a:pPr marL="463550" lvl="1" indent="-238125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Isaiah 11:10-12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6173788" y="2201896"/>
            <a:ext cx="5561012" cy="3913632"/>
          </a:xfrm>
        </p:spPr>
        <p:txBody>
          <a:bodyPr>
            <a:normAutofit/>
          </a:bodyPr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Kingdom would grow and permeate the world,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13:18-21 (Acts 1: 6-8; 2:5); Rom. 11:5, 11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Corbel" panose="020B0503020204020204" pitchFamily="34" charset="0"/>
                <a:cs typeface="Leelawadee" pitchFamily="34" charset="-34"/>
              </a:rPr>
              <a:t>The Kingdom of Prophecy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Luke’s Fulfillment</a:t>
            </a:r>
          </a:p>
        </p:txBody>
      </p:sp>
      <p:sp>
        <p:nvSpPr>
          <p:cNvPr id="11" name="Striped Right Arrow 10"/>
          <p:cNvSpPr/>
          <p:nvPr/>
        </p:nvSpPr>
        <p:spPr>
          <a:xfrm>
            <a:off x="3336667" y="4971229"/>
            <a:ext cx="5315466" cy="1447800"/>
          </a:xfrm>
          <a:prstGeom prst="stripedRightArrow">
            <a:avLst/>
          </a:prstGeom>
          <a:solidFill>
            <a:srgbClr val="FFFF00"/>
          </a:solidFill>
          <a:ln w="15875">
            <a:solidFill>
              <a:schemeClr val="bg1"/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>
                <a:solidFill>
                  <a:schemeClr val="bg1"/>
                </a:solidFill>
                <a:latin typeface="Corbel" panose="020B0503020204020204" pitchFamily="34" charset="0"/>
                <a:cs typeface="Leelawadee" pitchFamily="34" charset="-34"/>
              </a:rPr>
              <a:t>The kingdom has come!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>
          <a:xfrm>
            <a:off x="11734800" y="6440645"/>
            <a:ext cx="457200" cy="381000"/>
          </a:xfrm>
        </p:spPr>
        <p:txBody>
          <a:bodyPr/>
          <a:lstStyle/>
          <a:p>
            <a:fld id="{CEAB1635-7AB6-4A02-8F63-2344453D2D84}" type="slidenum">
              <a:rPr lang="en-US" sz="1400">
                <a:latin typeface="Corbel" panose="020B0503020204020204" pitchFamily="34" charset="0"/>
                <a:cs typeface="Leelawadee" pitchFamily="34" charset="-34"/>
              </a:rPr>
              <a:pPr/>
              <a:t>8</a:t>
            </a:fld>
            <a:endParaRPr lang="en-US" sz="1400" dirty="0">
              <a:latin typeface="Corbel" panose="020B0503020204020204" pitchFamily="34" charset="0"/>
              <a:cs typeface="Leelawadee" pitchFamily="34" charset="-34"/>
            </a:endParaRPr>
          </a:p>
        </p:txBody>
      </p:sp>
      <p:pic>
        <p:nvPicPr>
          <p:cNvPr id="43011" name="Picture 3" descr="C:\Users\Joe Price\AppData\Local\Microsoft\Windows\Temporary Internet Files\Content.IE5\XK0QD6OH\MPj04384750000[1]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517392" y="4893940"/>
            <a:ext cx="1484868" cy="1602378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43013" name="Picture 5" descr="mustard-seed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8963596" y="5047125"/>
            <a:ext cx="1711012" cy="1350428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149D03B-1F6B-4AC0-B260-7911103F70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OT Prophecy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When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? “In the days of these kings”</a:t>
            </a:r>
          </a:p>
          <a:p>
            <a:pPr marL="463550" lvl="1" indent="-238125"/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Daniel 2:44-45</a:t>
            </a:r>
          </a:p>
          <a:p>
            <a:pPr marL="225425" lvl="1" indent="0" algn="r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Babylon  | Medes-Persians</a:t>
            </a:r>
          </a:p>
          <a:p>
            <a:pPr marL="225425" lvl="1" indent="0" algn="r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Greece | </a:t>
            </a:r>
            <a:r>
              <a:rPr lang="en-US" sz="3600" b="1" u="sng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Rome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5943600" y="2201896"/>
            <a:ext cx="6096000" cy="3913632"/>
          </a:xfrm>
        </p:spPr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Roman empire, 2:1; 3:1</a:t>
            </a:r>
          </a:p>
          <a:p>
            <a:pPr marL="463550" lvl="1" indent="-238125">
              <a:spcBef>
                <a:spcPts val="0"/>
              </a:spcBef>
            </a:pPr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Life of hearers, 9:27</a:t>
            </a:r>
          </a:p>
          <a:p>
            <a:pPr marL="463550" lvl="1" indent="-238125">
              <a:spcBef>
                <a:spcPts val="0"/>
              </a:spcBef>
            </a:pPr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Near, 10:9, 11 | Come, 11:20</a:t>
            </a:r>
          </a:p>
          <a:p>
            <a:pPr marL="463550" lvl="1" indent="-238125">
              <a:spcBef>
                <a:spcPts val="0"/>
              </a:spcBef>
            </a:pPr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Sign of His power, 21:31-33 (24-28)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Corbel" panose="020B0503020204020204" pitchFamily="34" charset="0"/>
                <a:cs typeface="Leelawadee" pitchFamily="34" charset="-34"/>
              </a:rPr>
              <a:t>The Kingdom of Prophecy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Leelawadee" pitchFamily="34" charset="-34"/>
              </a:rPr>
              <a:t>Luke’s Fulfillment</a:t>
            </a:r>
          </a:p>
        </p:txBody>
      </p:sp>
      <p:sp>
        <p:nvSpPr>
          <p:cNvPr id="11" name="Striped Right Arrow 10"/>
          <p:cNvSpPr/>
          <p:nvPr/>
        </p:nvSpPr>
        <p:spPr>
          <a:xfrm>
            <a:off x="3394336" y="5238758"/>
            <a:ext cx="5384800" cy="1447800"/>
          </a:xfrm>
          <a:prstGeom prst="stripedRightArrow">
            <a:avLst/>
          </a:prstGeom>
          <a:solidFill>
            <a:srgbClr val="FFFF00"/>
          </a:solidFill>
          <a:ln w="15875">
            <a:solidFill>
              <a:schemeClr val="bg1"/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>
                <a:solidFill>
                  <a:schemeClr val="bg1"/>
                </a:solidFill>
                <a:latin typeface="Corbel" panose="020B0503020204020204" pitchFamily="34" charset="0"/>
                <a:cs typeface="Leelawadee" pitchFamily="34" charset="-34"/>
              </a:rPr>
              <a:t>The kingdom has come!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>
          <a:xfrm>
            <a:off x="11734800" y="6438900"/>
            <a:ext cx="457200" cy="381000"/>
          </a:xfrm>
        </p:spPr>
        <p:txBody>
          <a:bodyPr/>
          <a:lstStyle/>
          <a:p>
            <a:fld id="{CEAB1635-7AB6-4A02-8F63-2344453D2D84}" type="slidenum">
              <a:rPr lang="en-US" sz="1400">
                <a:latin typeface="Corbel" panose="020B0503020204020204" pitchFamily="34" charset="0"/>
                <a:cs typeface="Leelawadee" pitchFamily="34" charset="-34"/>
              </a:rPr>
              <a:pPr/>
              <a:t>9</a:t>
            </a:fld>
            <a:endParaRPr lang="en-US" sz="1400" dirty="0">
              <a:latin typeface="Corbel" panose="020B0503020204020204" pitchFamily="34" charset="0"/>
              <a:cs typeface="Leelawadee" pitchFamily="34" charset="-34"/>
            </a:endParaRPr>
          </a:p>
        </p:txBody>
      </p:sp>
      <p:pic>
        <p:nvPicPr>
          <p:cNvPr id="46086" name="Picture 6" descr="http://pastorkj.files.wordpress.com/2010/03/nebuimage1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102520" y="4851752"/>
            <a:ext cx="782720" cy="1878528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46088" name="Picture 8" descr="http://ed101.bu.edu/StudentDoc/current/ED101sp09/ltin/AugustusPic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9150799" y="4964599"/>
            <a:ext cx="1389806" cy="1593642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D201D73-356A-4472-B880-558D4D4A99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neral presentation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tint val="100000"/>
                <a:shade val="42000"/>
                <a:hueMod val="100000"/>
                <a:satMod val="100000"/>
              </a:schemeClr>
              <a:schemeClr val="phClr">
                <a:tint val="4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General presentation</Template>
  <TotalTime>0</TotalTime>
  <Words>457</Words>
  <Application>Microsoft Office PowerPoint</Application>
  <PresentationFormat>Widescreen</PresentationFormat>
  <Paragraphs>121</Paragraphs>
  <Slides>11</Slides>
  <Notes>11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Constantia</vt:lpstr>
      <vt:lpstr>Corbel</vt:lpstr>
      <vt:lpstr>Leelawadee</vt:lpstr>
      <vt:lpstr>Wingdings 2</vt:lpstr>
      <vt:lpstr>General presentation</vt:lpstr>
      <vt:lpstr>The Kingdom Has Come</vt:lpstr>
      <vt:lpstr>The Kingdom of God in Luke</vt:lpstr>
      <vt:lpstr>The Kingdom of Prophecy</vt:lpstr>
      <vt:lpstr>The Kingdom of Prophecy</vt:lpstr>
      <vt:lpstr>The Kingdom of Prophecy</vt:lpstr>
      <vt:lpstr>The Kingdom of Prophecy</vt:lpstr>
      <vt:lpstr>The Kingdom of Prophecy</vt:lpstr>
      <vt:lpstr>The Kingdom of Prophecy</vt:lpstr>
      <vt:lpstr>The Kingdom of Prophecy</vt:lpstr>
      <vt:lpstr>The Kingdom of Prophecy</vt:lpstr>
      <vt:lpstr>The Kingdom of Prophecy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2010-04-16T17:58:13Z</dcterms:created>
  <dcterms:modified xsi:type="dcterms:W3CDTF">2019-03-24T23:38:04Z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TC101079711033</vt:lpwstr>
  </property>
</Properties>
</file>