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65CB4-5FB7-4DA8-86ED-A966B9DB3CA6}" type="datetimeFigureOut">
              <a:rPr lang="en-IN" smtClean="0"/>
              <a:t>07-04-2019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11203-6C04-4D49-85A4-5FE89BEDC8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563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576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230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32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7958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5471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71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443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6887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5295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11203-6C04-4D49-85A4-5FE89BEDC87D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236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C6BC-FBBC-4591-AA1D-3F35260DFA3F}" type="datetime1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4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D6F-37BA-4776-AF2B-A2449C147B26}" type="datetime1">
              <a:rPr lang="en-US" smtClean="0"/>
              <a:t>4/7/2019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0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3F72-6C25-4AFA-A9BF-B9CFEDECFF55}" type="datetime1">
              <a:rPr lang="en-US" smtClean="0"/>
              <a:t>4/7/2019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4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0B59-44E4-4A95-A5F1-8784D8B574AB}" type="datetime1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7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8D3-CA39-4A0B-AA90-40364C04F4C1}" type="datetime1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7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537-6D44-4B3B-97CE-6BE4F3C7CCDA}" type="datetime1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3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F33C-678F-4F7E-B24C-D89C8146B007}" type="datetime1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3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2C909-027B-40D3-9C02-D6F76E65F647}" type="datetime1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 descr="Arrow shapes pointing right"/>
          <p:cNvGrpSpPr/>
          <p:nvPr userDrawn="1"/>
        </p:nvGrpSpPr>
        <p:grpSpPr>
          <a:xfrm>
            <a:off x="0" y="6132869"/>
            <a:ext cx="12192000" cy="737748"/>
            <a:chOff x="0" y="6132869"/>
            <a:chExt cx="12192000" cy="737748"/>
          </a:xfrm>
        </p:grpSpPr>
        <p:sp>
          <p:nvSpPr>
            <p:cNvPr id="9" name="Rectangle 8"/>
            <p:cNvSpPr>
              <a:spLocks noChangeAspect="1"/>
            </p:cNvSpPr>
            <p:nvPr userDrawn="1"/>
          </p:nvSpPr>
          <p:spPr>
            <a:xfrm>
              <a:off x="9448800" y="6132869"/>
              <a:ext cx="2743200" cy="73399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entagon 7"/>
            <p:cNvSpPr>
              <a:spLocks noChangeAspect="1"/>
            </p:cNvSpPr>
            <p:nvPr userDrawn="1"/>
          </p:nvSpPr>
          <p:spPr>
            <a:xfrm>
              <a:off x="7056718" y="6134105"/>
              <a:ext cx="2743200" cy="733991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entagon 9"/>
            <p:cNvSpPr>
              <a:spLocks noChangeAspect="1"/>
            </p:cNvSpPr>
            <p:nvPr userDrawn="1"/>
          </p:nvSpPr>
          <p:spPr>
            <a:xfrm>
              <a:off x="4676394" y="6135624"/>
              <a:ext cx="2743200" cy="733991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entagon 10"/>
            <p:cNvSpPr>
              <a:spLocks noChangeAspect="1"/>
            </p:cNvSpPr>
            <p:nvPr userDrawn="1"/>
          </p:nvSpPr>
          <p:spPr>
            <a:xfrm>
              <a:off x="2339340" y="6135409"/>
              <a:ext cx="2743200" cy="733991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entagon 6"/>
            <p:cNvSpPr>
              <a:spLocks noChangeAspect="1"/>
            </p:cNvSpPr>
            <p:nvPr userDrawn="1"/>
          </p:nvSpPr>
          <p:spPr>
            <a:xfrm>
              <a:off x="0" y="6136626"/>
              <a:ext cx="2743200" cy="733991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509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rder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68973"/>
          </a:xfrm>
        </p:spPr>
        <p:txBody>
          <a:bodyPr anchor="ctr" anchorCtr="0">
            <a:normAutofit/>
          </a:bodyPr>
          <a:lstStyle>
            <a:lvl1pPr algn="ctr">
              <a:defRPr sz="4000" i="0" u="none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A78-0FBA-4CAF-BDF2-E865C73FB468}" type="datetime1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 descr="Arrow shapes pointing right"/>
          <p:cNvGrpSpPr/>
          <p:nvPr userDrawn="1"/>
        </p:nvGrpSpPr>
        <p:grpSpPr>
          <a:xfrm>
            <a:off x="0" y="6132869"/>
            <a:ext cx="12192000" cy="737748"/>
            <a:chOff x="0" y="6132869"/>
            <a:chExt cx="12192000" cy="737748"/>
          </a:xfrm>
        </p:grpSpPr>
        <p:sp>
          <p:nvSpPr>
            <p:cNvPr id="9" name="Rectangle 8"/>
            <p:cNvSpPr>
              <a:spLocks noChangeAspect="1"/>
            </p:cNvSpPr>
            <p:nvPr userDrawn="1"/>
          </p:nvSpPr>
          <p:spPr>
            <a:xfrm>
              <a:off x="9448800" y="6132869"/>
              <a:ext cx="2743200" cy="73399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entagon 7"/>
            <p:cNvSpPr>
              <a:spLocks noChangeAspect="1"/>
            </p:cNvSpPr>
            <p:nvPr userDrawn="1"/>
          </p:nvSpPr>
          <p:spPr>
            <a:xfrm>
              <a:off x="7056718" y="6134105"/>
              <a:ext cx="2743200" cy="733991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entagon 9"/>
            <p:cNvSpPr>
              <a:spLocks noChangeAspect="1"/>
            </p:cNvSpPr>
            <p:nvPr userDrawn="1"/>
          </p:nvSpPr>
          <p:spPr>
            <a:xfrm>
              <a:off x="4676394" y="6135624"/>
              <a:ext cx="2743200" cy="733991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entagon 10"/>
            <p:cNvSpPr>
              <a:spLocks noChangeAspect="1"/>
            </p:cNvSpPr>
            <p:nvPr userDrawn="1"/>
          </p:nvSpPr>
          <p:spPr>
            <a:xfrm>
              <a:off x="2339340" y="6135409"/>
              <a:ext cx="2743200" cy="733991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entagon 6"/>
            <p:cNvSpPr>
              <a:spLocks noChangeAspect="1"/>
            </p:cNvSpPr>
            <p:nvPr userDrawn="1"/>
          </p:nvSpPr>
          <p:spPr>
            <a:xfrm>
              <a:off x="0" y="6136626"/>
              <a:ext cx="2743200" cy="733991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897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EAE94-8AA8-4FFE-ADC7-C61A23F5815B}" type="datetime1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7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33736" y="4127501"/>
            <a:ext cx="1707864" cy="1816099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7" name="Group 6" descr="Chevron shapes pointing right"/>
          <p:cNvGrpSpPr/>
          <p:nvPr userDrawn="1"/>
        </p:nvGrpSpPr>
        <p:grpSpPr>
          <a:xfrm>
            <a:off x="933736" y="2430943"/>
            <a:ext cx="10322178" cy="1463040"/>
            <a:chOff x="933736" y="2430943"/>
            <a:chExt cx="10322178" cy="1463040"/>
          </a:xfrm>
        </p:grpSpPr>
        <p:sp>
          <p:nvSpPr>
            <p:cNvPr id="8" name="Chevron 7"/>
            <p:cNvSpPr>
              <a:spLocks noChangeAspect="1"/>
            </p:cNvSpPr>
            <p:nvPr/>
          </p:nvSpPr>
          <p:spPr>
            <a:xfrm>
              <a:off x="933736" y="2430943"/>
              <a:ext cx="2438400" cy="146304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S</a:t>
              </a:r>
            </a:p>
          </p:txBody>
        </p:sp>
        <p:sp>
          <p:nvSpPr>
            <p:cNvPr id="9" name="Chevron 8"/>
            <p:cNvSpPr>
              <a:spLocks noChangeAspect="1"/>
            </p:cNvSpPr>
            <p:nvPr/>
          </p:nvSpPr>
          <p:spPr>
            <a:xfrm>
              <a:off x="2900131" y="2430943"/>
              <a:ext cx="2438400" cy="1463040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M</a:t>
              </a:r>
            </a:p>
          </p:txBody>
        </p:sp>
        <p:sp>
          <p:nvSpPr>
            <p:cNvPr id="10" name="Chevron 9"/>
            <p:cNvSpPr>
              <a:spLocks noChangeAspect="1"/>
            </p:cNvSpPr>
            <p:nvPr/>
          </p:nvSpPr>
          <p:spPr>
            <a:xfrm>
              <a:off x="4875625" y="2430943"/>
              <a:ext cx="2438400" cy="1463040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A</a:t>
              </a:r>
            </a:p>
          </p:txBody>
        </p:sp>
        <p:sp>
          <p:nvSpPr>
            <p:cNvPr id="11" name="Chevron 10"/>
            <p:cNvSpPr>
              <a:spLocks noChangeAspect="1"/>
            </p:cNvSpPr>
            <p:nvPr/>
          </p:nvSpPr>
          <p:spPr>
            <a:xfrm>
              <a:off x="6842020" y="2430943"/>
              <a:ext cx="2438400" cy="1463040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R</a:t>
              </a:r>
            </a:p>
          </p:txBody>
        </p:sp>
        <p:sp>
          <p:nvSpPr>
            <p:cNvPr id="12" name="Chevron 11"/>
            <p:cNvSpPr>
              <a:spLocks noChangeAspect="1"/>
            </p:cNvSpPr>
            <p:nvPr/>
          </p:nvSpPr>
          <p:spPr>
            <a:xfrm>
              <a:off x="8817514" y="2430943"/>
              <a:ext cx="2438400" cy="1463040"/>
            </a:xfrm>
            <a:prstGeom prst="chevro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T</a:t>
              </a:r>
            </a:p>
          </p:txBody>
        </p:sp>
      </p:grpSp>
      <p:sp>
        <p:nvSpPr>
          <p:cNvPr id="13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2900131" y="4127501"/>
            <a:ext cx="1707864" cy="1816099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4875625" y="4127500"/>
            <a:ext cx="1707864" cy="18161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842020" y="4127500"/>
            <a:ext cx="1707864" cy="18161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8817514" y="4127500"/>
            <a:ext cx="1707864" cy="18161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57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Chevron shapes pointing right with S M A R T headings"/>
          <p:cNvGrpSpPr/>
          <p:nvPr userDrawn="1"/>
        </p:nvGrpSpPr>
        <p:grpSpPr>
          <a:xfrm>
            <a:off x="1686771" y="427331"/>
            <a:ext cx="10322178" cy="1463040"/>
            <a:chOff x="933736" y="2430943"/>
            <a:chExt cx="10322178" cy="1463040"/>
          </a:xfrm>
        </p:grpSpPr>
        <p:sp>
          <p:nvSpPr>
            <p:cNvPr id="8" name="Chevron 7"/>
            <p:cNvSpPr>
              <a:spLocks noChangeAspect="1"/>
            </p:cNvSpPr>
            <p:nvPr/>
          </p:nvSpPr>
          <p:spPr>
            <a:xfrm>
              <a:off x="933736" y="2430943"/>
              <a:ext cx="2438400" cy="146304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S</a:t>
              </a:r>
            </a:p>
          </p:txBody>
        </p:sp>
        <p:sp>
          <p:nvSpPr>
            <p:cNvPr id="9" name="Chevron 8"/>
            <p:cNvSpPr>
              <a:spLocks noChangeAspect="1"/>
            </p:cNvSpPr>
            <p:nvPr/>
          </p:nvSpPr>
          <p:spPr>
            <a:xfrm>
              <a:off x="2900131" y="2430943"/>
              <a:ext cx="2438400" cy="1463040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M</a:t>
              </a:r>
            </a:p>
          </p:txBody>
        </p:sp>
        <p:sp>
          <p:nvSpPr>
            <p:cNvPr id="10" name="Chevron 9"/>
            <p:cNvSpPr>
              <a:spLocks noChangeAspect="1"/>
            </p:cNvSpPr>
            <p:nvPr/>
          </p:nvSpPr>
          <p:spPr>
            <a:xfrm>
              <a:off x="4875625" y="2430943"/>
              <a:ext cx="2438400" cy="1463040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A</a:t>
              </a:r>
            </a:p>
          </p:txBody>
        </p:sp>
        <p:sp>
          <p:nvSpPr>
            <p:cNvPr id="11" name="Chevron 10"/>
            <p:cNvSpPr>
              <a:spLocks noChangeAspect="1"/>
            </p:cNvSpPr>
            <p:nvPr/>
          </p:nvSpPr>
          <p:spPr>
            <a:xfrm>
              <a:off x="6842020" y="2430943"/>
              <a:ext cx="2438400" cy="1463040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R</a:t>
              </a:r>
            </a:p>
          </p:txBody>
        </p:sp>
        <p:sp>
          <p:nvSpPr>
            <p:cNvPr id="12" name="Chevron 11"/>
            <p:cNvSpPr>
              <a:spLocks noChangeAspect="1"/>
            </p:cNvSpPr>
            <p:nvPr/>
          </p:nvSpPr>
          <p:spPr>
            <a:xfrm>
              <a:off x="8817514" y="2430943"/>
              <a:ext cx="2438400" cy="1463040"/>
            </a:xfrm>
            <a:prstGeom prst="chevro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latin typeface="+mj-lt"/>
                </a:rPr>
                <a:t>T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3892" y="2041382"/>
            <a:ext cx="1533236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686771" y="2041382"/>
            <a:ext cx="1730684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653166" y="2041381"/>
            <a:ext cx="1703925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5628660" y="2041380"/>
            <a:ext cx="1705013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7703128" y="2041380"/>
            <a:ext cx="1533236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9570548" y="2041380"/>
            <a:ext cx="1707051" cy="618691"/>
          </a:xfrm>
        </p:spPr>
        <p:txBody>
          <a:bodyPr>
            <a:noAutofit/>
          </a:bodyPr>
          <a:lstStyle>
            <a:lvl1pPr algn="ctr">
              <a:defRPr sz="1300"/>
            </a:lvl1pPr>
          </a:lstStyle>
          <a:p>
            <a:pPr lvl="0"/>
            <a:r>
              <a:rPr lang="en-US" dirty="0"/>
              <a:t>Heading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-10391" y="2764441"/>
            <a:ext cx="12207240" cy="0"/>
          </a:xfrm>
          <a:prstGeom prst="line">
            <a:avLst/>
          </a:prstGeom>
          <a:ln w="25400" cap="flat" cmpd="sng">
            <a:gradFill flip="none" rotWithShape="1">
              <a:gsLst>
                <a:gs pos="0">
                  <a:schemeClr val="accent1"/>
                </a:gs>
                <a:gs pos="56000">
                  <a:schemeClr val="accent3"/>
                </a:gs>
                <a:gs pos="30000">
                  <a:schemeClr val="accent2"/>
                </a:gs>
                <a:gs pos="78000">
                  <a:schemeClr val="accent4"/>
                </a:gs>
                <a:gs pos="100000">
                  <a:schemeClr val="accent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80818" y="2908678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Clean garage.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693697" y="2908678"/>
            <a:ext cx="1730684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Have kids help me put all of the sports equipment into the right bins.</a:t>
            </a:r>
          </a:p>
          <a:p>
            <a:pPr lvl="0"/>
            <a:r>
              <a:rPr lang="en-US" dirty="0"/>
              <a:t>Give floor a good sweeping.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3660092" y="2908676"/>
            <a:ext cx="1703925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When I can fit the car in the garage….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5635586" y="2908676"/>
            <a:ext cx="1705013" cy="1005840"/>
          </a:xfrm>
        </p:spPr>
        <p:txBody>
          <a:bodyPr anchor="ctr" anchorCtr="0">
            <a:noAutofit/>
          </a:bodyPr>
          <a:lstStyle>
            <a:lvl1pPr algn="ctr">
              <a:defRPr sz="13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Kids have week off from school, my back is better, so yes.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7710054" y="2908676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Yes, we have all the bins we need.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9577474" y="2908676"/>
            <a:ext cx="1707051" cy="1005840"/>
          </a:xfrm>
        </p:spPr>
        <p:txBody>
          <a:bodyPr anchor="ctr" anchorCtr="0">
            <a:noAutofit/>
          </a:bodyPr>
          <a:lstStyle>
            <a:lvl1pPr algn="ctr">
              <a:defRPr sz="13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By the end of kids’ break, 11/29.</a:t>
            </a:r>
          </a:p>
        </p:txBody>
      </p:sp>
      <p:cxnSp>
        <p:nvCxnSpPr>
          <p:cNvPr id="30" name="Straight Connector 29"/>
          <p:cNvCxnSpPr/>
          <p:nvPr userDrawn="1"/>
        </p:nvCxnSpPr>
        <p:spPr>
          <a:xfrm>
            <a:off x="-13856" y="4061917"/>
            <a:ext cx="12207240" cy="0"/>
          </a:xfrm>
          <a:prstGeom prst="line">
            <a:avLst/>
          </a:prstGeom>
          <a:ln w="25400" cap="flat" cmpd="sng">
            <a:gradFill flip="none" rotWithShape="1">
              <a:gsLst>
                <a:gs pos="0">
                  <a:schemeClr val="accent1"/>
                </a:gs>
                <a:gs pos="56000">
                  <a:schemeClr val="accent3"/>
                </a:gs>
                <a:gs pos="30000">
                  <a:schemeClr val="accent2"/>
                </a:gs>
                <a:gs pos="78000">
                  <a:schemeClr val="accent4"/>
                </a:gs>
                <a:gs pos="100000">
                  <a:schemeClr val="accent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2"/>
          <p:cNvSpPr>
            <a:spLocks noGrp="1"/>
          </p:cNvSpPr>
          <p:nvPr>
            <p:ph type="body" sz="quarter" idx="25"/>
          </p:nvPr>
        </p:nvSpPr>
        <p:spPr>
          <a:xfrm>
            <a:off x="77353" y="4208233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26"/>
          </p:nvPr>
        </p:nvSpPr>
        <p:spPr>
          <a:xfrm>
            <a:off x="1690232" y="4208233"/>
            <a:ext cx="1730684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sz="quarter" idx="27"/>
          </p:nvPr>
        </p:nvSpPr>
        <p:spPr>
          <a:xfrm>
            <a:off x="3656627" y="4208231"/>
            <a:ext cx="1703925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5632121" y="4208231"/>
            <a:ext cx="1705013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sz="quarter" idx="29"/>
          </p:nvPr>
        </p:nvSpPr>
        <p:spPr>
          <a:xfrm>
            <a:off x="7706589" y="4208231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0"/>
          </p:nvPr>
        </p:nvSpPr>
        <p:spPr>
          <a:xfrm>
            <a:off x="9574009" y="4208231"/>
            <a:ext cx="1707051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-6930" y="5372327"/>
            <a:ext cx="12207240" cy="0"/>
          </a:xfrm>
          <a:prstGeom prst="line">
            <a:avLst/>
          </a:prstGeom>
          <a:ln w="25400" cap="flat" cmpd="sng">
            <a:gradFill flip="none" rotWithShape="1">
              <a:gsLst>
                <a:gs pos="0">
                  <a:schemeClr val="accent1"/>
                </a:gs>
                <a:gs pos="56000">
                  <a:schemeClr val="accent3"/>
                </a:gs>
                <a:gs pos="30000">
                  <a:schemeClr val="accent2"/>
                </a:gs>
                <a:gs pos="78000">
                  <a:schemeClr val="accent4"/>
                </a:gs>
                <a:gs pos="100000">
                  <a:schemeClr val="accent5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Placeholder 2"/>
          <p:cNvSpPr>
            <a:spLocks noGrp="1"/>
          </p:cNvSpPr>
          <p:nvPr>
            <p:ph type="body" sz="quarter" idx="31"/>
          </p:nvPr>
        </p:nvSpPr>
        <p:spPr>
          <a:xfrm>
            <a:off x="63497" y="5518877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2"/>
          <p:cNvSpPr>
            <a:spLocks noGrp="1"/>
          </p:cNvSpPr>
          <p:nvPr>
            <p:ph type="body" sz="quarter" idx="32"/>
          </p:nvPr>
        </p:nvSpPr>
        <p:spPr>
          <a:xfrm>
            <a:off x="1676376" y="5518877"/>
            <a:ext cx="1730684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2"/>
          <p:cNvSpPr>
            <a:spLocks noGrp="1"/>
          </p:cNvSpPr>
          <p:nvPr>
            <p:ph type="body" sz="quarter" idx="33"/>
          </p:nvPr>
        </p:nvSpPr>
        <p:spPr>
          <a:xfrm>
            <a:off x="3642771" y="5518875"/>
            <a:ext cx="1703925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2"/>
          <p:cNvSpPr>
            <a:spLocks noGrp="1"/>
          </p:cNvSpPr>
          <p:nvPr>
            <p:ph type="body" sz="quarter" idx="34"/>
          </p:nvPr>
        </p:nvSpPr>
        <p:spPr>
          <a:xfrm>
            <a:off x="5618265" y="5518875"/>
            <a:ext cx="1705013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2"/>
          <p:cNvSpPr>
            <a:spLocks noGrp="1"/>
          </p:cNvSpPr>
          <p:nvPr>
            <p:ph type="body" sz="quarter" idx="35"/>
          </p:nvPr>
        </p:nvSpPr>
        <p:spPr>
          <a:xfrm>
            <a:off x="7692733" y="5518875"/>
            <a:ext cx="1533236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2"/>
          <p:cNvSpPr>
            <a:spLocks noGrp="1"/>
          </p:cNvSpPr>
          <p:nvPr>
            <p:ph type="body" sz="quarter" idx="36"/>
          </p:nvPr>
        </p:nvSpPr>
        <p:spPr>
          <a:xfrm>
            <a:off x="9560153" y="5518875"/>
            <a:ext cx="1707051" cy="1005840"/>
          </a:xfrm>
        </p:spPr>
        <p:txBody>
          <a:bodyPr anchor="ctr" anchorCtr="0">
            <a:noAutofit/>
          </a:bodyPr>
          <a:lstStyle>
            <a:lvl1pPr algn="ctr"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297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Chevrons with Name, Goal, and Finish By headings"/>
          <p:cNvGrpSpPr/>
          <p:nvPr userDrawn="1"/>
        </p:nvGrpSpPr>
        <p:grpSpPr>
          <a:xfrm>
            <a:off x="480507" y="523241"/>
            <a:ext cx="11308260" cy="926267"/>
            <a:chOff x="480507" y="523241"/>
            <a:chExt cx="11308260" cy="926267"/>
          </a:xfrm>
        </p:grpSpPr>
        <p:sp>
          <p:nvSpPr>
            <p:cNvPr id="8" name="Chevron 7"/>
            <p:cNvSpPr>
              <a:spLocks noChangeAspect="1"/>
            </p:cNvSpPr>
            <p:nvPr/>
          </p:nvSpPr>
          <p:spPr>
            <a:xfrm>
              <a:off x="480507" y="529272"/>
              <a:ext cx="3931920" cy="920236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NAME</a:t>
              </a:r>
            </a:p>
          </p:txBody>
        </p:sp>
        <p:sp>
          <p:nvSpPr>
            <p:cNvPr id="9" name="Chevron 8"/>
            <p:cNvSpPr>
              <a:spLocks noChangeAspect="1"/>
            </p:cNvSpPr>
            <p:nvPr/>
          </p:nvSpPr>
          <p:spPr>
            <a:xfrm>
              <a:off x="4168677" y="523241"/>
              <a:ext cx="3931920" cy="920236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GOAL</a:t>
              </a:r>
            </a:p>
          </p:txBody>
        </p:sp>
        <p:sp>
          <p:nvSpPr>
            <p:cNvPr id="10" name="Chevron 9"/>
            <p:cNvSpPr>
              <a:spLocks noChangeAspect="1"/>
            </p:cNvSpPr>
            <p:nvPr/>
          </p:nvSpPr>
          <p:spPr>
            <a:xfrm>
              <a:off x="7856847" y="529272"/>
              <a:ext cx="3931920" cy="920236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FINISH BY</a:t>
              </a:r>
            </a:p>
          </p:txBody>
        </p:sp>
      </p:grpSp>
      <p:cxnSp>
        <p:nvCxnSpPr>
          <p:cNvPr id="15" name="Straight Connector 14" descr="Vertical border line"/>
          <p:cNvCxnSpPr/>
          <p:nvPr userDrawn="1"/>
        </p:nvCxnSpPr>
        <p:spPr>
          <a:xfrm>
            <a:off x="4197096" y="1443477"/>
            <a:ext cx="0" cy="5414523"/>
          </a:xfrm>
          <a:prstGeom prst="line">
            <a:avLst/>
          </a:prstGeom>
          <a:ln w="19050">
            <a:gradFill>
              <a:gsLst>
                <a:gs pos="0">
                  <a:schemeClr val="accent2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 descr="Vertical border line"/>
          <p:cNvCxnSpPr/>
          <p:nvPr userDrawn="1"/>
        </p:nvCxnSpPr>
        <p:spPr>
          <a:xfrm>
            <a:off x="7628091" y="1443477"/>
            <a:ext cx="0" cy="5414523"/>
          </a:xfrm>
          <a:prstGeom prst="line">
            <a:avLst/>
          </a:prstGeom>
          <a:ln w="19050">
            <a:gradFill>
              <a:gsLst>
                <a:gs pos="0">
                  <a:schemeClr val="accent2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481013" y="1638300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81013" y="2601792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81013" y="3606959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481013" y="4612126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480507" y="5617293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4197504" y="1638300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197504" y="2601792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3" hasCustomPrompt="1"/>
          </p:nvPr>
        </p:nvSpPr>
        <p:spPr>
          <a:xfrm>
            <a:off x="4197504" y="3606959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197504" y="4612126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197503" y="5617293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goal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26" hasCustomPrompt="1"/>
          </p:nvPr>
        </p:nvSpPr>
        <p:spPr>
          <a:xfrm>
            <a:off x="7856847" y="1638300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7856847" y="2601792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7856847" y="3606959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7856846" y="4612126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0" hasCustomPrompt="1"/>
          </p:nvPr>
        </p:nvSpPr>
        <p:spPr>
          <a:xfrm>
            <a:off x="7856845" y="5617293"/>
            <a:ext cx="3430587" cy="7747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95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51C4D-3ED3-40A0-B5A8-A74A91D1658A}" type="datetime1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3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13EB-5CD2-427E-8190-7298B3AAEABC}" type="datetime1">
              <a:rPr lang="en-US" smtClean="0"/>
              <a:t>4/7/2019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0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78173"/>
            <a:ext cx="10515600" cy="612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F6A64-E5A2-4AFA-BC32-B2C2D1E9492A}" type="datetime1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7520F-9537-4B31-A4DB-3ECD89F60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8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0" r:id="rId4"/>
    <p:sldLayoutId id="2147483651" r:id="rId5"/>
    <p:sldLayoutId id="2147483661" r:id="rId6"/>
    <p:sldLayoutId id="2147483663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 descr="Chevron shapes pointing right"/>
          <p:cNvGrpSpPr/>
          <p:nvPr/>
        </p:nvGrpSpPr>
        <p:grpSpPr>
          <a:xfrm>
            <a:off x="933736" y="2430943"/>
            <a:ext cx="10322178" cy="1463040"/>
            <a:chOff x="933736" y="2430943"/>
            <a:chExt cx="10322178" cy="1463040"/>
          </a:xfrm>
        </p:grpSpPr>
        <p:sp>
          <p:nvSpPr>
            <p:cNvPr id="3" name="Chevron 2"/>
            <p:cNvSpPr>
              <a:spLocks noChangeAspect="1"/>
            </p:cNvSpPr>
            <p:nvPr/>
          </p:nvSpPr>
          <p:spPr>
            <a:xfrm>
              <a:off x="933736" y="2430943"/>
              <a:ext cx="2438400" cy="146304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G</a:t>
              </a:r>
            </a:p>
          </p:txBody>
        </p:sp>
        <p:sp>
          <p:nvSpPr>
            <p:cNvPr id="4" name="Chevron 3"/>
            <p:cNvSpPr>
              <a:spLocks noChangeAspect="1"/>
            </p:cNvSpPr>
            <p:nvPr/>
          </p:nvSpPr>
          <p:spPr>
            <a:xfrm>
              <a:off x="2900131" y="2430943"/>
              <a:ext cx="2438400" cy="1463040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O</a:t>
              </a:r>
            </a:p>
          </p:txBody>
        </p:sp>
        <p:sp>
          <p:nvSpPr>
            <p:cNvPr id="5" name="Chevron 4"/>
            <p:cNvSpPr>
              <a:spLocks noChangeAspect="1"/>
            </p:cNvSpPr>
            <p:nvPr/>
          </p:nvSpPr>
          <p:spPr>
            <a:xfrm>
              <a:off x="4875625" y="2430943"/>
              <a:ext cx="2438400" cy="1463040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A</a:t>
              </a:r>
            </a:p>
          </p:txBody>
        </p:sp>
        <p:sp>
          <p:nvSpPr>
            <p:cNvPr id="6" name="Chevron 5"/>
            <p:cNvSpPr>
              <a:spLocks noChangeAspect="1"/>
            </p:cNvSpPr>
            <p:nvPr/>
          </p:nvSpPr>
          <p:spPr>
            <a:xfrm>
              <a:off x="6842020" y="2430943"/>
              <a:ext cx="2438400" cy="1463040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L</a:t>
              </a:r>
            </a:p>
          </p:txBody>
        </p:sp>
        <p:sp>
          <p:nvSpPr>
            <p:cNvPr id="7" name="Chevron 6"/>
            <p:cNvSpPr>
              <a:spLocks noChangeAspect="1"/>
            </p:cNvSpPr>
            <p:nvPr/>
          </p:nvSpPr>
          <p:spPr>
            <a:xfrm>
              <a:off x="8817514" y="2430943"/>
              <a:ext cx="2438400" cy="1463040"/>
            </a:xfrm>
            <a:prstGeom prst="chevro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</a:t>
              </a:r>
            </a:p>
          </p:txBody>
        </p:sp>
      </p:grp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20DF4D1-29C7-4D14-8F62-A1C7AD60D84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33735" y="4480560"/>
            <a:ext cx="9626469" cy="839585"/>
          </a:xfrm>
        </p:spPr>
        <p:txBody>
          <a:bodyPr>
            <a:normAutofit/>
          </a:bodyPr>
          <a:lstStyle/>
          <a:p>
            <a:pPr algn="l"/>
            <a:r>
              <a:rPr lang="en-US" sz="4600" dirty="0">
                <a:solidFill>
                  <a:schemeClr val="bg1"/>
                </a:solidFill>
                <a:latin typeface="+mj-lt"/>
              </a:rPr>
              <a:t>Scripture Reading: </a:t>
            </a:r>
            <a:r>
              <a:rPr lang="en-US" sz="4600" i="1" dirty="0">
                <a:solidFill>
                  <a:schemeClr val="bg1"/>
                </a:solidFill>
                <a:latin typeface="+mj-lt"/>
              </a:rPr>
              <a:t>1 Timothy 1:3-7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A078F38-8A23-4D05-A64E-27E3C13C9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564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09" y="288099"/>
            <a:ext cx="11283118" cy="1565752"/>
          </a:xfrm>
        </p:spPr>
        <p:txBody>
          <a:bodyPr>
            <a:noAutofit/>
          </a:bodyPr>
          <a:lstStyle/>
          <a:p>
            <a:r>
              <a:rPr lang="en-US" sz="5400" spc="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is the goal of your life?</a:t>
            </a:r>
            <a:endParaRPr lang="en-US" sz="5400" i="1" spc="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10" y="1853851"/>
            <a:ext cx="11283118" cy="3645075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God’s purpose for you must be your goal, </a:t>
            </a:r>
            <a:r>
              <a:rPr lang="en-US" sz="4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Ecclesiastes 12:13</a:t>
            </a:r>
          </a:p>
          <a:p>
            <a:pPr marL="287338" indent="-287338">
              <a:lnSpc>
                <a:spcPct val="10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Our aspiration (aim, goal) is to please God, </a:t>
            </a:r>
            <a:b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Corinthians 5:9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3328" y="6356350"/>
            <a:ext cx="342028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10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27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11" y="267629"/>
            <a:ext cx="10883590" cy="1460963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Goal Setting</a:t>
            </a:r>
            <a:r>
              <a:rPr lang="en-US" sz="5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</a:t>
            </a:r>
            <a:r>
              <a:rPr lang="en-US" sz="6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5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3:2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317" y="1728592"/>
            <a:ext cx="10883590" cy="4337672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tx1"/>
                </a:solidFill>
                <a:latin typeface="Corbel" panose="020B0503020204020204" pitchFamily="34" charset="0"/>
              </a:rPr>
              <a:t>Goal</a:t>
            </a:r>
            <a:r>
              <a:rPr lang="en-US" sz="4800" dirty="0">
                <a:solidFill>
                  <a:schemeClr val="tx1"/>
                </a:solidFill>
                <a:latin typeface="Corbel" panose="020B0503020204020204" pitchFamily="34" charset="0"/>
              </a:rPr>
              <a:t>:</a:t>
            </a:r>
          </a:p>
          <a:p>
            <a:pPr marL="692150" lvl="1" indent="-234950">
              <a:lnSpc>
                <a:spcPct val="100000"/>
              </a:lnSpc>
              <a:spcAft>
                <a:spcPts val="1200"/>
              </a:spcAf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“The purpose toward which an endeavor is directed; an objective”</a:t>
            </a:r>
          </a:p>
          <a:p>
            <a:pPr marL="234950" indent="-2349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telos:</a:t>
            </a: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 “to </a:t>
            </a:r>
            <a:r>
              <a:rPr lang="en-US" sz="4000" i="1" u="sng" dirty="0">
                <a:solidFill>
                  <a:schemeClr val="tx1"/>
                </a:solidFill>
                <a:latin typeface="Corbel" panose="020B0503020204020204" pitchFamily="34" charset="0"/>
              </a:rPr>
              <a:t>set out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for a definite point or goal…the </a:t>
            </a:r>
            <a:r>
              <a:rPr lang="en-US" sz="4000" i="1" u="sng" dirty="0">
                <a:solidFill>
                  <a:schemeClr val="tx1"/>
                </a:solidFill>
                <a:latin typeface="Corbel" panose="020B0503020204020204" pitchFamily="34" charset="0"/>
              </a:rPr>
              <a:t>conclusion</a:t>
            </a: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 of an act or state (</a:t>
            </a:r>
            <a:r>
              <a:rPr lang="en-US" sz="4000" i="1" u="sng" dirty="0">
                <a:solidFill>
                  <a:schemeClr val="tx1"/>
                </a:solidFill>
                <a:latin typeface="Corbel" panose="020B0503020204020204" pitchFamily="34" charset="0"/>
              </a:rPr>
              <a:t>termination</a:t>
            </a: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000" i="1" u="sng" dirty="0">
                <a:solidFill>
                  <a:schemeClr val="tx1"/>
                </a:solidFill>
                <a:latin typeface="Corbel" panose="020B0503020204020204" pitchFamily="34" charset="0"/>
              </a:rPr>
              <a:t>result</a:t>
            </a: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)” (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Strong’s</a:t>
            </a: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); “end”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3328" y="6356350"/>
            <a:ext cx="342028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2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93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11" y="300625"/>
            <a:ext cx="10883590" cy="1260547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Set Your Goal</a:t>
            </a:r>
            <a:endParaRPr lang="en-US" sz="66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11" y="1561172"/>
            <a:ext cx="11404464" cy="45050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solidFill>
                  <a:schemeClr val="tx1"/>
                </a:solidFill>
                <a:latin typeface="Corbel" panose="020B0503020204020204" pitchFamily="34" charset="0"/>
              </a:rPr>
              <a:t>Examples of </a:t>
            </a:r>
            <a:r>
              <a:rPr lang="en-US" sz="4800" i="1" dirty="0">
                <a:solidFill>
                  <a:schemeClr val="tx1"/>
                </a:solidFill>
                <a:latin typeface="Corbel" panose="020B0503020204020204" pitchFamily="34" charset="0"/>
              </a:rPr>
              <a:t>telos </a:t>
            </a:r>
            <a:r>
              <a:rPr lang="en-US" sz="4600" i="1" dirty="0">
                <a:solidFill>
                  <a:schemeClr val="tx1"/>
                </a:solidFill>
                <a:latin typeface="Corbel" panose="020B0503020204020204" pitchFamily="34" charset="0"/>
              </a:rPr>
              <a:t>(aim, result, outcome, end)</a:t>
            </a:r>
            <a:r>
              <a:rPr lang="en-US" sz="4600" dirty="0">
                <a:solidFill>
                  <a:schemeClr val="tx1"/>
                </a:solidFill>
                <a:latin typeface="Corbel" panose="020B0503020204020204" pitchFamily="34" charset="0"/>
              </a:rPr>
              <a:t>:</a:t>
            </a:r>
          </a:p>
          <a:p>
            <a:pPr marL="692150" lvl="1" indent="-234950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Christ the end of the law for righteousness,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Romans 10:4</a:t>
            </a:r>
          </a:p>
          <a:p>
            <a:pPr marL="692150" lvl="1" indent="-234950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End of sin and end of holiness,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Romans 6:21, 22</a:t>
            </a:r>
          </a:p>
          <a:p>
            <a:pPr marL="692150" lvl="1" indent="-234950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Hold fast…to the end,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Hebrews 3:6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3328" y="6356350"/>
            <a:ext cx="342028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3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39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4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11" y="300625"/>
            <a:ext cx="10883590" cy="1753643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Purposes of God – Our Goals</a:t>
            </a:r>
            <a:endParaRPr lang="en-US" sz="60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10" y="2192054"/>
            <a:ext cx="11191521" cy="3874209"/>
          </a:xfrm>
        </p:spPr>
        <p:txBody>
          <a:bodyPr>
            <a:normAutofit/>
          </a:bodyPr>
          <a:lstStyle/>
          <a:p>
            <a:pPr marL="287338" indent="-287338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600" b="1" dirty="0">
                <a:solidFill>
                  <a:schemeClr val="tx1"/>
                </a:solidFill>
                <a:latin typeface="Corbel" panose="020B0503020204020204" pitchFamily="34" charset="0"/>
              </a:rPr>
              <a:t>God’s purposes accomplish good things</a:t>
            </a:r>
          </a:p>
          <a:p>
            <a:pPr marL="692150" lvl="1" indent="-234950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Joseph and brothers,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Genesis 50:20</a:t>
            </a:r>
          </a:p>
          <a:p>
            <a:pPr marL="692150" lvl="1" indent="-234950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Job,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James 5:11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3328" y="6356350"/>
            <a:ext cx="342028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4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17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11" y="300625"/>
            <a:ext cx="10883590" cy="1465545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Purposes of God – Our Goals</a:t>
            </a:r>
            <a:endParaRPr lang="en-US" sz="60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10" y="1766170"/>
            <a:ext cx="11283118" cy="4033381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600" b="1" dirty="0">
                <a:solidFill>
                  <a:schemeClr val="tx1"/>
                </a:solidFill>
                <a:latin typeface="Corbel" panose="020B0503020204020204" pitchFamily="34" charset="0"/>
              </a:rPr>
              <a:t>God turns the evil goals of men and uses them to accomplish godly purposes</a:t>
            </a:r>
          </a:p>
          <a:p>
            <a:pPr marL="692150" lvl="1" indent="-234950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Suffering and death of Jesus,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Acts 3:13-15</a:t>
            </a:r>
          </a:p>
          <a:p>
            <a:pPr marL="692150" lvl="1" indent="-234950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Personal suffering of the apostles,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2 Cor. 4:7-15 </a:t>
            </a:r>
          </a:p>
          <a:p>
            <a:pPr marL="287338" indent="-287338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600" b="1" dirty="0">
                <a:solidFill>
                  <a:schemeClr val="tx1"/>
                </a:solidFill>
                <a:latin typeface="Corbel" panose="020B0503020204020204" pitchFamily="34" charset="0"/>
              </a:rPr>
              <a:t>Make God’s purposes ours</a:t>
            </a:r>
            <a:r>
              <a:rPr lang="en-US" sz="46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600" i="1" dirty="0">
                <a:solidFill>
                  <a:schemeClr val="tx1"/>
                </a:solidFill>
                <a:latin typeface="Corbel" panose="020B0503020204020204" pitchFamily="34" charset="0"/>
              </a:rPr>
              <a:t>Rom. 8:28, 35-37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3328" y="6356350"/>
            <a:ext cx="342028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5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48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672" y="300625"/>
            <a:ext cx="11314655" cy="1415441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Goal of God’s Commandment</a:t>
            </a:r>
            <a:endParaRPr lang="en-US" sz="54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672" y="1803748"/>
            <a:ext cx="11498632" cy="3995803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Not to enslave / oppress us, but to free us from sin’s bondage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John 8:31-36</a:t>
            </a:r>
          </a:p>
          <a:p>
            <a:pPr marL="287338" indent="-287338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Not self-righteousness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Luke 18:9-14 (17:10)</a:t>
            </a:r>
          </a:p>
          <a:p>
            <a:pPr marL="287338" indent="-287338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Not outward compliance without inward commitment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Philippians 2:12-13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3328" y="6356350"/>
            <a:ext cx="342028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6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86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672" y="300625"/>
            <a:ext cx="11314655" cy="1465545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Goal of God’s Commandment</a:t>
            </a:r>
            <a:endParaRPr lang="en-US" sz="5400" i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10" y="1766171"/>
            <a:ext cx="11283118" cy="3645074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Love</a:t>
            </a:r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1 Timothy 1:3-5</a:t>
            </a:r>
          </a:p>
          <a:p>
            <a:pPr marL="973138" lvl="1" indent="-287338">
              <a:lnSpc>
                <a:spcPct val="100000"/>
              </a:lnSpc>
              <a:spcBef>
                <a:spcPts val="1500"/>
              </a:spcBef>
            </a:pPr>
            <a:r>
              <a:rPr lang="en-US" sz="4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From a pure heart, </a:t>
            </a:r>
            <a:r>
              <a:rPr lang="en-US" sz="4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James 4:8 (John 14:15, 21)</a:t>
            </a:r>
          </a:p>
          <a:p>
            <a:pPr marL="973138" lvl="1" indent="-287338">
              <a:lnSpc>
                <a:spcPct val="100000"/>
              </a:lnSpc>
              <a:spcBef>
                <a:spcPts val="1500"/>
              </a:spcBef>
            </a:pPr>
            <a:r>
              <a:rPr lang="en-US" sz="4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From a good conscience, </a:t>
            </a:r>
            <a:r>
              <a:rPr lang="en-US" sz="4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1 Timothy 1:18-19</a:t>
            </a:r>
          </a:p>
          <a:p>
            <a:pPr marL="973138" lvl="1" indent="-287338">
              <a:lnSpc>
                <a:spcPct val="100000"/>
              </a:lnSpc>
              <a:spcBef>
                <a:spcPts val="1500"/>
              </a:spcBef>
            </a:pPr>
            <a:r>
              <a:rPr lang="en-US" sz="4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From sincere faith, </a:t>
            </a:r>
            <a:r>
              <a:rPr lang="en-US" sz="42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2 Timothy 1:5; 1 Peter 1:7</a:t>
            </a:r>
            <a:endParaRPr lang="en-US" sz="4200" dirty="0">
              <a:solidFill>
                <a:schemeClr val="accent1">
                  <a:lumMod val="60000"/>
                  <a:lumOff val="4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3328" y="6356350"/>
            <a:ext cx="342028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7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2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09" y="250522"/>
            <a:ext cx="11283118" cy="1665960"/>
          </a:xfrm>
        </p:spPr>
        <p:txBody>
          <a:bodyPr>
            <a:noAutofit/>
          </a:bodyPr>
          <a:lstStyle/>
          <a:p>
            <a:r>
              <a:rPr lang="en-US" sz="6600" spc="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Your Goal</a:t>
            </a:r>
            <a:endParaRPr lang="en-US" sz="6600" i="1" spc="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10" y="1916483"/>
            <a:ext cx="11283118" cy="3557392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end of faith is salvation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1:8-9</a:t>
            </a:r>
          </a:p>
          <a:p>
            <a:pPr marL="973138" lvl="1" indent="-287338">
              <a:lnSpc>
                <a:spcPct val="100000"/>
              </a:lnSpc>
              <a:spcBef>
                <a:spcPts val="1500"/>
              </a:spcBef>
            </a:pPr>
            <a:r>
              <a:rPr lang="en-US" sz="4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All of life is regulated by the primary goal </a:t>
            </a:r>
            <a:br>
              <a:rPr lang="en-US" sz="4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of your eternal life, </a:t>
            </a:r>
            <a:r>
              <a:rPr lang="en-US" sz="4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Romans 6:19-22</a:t>
            </a:r>
          </a:p>
          <a:p>
            <a:pPr marL="973138" lvl="1" indent="-287338">
              <a:lnSpc>
                <a:spcPct val="100000"/>
              </a:lnSpc>
              <a:spcBef>
                <a:spcPts val="1500"/>
              </a:spcBef>
            </a:pPr>
            <a:r>
              <a:rPr lang="en-US" sz="4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Self-discipline, </a:t>
            </a:r>
            <a:r>
              <a:rPr lang="en-US" sz="4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Corinthians 9:25-27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3328" y="6356350"/>
            <a:ext cx="342028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8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37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09" y="288099"/>
            <a:ext cx="11283118" cy="1377864"/>
          </a:xfrm>
        </p:spPr>
        <p:txBody>
          <a:bodyPr>
            <a:noAutofit/>
          </a:bodyPr>
          <a:lstStyle/>
          <a:p>
            <a:r>
              <a:rPr lang="en-US" sz="6600" spc="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Your Goal</a:t>
            </a:r>
            <a:endParaRPr lang="en-US" sz="6600" i="1" spc="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10" y="1665963"/>
            <a:ext cx="11283118" cy="4233796"/>
          </a:xfrm>
        </p:spPr>
        <p:txBody>
          <a:bodyPr>
            <a:noAutofit/>
          </a:bodyPr>
          <a:lstStyle/>
          <a:p>
            <a:pPr marL="287338" indent="-287338">
              <a:lnSpc>
                <a:spcPct val="10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end of faith is salvation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1:8-9</a:t>
            </a:r>
          </a:p>
          <a:p>
            <a:pPr marL="973138" lvl="1" indent="-287338">
              <a:lnSpc>
                <a:spcPct val="100000"/>
              </a:lnSpc>
              <a:spcBef>
                <a:spcPts val="1500"/>
              </a:spcBef>
            </a:pPr>
            <a:r>
              <a:rPr lang="en-US" sz="4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Remove every obstacle, </a:t>
            </a:r>
            <a:r>
              <a:rPr lang="en-US" sz="4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3:7-8</a:t>
            </a:r>
          </a:p>
          <a:p>
            <a:pPr marL="973138" lvl="1" indent="-287338">
              <a:lnSpc>
                <a:spcPct val="100000"/>
              </a:lnSpc>
              <a:spcBef>
                <a:spcPts val="1500"/>
              </a:spcBef>
            </a:pPr>
            <a:r>
              <a:rPr lang="en-US" sz="4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Set your mind to set your life, </a:t>
            </a:r>
            <a:r>
              <a:rPr lang="en-US" sz="4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3:2-3</a:t>
            </a:r>
          </a:p>
          <a:p>
            <a:pPr marL="287338" indent="-287338">
              <a:lnSpc>
                <a:spcPct val="100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end </a:t>
            </a:r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(result)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of opposing / rejecting God’s truth is wrath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Thess. 2:16 (2 Thess. 1:8-9)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5D2AD-9AEB-42F6-BAE8-53A5BCB9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EA11F-C28E-4951-BF47-7564CADE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6679" y="6356350"/>
            <a:ext cx="458677" cy="365125"/>
          </a:xfrm>
        </p:spPr>
        <p:txBody>
          <a:bodyPr/>
          <a:lstStyle/>
          <a:p>
            <a:fld id="{4E87520F-9537-4B31-A4DB-3ECD89F60798}" type="slidenum">
              <a:rPr lang="en-US" sz="1400" smtClean="0">
                <a:latin typeface="Corbel" panose="020B0503020204020204" pitchFamily="34" charset="0"/>
              </a:rPr>
              <a:t>9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38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8595B"/>
      </a:dk2>
      <a:lt2>
        <a:srgbClr val="E7E6E6"/>
      </a:lt2>
      <a:accent1>
        <a:srgbClr val="36AFCE"/>
      </a:accent1>
      <a:accent2>
        <a:srgbClr val="74C7DC"/>
      </a:accent2>
      <a:accent3>
        <a:srgbClr val="9DD7E7"/>
      </a:accent3>
      <a:accent4>
        <a:srgbClr val="AFDFEB"/>
      </a:accent4>
      <a:accent5>
        <a:srgbClr val="D7EFF5"/>
      </a:accent5>
      <a:accent6>
        <a:srgbClr val="E1F3F7"/>
      </a:accent6>
      <a:hlink>
        <a:srgbClr val="0563C1"/>
      </a:hlink>
      <a:folHlink>
        <a:srgbClr val="954F72"/>
      </a:folHlink>
    </a:clrScheme>
    <a:fontScheme name="Custom 1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FamilySMARTGoals" id="{FD6BB01D-55F3-42C5-9996-0780B2D5B78A}" vid="{D43E6DD9-55BF-400C-8D61-1849018B65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S.M.A.R.T. Goals</Template>
  <TotalTime>0</TotalTime>
  <Words>382</Words>
  <Application>Microsoft Office PowerPoint</Application>
  <PresentationFormat>Widescreen</PresentationFormat>
  <Paragraphs>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Trebuchet MS</vt:lpstr>
      <vt:lpstr>Office Theme</vt:lpstr>
      <vt:lpstr>PowerPoint Presentation</vt:lpstr>
      <vt:lpstr>Goal Setting, Colossians 3:2</vt:lpstr>
      <vt:lpstr>Set Your Goal</vt:lpstr>
      <vt:lpstr>Purposes of God – Our Goals</vt:lpstr>
      <vt:lpstr>Purposes of God – Our Goals</vt:lpstr>
      <vt:lpstr>The Goal of God’s Commandment</vt:lpstr>
      <vt:lpstr>The Goal of God’s Commandment</vt:lpstr>
      <vt:lpstr>Your Goal</vt:lpstr>
      <vt:lpstr>Your Goal</vt:lpstr>
      <vt:lpstr>What is the goal of your life?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2019-04-04T23:04:39Z</dcterms:created>
  <dcterms:modified xsi:type="dcterms:W3CDTF">2019-04-07T13:45:04Z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VT@JAWS2</vt:lpwstr>
  </property>
  <property fmtid="{D5CDD505-2E9C-101B-9397-08002B2CF9AE}" pid="5" name="MSIP_Label_f42aa342-8706-4288-bd11-ebb85995028c_SetDate">
    <vt:lpwstr>2018-02-23T06:12:47.1504800Z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