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509" autoAdjust="0"/>
  </p:normalViewPr>
  <p:slideViewPr>
    <p:cSldViewPr snapToGrid="0">
      <p:cViewPr varScale="1">
        <p:scale>
          <a:sx n="80" d="100"/>
          <a:sy n="80" d="100"/>
        </p:scale>
        <p:origin x="7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A1896-BA56-4AC2-9534-1864042A7306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7D0EC-FA25-4B3F-B2C6-19BCF17BF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80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Greeting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purpose of this is to review the topic of Reverence.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Specifically, to review our reverence in Worship and Service to God. Whereas those are two different things, both are important for us to understand.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questions we need to ask ourselves, constantly:</a:t>
            </a:r>
          </a:p>
          <a:p>
            <a:pPr lvl="1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we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God?</a:t>
            </a:r>
          </a:p>
          <a:p>
            <a:pPr lvl="1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serious are we in:</a:t>
            </a:r>
          </a:p>
          <a:p>
            <a:pPr lvl="2" rtl="0" fontAlgn="ctr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Worship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Him? - Acts, focus. Is it sacred. Are we irreverent, joking, etc.?</a:t>
            </a:r>
          </a:p>
          <a:p>
            <a:pPr lvl="3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Prayer - He is the "Almighty", the Great, "I Am"</a:t>
            </a:r>
          </a:p>
          <a:p>
            <a:pPr lvl="3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Evangelism - He is there with us. What are we doing during the lesson?</a:t>
            </a:r>
          </a:p>
          <a:p>
            <a:pPr lvl="3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Communion - focus before, during, after, no kidding, whispering, joking</a:t>
            </a:r>
          </a:p>
          <a:p>
            <a:pPr lvl="3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Offering - Fellowship with each other. Rendering to him.</a:t>
            </a:r>
          </a:p>
          <a:p>
            <a:pPr lvl="3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Singing - Focus (words/notes more than the meaning or that it's to/about Him)</a:t>
            </a:r>
          </a:p>
          <a:p>
            <a:pPr lvl="2" rtl="0" fontAlgn="ctr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Him? - regard for others, ourselves, distractions</a:t>
            </a:r>
          </a:p>
          <a:p>
            <a:pPr lvl="3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Classes - arriving early, on time, late? Talking before or during? Do we come prepared?</a:t>
            </a:r>
          </a:p>
          <a:p>
            <a:pPr lvl="3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preparing Communion, etc.</a:t>
            </a:r>
          </a:p>
          <a:p>
            <a:pPr lvl="1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Joy &amp; Devotion – Do we understand that they are not exclusive. We can be joyous and seriously committed at the same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7D0EC-FA25-4B3F-B2C6-19BCF17BF5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775460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98636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651368" y="3759524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2351" y="170929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83212"/>
            <a:ext cx="9601196" cy="43140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1860595"/>
            <a:ext cx="4718304" cy="42384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1860595"/>
            <a:ext cx="4718304" cy="42384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2351" y="1762043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30787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7049"/>
            <a:ext cx="4718304" cy="3591995"/>
          </a:xfrm>
        </p:spPr>
        <p:txBody>
          <a:bodyPr anchor="t">
            <a:normAutofit/>
          </a:bodyPr>
          <a:lstStyle>
            <a:lvl1pPr>
              <a:defRPr sz="30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293" y="193404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2507050"/>
            <a:ext cx="4718304" cy="3591996"/>
          </a:xfrm>
        </p:spPr>
        <p:txBody>
          <a:bodyPr anchor="t">
            <a:normAutofit/>
          </a:bodyPr>
          <a:lstStyle>
            <a:lvl1pPr>
              <a:defRPr sz="30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372723" y="1770835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2351" y="1753251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1" y="758954"/>
            <a:ext cx="9601196" cy="87641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763631"/>
            <a:ext cx="9601196" cy="43336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3200" kern="1200" cap="none"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800" kern="1200" cap="none"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decorously&amp;ie=&amp;oe=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5E294-03C1-43CA-B9FC-D0CEF24113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Reverence in    Worship and Service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507D7-DE67-47A1-9992-9346D37A6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119238"/>
            <a:ext cx="6815669" cy="1100199"/>
          </a:xfrm>
        </p:spPr>
        <p:txBody>
          <a:bodyPr>
            <a:normAutofit/>
          </a:bodyPr>
          <a:lstStyle/>
          <a:p>
            <a:r>
              <a:rPr lang="en-US" sz="4000" dirty="0"/>
              <a:t>Psalms 8</a:t>
            </a:r>
          </a:p>
        </p:txBody>
      </p:sp>
    </p:spTree>
    <p:extLst>
      <p:ext uri="{BB962C8B-B14F-4D97-AF65-F5344CB8AC3E}">
        <p14:creationId xmlns:p14="http://schemas.microsoft.com/office/powerpoint/2010/main" val="45847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ADBF-3417-4DDB-9277-6DD1B489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– Acts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CBF674-DC38-45AB-B669-DEB0CD87A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955553"/>
              </p:ext>
            </p:extLst>
          </p:nvPr>
        </p:nvGraphicFramePr>
        <p:xfrm>
          <a:off x="1295400" y="1918501"/>
          <a:ext cx="9721788" cy="1619679"/>
        </p:xfrm>
        <a:graphic>
          <a:graphicData uri="http://schemas.openxmlformats.org/drawingml/2006/table">
            <a:tbl>
              <a:tblPr/>
              <a:tblGrid>
                <a:gridCol w="1243614">
                  <a:extLst>
                    <a:ext uri="{9D8B030D-6E8A-4147-A177-3AD203B41FA5}">
                      <a16:colId xmlns:a16="http://schemas.microsoft.com/office/drawing/2014/main" val="4034806982"/>
                    </a:ext>
                  </a:extLst>
                </a:gridCol>
                <a:gridCol w="6294268">
                  <a:extLst>
                    <a:ext uri="{9D8B030D-6E8A-4147-A177-3AD203B41FA5}">
                      <a16:colId xmlns:a16="http://schemas.microsoft.com/office/drawing/2014/main" val="2767059797"/>
                    </a:ext>
                  </a:extLst>
                </a:gridCol>
                <a:gridCol w="2183906">
                  <a:extLst>
                    <a:ext uri="{9D8B030D-6E8A-4147-A177-3AD203B41FA5}">
                      <a16:colId xmlns:a16="http://schemas.microsoft.com/office/drawing/2014/main" val="1732841380"/>
                    </a:ext>
                  </a:extLst>
                </a:gridCol>
              </a:tblGrid>
              <a:tr h="161967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Act. 5:1-11</a:t>
                      </a:r>
                      <a:endParaRPr lang="en-US" sz="3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i="1" dirty="0">
                          <a:effectLst/>
                          <a:latin typeface="Calibri" panose="020F0502020204030204" pitchFamily="34" charset="0"/>
                        </a:rPr>
                        <a:t>Turn &amp; read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Ir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</a:rPr>
                        <a:t>reverence in </a:t>
                      </a:r>
                      <a:r>
                        <a:rPr lang="en-US" sz="3000" u="sng" dirty="0">
                          <a:effectLst/>
                          <a:latin typeface="Calibri" panose="020F0502020204030204" pitchFamily="34" charset="0"/>
                        </a:rPr>
                        <a:t>worship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636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740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5B06-2998-4E66-86D9-0BBCFC92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 to Revere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20A87-4735-43D2-8369-095B6025C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an individual review.</a:t>
            </a:r>
          </a:p>
          <a:p>
            <a:r>
              <a:rPr lang="en-US" dirty="0"/>
              <a:t>It is an individual review. Others witness our actions and can judge, but WE must make that self-review, judgment, and corrective action with God.</a:t>
            </a:r>
          </a:p>
          <a:p>
            <a:r>
              <a:rPr lang="en-US" dirty="0"/>
              <a:t>Do not take Worship or service to Him </a:t>
            </a:r>
            <a:r>
              <a:rPr lang="en-US" i="1" dirty="0"/>
              <a:t>lightly</a:t>
            </a:r>
            <a:r>
              <a:rPr lang="en-US" dirty="0"/>
              <a:t>; we are to be joyous, but in HIM, not ourselves.</a:t>
            </a:r>
          </a:p>
          <a:p>
            <a:r>
              <a:rPr lang="en-US" dirty="0"/>
              <a:t>Service and most importantly Worship are to be selfless and reverent.</a:t>
            </a:r>
          </a:p>
        </p:txBody>
      </p:sp>
    </p:spTree>
    <p:extLst>
      <p:ext uri="{BB962C8B-B14F-4D97-AF65-F5344CB8AC3E}">
        <p14:creationId xmlns:p14="http://schemas.microsoft.com/office/powerpoint/2010/main" val="38960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A992-26BE-4AE5-98F8-248FC1766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C4416-54F4-473F-A0F7-AAA90E5CA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443" y="1783212"/>
            <a:ext cx="10164932" cy="4314048"/>
          </a:xfrm>
        </p:spPr>
        <p:txBody>
          <a:bodyPr/>
          <a:lstStyle/>
          <a:p>
            <a:r>
              <a:rPr lang="en-US" b="1" dirty="0"/>
              <a:t>1 Corinthians 14:40</a:t>
            </a:r>
          </a:p>
          <a:p>
            <a:pPr marL="0" indent="0">
              <a:buNone/>
            </a:pPr>
            <a:r>
              <a:rPr lang="en-US" sz="4000" dirty="0"/>
              <a:t>	“Let all things be done </a:t>
            </a:r>
            <a:r>
              <a:rPr lang="en-US" sz="4000" u="sng" dirty="0"/>
              <a:t>decently</a:t>
            </a:r>
            <a:r>
              <a:rPr lang="en-US" sz="4000" dirty="0"/>
              <a:t> and </a:t>
            </a:r>
            <a:r>
              <a:rPr lang="en-US" sz="4000" u="sng" dirty="0"/>
              <a:t>in order</a:t>
            </a:r>
            <a:r>
              <a:rPr lang="en-US" sz="4000" dirty="0"/>
              <a:t>.”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576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B2721-67B4-49FC-BC44-0D13E7E5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Tone: 1 Cor. 14:40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F9206-1F72-4FE7-9941-2340CD9D6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dirty="0"/>
              <a:t>"</a:t>
            </a:r>
            <a:r>
              <a:rPr lang="en-US" b="1" u="sng" dirty="0"/>
              <a:t>Decently</a:t>
            </a:r>
            <a:r>
              <a:rPr lang="en-US" dirty="0"/>
              <a:t>"</a:t>
            </a:r>
          </a:p>
          <a:p>
            <a:pPr lvl="1" fontAlgn="ctr"/>
            <a:r>
              <a:rPr lang="en-US" sz="3200" b="1" dirty="0" err="1"/>
              <a:t>euschēmonōs</a:t>
            </a:r>
            <a:r>
              <a:rPr lang="en-US" sz="3200" b="1" dirty="0"/>
              <a:t> </a:t>
            </a:r>
            <a:r>
              <a:rPr lang="en-US" sz="3200" dirty="0"/>
              <a:t>(Strong's)</a:t>
            </a:r>
          </a:p>
          <a:p>
            <a:pPr lvl="1"/>
            <a:r>
              <a:rPr lang="en-US" sz="3200" i="1" dirty="0" err="1"/>
              <a:t>yoo</a:t>
            </a:r>
            <a:r>
              <a:rPr lang="en-US" sz="3200" i="1" dirty="0"/>
              <a:t>-</a:t>
            </a:r>
            <a:r>
              <a:rPr lang="en-US" sz="3200" i="1" dirty="0" err="1"/>
              <a:t>skhay</a:t>
            </a:r>
            <a:r>
              <a:rPr lang="en-US" sz="3200" i="1" dirty="0"/>
              <a:t>-mon'-</a:t>
            </a:r>
            <a:r>
              <a:rPr lang="en-US" sz="3200" i="1" dirty="0" err="1"/>
              <a:t>oce</a:t>
            </a:r>
            <a:endParaRPr lang="en-US" sz="3200" dirty="0"/>
          </a:p>
          <a:p>
            <a:pPr lvl="1"/>
            <a:r>
              <a:rPr lang="en-US" sz="3200" dirty="0"/>
              <a:t>Adverb from G2158;</a:t>
            </a:r>
          </a:p>
          <a:p>
            <a:pPr lvl="1"/>
            <a:r>
              <a:rPr lang="en-US" sz="3200" b="1" dirty="0">
                <a:solidFill>
                  <a:srgbClr val="0000CC"/>
                </a:solidFill>
              </a:rPr>
              <a:t>decorously</a:t>
            </a:r>
            <a:r>
              <a:rPr lang="en-US" sz="3200" b="1" dirty="0"/>
              <a:t>: - </a:t>
            </a:r>
            <a:r>
              <a:rPr lang="en-US" sz="3200" b="1" u="sng" dirty="0"/>
              <a:t>decently, honestly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1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B2721-67B4-49FC-BC44-0D13E7E5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Tone: 1 Cor. 14:40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F9206-1F72-4FE7-9941-2340CD9D6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/>
              <a:t>“</a:t>
            </a:r>
            <a:r>
              <a:rPr lang="en-US" b="1" i="1" u="sng" dirty="0"/>
              <a:t>Decorous</a:t>
            </a:r>
            <a:r>
              <a:rPr lang="en-US" dirty="0"/>
              <a:t>"</a:t>
            </a:r>
          </a:p>
          <a:p>
            <a:pPr lvl="1"/>
            <a:r>
              <a:rPr lang="en-US" sz="3200" dirty="0"/>
              <a:t>/ˈ</a:t>
            </a:r>
            <a:r>
              <a:rPr lang="en-US" sz="3200" dirty="0" err="1"/>
              <a:t>dekərəs</a:t>
            </a:r>
            <a:r>
              <a:rPr lang="en-US" sz="3200" dirty="0"/>
              <a:t>/</a:t>
            </a:r>
          </a:p>
          <a:p>
            <a:pPr lvl="1"/>
            <a:r>
              <a:rPr lang="en-US" sz="3200" i="1" dirty="0"/>
              <a:t>adjective</a:t>
            </a:r>
            <a:endParaRPr lang="en-US" sz="3200" dirty="0"/>
          </a:p>
          <a:p>
            <a:pPr lvl="1"/>
            <a:r>
              <a:rPr lang="en-US" sz="3200" dirty="0"/>
              <a:t>in keeping with good taste and propriety; </a:t>
            </a:r>
            <a:r>
              <a:rPr lang="en-US" sz="3200" b="1" u="sng" dirty="0"/>
              <a:t>polite and restrained.</a:t>
            </a:r>
            <a:endParaRPr lang="en-US" sz="3200" dirty="0"/>
          </a:p>
          <a:p>
            <a:endParaRPr lang="en-US" dirty="0"/>
          </a:p>
          <a:p>
            <a:pPr marL="0" indent="0">
              <a:buNone/>
            </a:pPr>
            <a:r>
              <a:rPr lang="en-US" sz="1800" i="1" dirty="0"/>
              <a:t>							From &lt;</a:t>
            </a:r>
            <a:r>
              <a:rPr lang="en-US" sz="1800" i="1" dirty="0">
                <a:hlinkClick r:id="rId2"/>
              </a:rPr>
              <a:t>https://www.google.com/search?q=decorously&amp;ie=&amp;oe=</a:t>
            </a:r>
            <a:r>
              <a:rPr lang="en-US" sz="1800" i="1" dirty="0"/>
              <a:t>&gt; 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8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B2721-67B4-49FC-BC44-0D13E7E5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Tone: 1 Cor. 14:40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F9206-1F72-4FE7-9941-2340CD9D6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/>
              <a:t>"</a:t>
            </a:r>
            <a:r>
              <a:rPr lang="en-US" u="sng" dirty="0"/>
              <a:t>Order</a:t>
            </a:r>
            <a:r>
              <a:rPr lang="en-US" dirty="0"/>
              <a:t>"</a:t>
            </a:r>
          </a:p>
          <a:p>
            <a:pPr lvl="1" fontAlgn="ctr"/>
            <a:r>
              <a:rPr lang="en-US" sz="3200" b="1" dirty="0"/>
              <a:t>taxis </a:t>
            </a:r>
            <a:r>
              <a:rPr lang="en-US" sz="3200" dirty="0"/>
              <a:t>(Strong's)</a:t>
            </a:r>
          </a:p>
          <a:p>
            <a:pPr lvl="1"/>
            <a:r>
              <a:rPr lang="en-US" sz="3200" i="1" dirty="0"/>
              <a:t>tax'-is</a:t>
            </a:r>
            <a:endParaRPr lang="en-US" sz="3200" dirty="0"/>
          </a:p>
          <a:p>
            <a:pPr lvl="1"/>
            <a:r>
              <a:rPr lang="en-US" sz="3200" dirty="0"/>
              <a:t>From G5021; </a:t>
            </a:r>
            <a:r>
              <a:rPr lang="en-US" sz="3200" b="1" u="sng" dirty="0"/>
              <a:t>regular arrangement</a:t>
            </a:r>
            <a:r>
              <a:rPr lang="en-US" sz="3200" dirty="0"/>
              <a:t>, that is, (in time) fixed succession (of rank or character), official dignity: - </a:t>
            </a:r>
            <a:r>
              <a:rPr lang="en-US" sz="3200" b="1" u="sng" dirty="0"/>
              <a:t>order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284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41C96-DD9F-48DC-AD8A-C3103836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“REVERENCE”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935D4-7104-4978-84E1-198172A43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ctr">
              <a:buNone/>
            </a:pPr>
            <a: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entrepō</a:t>
            </a:r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4x = "Respect" (e.g. Parable - landowner &amp; 	vinedressers who should've respected his son)</a:t>
            </a:r>
          </a:p>
          <a:p>
            <a:pPr marL="0" indent="0" fontAlgn="ctr">
              <a:buNone/>
            </a:pPr>
            <a: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phobeō</a:t>
            </a:r>
            <a:r>
              <a:rPr lang="en-US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1x = "Fearful respect" (e.g. Eph 5:33, wives to 	husbands)</a:t>
            </a:r>
          </a:p>
          <a:p>
            <a:pPr marL="0" indent="0" fontAlgn="ctr">
              <a:buNone/>
            </a:pPr>
            <a:r>
              <a:rPr lang="en-US" sz="3500" b="1" u="sng" dirty="0" err="1">
                <a:solidFill>
                  <a:srgbClr val="0000CC"/>
                </a:solidFill>
              </a:rPr>
              <a:t>aidōs</a:t>
            </a:r>
            <a:r>
              <a:rPr lang="en-US" sz="3500" b="1" dirty="0"/>
              <a:t>: 1x = </a:t>
            </a:r>
            <a:r>
              <a:rPr lang="en-US" sz="3500" dirty="0"/>
              <a:t>Only occurs </a:t>
            </a:r>
            <a:r>
              <a:rPr lang="en-US" sz="3500" b="1" u="sng" dirty="0"/>
              <a:t>2x</a:t>
            </a:r>
            <a:r>
              <a:rPr lang="en-US" sz="3500" dirty="0"/>
              <a:t> in the NT Bible (1Ti.2:9 	"</a:t>
            </a:r>
            <a:r>
              <a:rPr lang="en-US" sz="3500" i="1" dirty="0"/>
              <a:t>shamefacedness</a:t>
            </a:r>
            <a:r>
              <a:rPr lang="en-US" sz="3500" dirty="0"/>
              <a:t>" (man) &amp; Heb.12:28 (God)</a:t>
            </a:r>
            <a:endParaRPr lang="en-US" sz="3500" b="1" dirty="0"/>
          </a:p>
          <a:p>
            <a:pPr lvl="1"/>
            <a:r>
              <a:rPr lang="en-US" sz="3200" i="1" dirty="0"/>
              <a:t>ahee-doce’ (G127 – Strong’s)</a:t>
            </a:r>
            <a:endParaRPr lang="en-US" sz="3200" dirty="0"/>
          </a:p>
          <a:p>
            <a:pPr lvl="1"/>
            <a:r>
              <a:rPr lang="en-US" sz="3200" dirty="0"/>
              <a:t>bashfulness, that is, (towards men), </a:t>
            </a:r>
            <a:r>
              <a:rPr lang="en-US" sz="3200" u="sng" dirty="0"/>
              <a:t>modesty</a:t>
            </a:r>
            <a:r>
              <a:rPr lang="en-US" sz="3200" dirty="0"/>
              <a:t> or </a:t>
            </a:r>
            <a:r>
              <a:rPr lang="en-US" sz="3200" b="1" dirty="0"/>
              <a:t>(towards God) </a:t>
            </a:r>
            <a:r>
              <a:rPr lang="en-US" sz="3200" b="1" u="sng" dirty="0"/>
              <a:t>awe</a:t>
            </a:r>
            <a:r>
              <a:rPr lang="en-US" sz="3200" b="1" dirty="0"/>
              <a:t>: - </a:t>
            </a:r>
            <a:r>
              <a:rPr lang="en-US" sz="3200" b="1" u="sng" dirty="0"/>
              <a:t>reverence</a:t>
            </a:r>
            <a:r>
              <a:rPr lang="en-US" sz="3200" b="1" dirty="0"/>
              <a:t>, </a:t>
            </a:r>
            <a:r>
              <a:rPr lang="en-US" sz="3200" b="1" u="sng" dirty="0"/>
              <a:t>shamefacedness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57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192A-CBEB-4687-B05B-E613524B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Testament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91547D-1D48-45D5-ADD3-7B46659E2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912105"/>
              </p:ext>
            </p:extLst>
          </p:nvPr>
        </p:nvGraphicFramePr>
        <p:xfrm>
          <a:off x="831541" y="2228294"/>
          <a:ext cx="10528916" cy="2946400"/>
        </p:xfrm>
        <a:graphic>
          <a:graphicData uri="http://schemas.openxmlformats.org/drawingml/2006/table">
            <a:tbl>
              <a:tblPr/>
              <a:tblGrid>
                <a:gridCol w="1196590">
                  <a:extLst>
                    <a:ext uri="{9D8B030D-6E8A-4147-A177-3AD203B41FA5}">
                      <a16:colId xmlns:a16="http://schemas.microsoft.com/office/drawing/2014/main" val="513309640"/>
                    </a:ext>
                  </a:extLst>
                </a:gridCol>
                <a:gridCol w="7077398">
                  <a:extLst>
                    <a:ext uri="{9D8B030D-6E8A-4147-A177-3AD203B41FA5}">
                      <a16:colId xmlns:a16="http://schemas.microsoft.com/office/drawing/2014/main" val="987787926"/>
                    </a:ext>
                  </a:extLst>
                </a:gridCol>
                <a:gridCol w="2254928">
                  <a:extLst>
                    <a:ext uri="{9D8B030D-6E8A-4147-A177-3AD203B41FA5}">
                      <a16:colId xmlns:a16="http://schemas.microsoft.com/office/drawing/2014/main" val="1747976455"/>
                    </a:ext>
                  </a:extLst>
                </a:gridCol>
              </a:tblGrid>
              <a:tr h="56422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</a:rPr>
                        <a:t>Psa. 89:7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i="1">
                          <a:effectLst/>
                          <a:latin typeface="Calibri" panose="020F0502020204030204" pitchFamily="34" charset="0"/>
                        </a:rPr>
                        <a:t>God is greatly to be feared in the assembly of the saints, And to be held in reverence by all those around Him. </a:t>
                      </a:r>
                      <a:endParaRPr lang="en-US" sz="3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Calibri" panose="020F0502020204030204" pitchFamily="34" charset="0"/>
                        </a:rPr>
                        <a:t>Reverence in </a:t>
                      </a:r>
                      <a:r>
                        <a:rPr lang="en-US" sz="3000" u="sng">
                          <a:effectLst/>
                          <a:latin typeface="Calibri" panose="020F0502020204030204" pitchFamily="34" charset="0"/>
                        </a:rPr>
                        <a:t>perspective</a:t>
                      </a:r>
                      <a:endParaRPr lang="en-US" sz="3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325164"/>
                  </a:ext>
                </a:extLst>
              </a:tr>
              <a:tr h="102981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Calibri" panose="020F0502020204030204" pitchFamily="34" charset="0"/>
                        </a:rPr>
                        <a:t>Hos. 11:7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i="1" dirty="0">
                          <a:effectLst/>
                          <a:latin typeface="Calibri" panose="020F0502020204030204" pitchFamily="34" charset="0"/>
                        </a:rPr>
                        <a:t>My people are bent on backsliding from Me. Though they call to the Most High, None at all exalt Him.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Ir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</a:rPr>
                        <a:t>reverence in </a:t>
                      </a:r>
                      <a:r>
                        <a:rPr lang="en-US" sz="3000" u="sng" dirty="0">
                          <a:effectLst/>
                          <a:latin typeface="Calibri" panose="020F0502020204030204" pitchFamily="34" charset="0"/>
                        </a:rPr>
                        <a:t>perspective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636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87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DDD6-B6B3-4D96-8CEC-007F8C8A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Testament – Leviticus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CF68D3-6FA0-4A5B-A859-1C23A8D73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069732"/>
              </p:ext>
            </p:extLst>
          </p:nvPr>
        </p:nvGraphicFramePr>
        <p:xfrm>
          <a:off x="1154096" y="1961964"/>
          <a:ext cx="9818703" cy="3045042"/>
        </p:xfrm>
        <a:graphic>
          <a:graphicData uri="http://schemas.openxmlformats.org/drawingml/2006/table">
            <a:tbl>
              <a:tblPr/>
              <a:tblGrid>
                <a:gridCol w="1242875">
                  <a:extLst>
                    <a:ext uri="{9D8B030D-6E8A-4147-A177-3AD203B41FA5}">
                      <a16:colId xmlns:a16="http://schemas.microsoft.com/office/drawing/2014/main" val="19163270"/>
                    </a:ext>
                  </a:extLst>
                </a:gridCol>
                <a:gridCol w="6232124">
                  <a:extLst>
                    <a:ext uri="{9D8B030D-6E8A-4147-A177-3AD203B41FA5}">
                      <a16:colId xmlns:a16="http://schemas.microsoft.com/office/drawing/2014/main" val="2793123678"/>
                    </a:ext>
                  </a:extLst>
                </a:gridCol>
                <a:gridCol w="2343704">
                  <a:extLst>
                    <a:ext uri="{9D8B030D-6E8A-4147-A177-3AD203B41FA5}">
                      <a16:colId xmlns:a16="http://schemas.microsoft.com/office/drawing/2014/main" val="1666455759"/>
                    </a:ext>
                  </a:extLst>
                </a:gridCol>
              </a:tblGrid>
              <a:tr h="152252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Lev.9</a:t>
                      </a:r>
                      <a:endParaRPr lang="en-US" sz="3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i="1" dirty="0">
                          <a:effectLst/>
                          <a:latin typeface="Calibri" panose="020F0502020204030204" pitchFamily="34" charset="0"/>
                        </a:rPr>
                        <a:t>Turn &amp; read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</a:rPr>
                        <a:t>Reverence in </a:t>
                      </a:r>
                      <a:r>
                        <a:rPr lang="en-US" sz="3000" u="sng" dirty="0">
                          <a:effectLst/>
                          <a:latin typeface="Calibri" panose="020F0502020204030204" pitchFamily="34" charset="0"/>
                        </a:rPr>
                        <a:t>worship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383880"/>
                  </a:ext>
                </a:extLst>
              </a:tr>
              <a:tr h="152252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Lev.10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i="1" dirty="0">
                          <a:effectLst/>
                          <a:latin typeface="Calibri" panose="020F0502020204030204" pitchFamily="34" charset="0"/>
                        </a:rPr>
                        <a:t>Continue to read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Ir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</a:rPr>
                        <a:t>reverence in </a:t>
                      </a:r>
                      <a:r>
                        <a:rPr lang="en-US" sz="3000" u="sng" dirty="0">
                          <a:effectLst/>
                          <a:latin typeface="Calibri" panose="020F0502020204030204" pitchFamily="34" charset="0"/>
                        </a:rPr>
                        <a:t>worship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828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30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ADBF-3417-4DDB-9277-6DD1B489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CBF674-DC38-45AB-B669-DEB0CD87A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99582"/>
              </p:ext>
            </p:extLst>
          </p:nvPr>
        </p:nvGraphicFramePr>
        <p:xfrm>
          <a:off x="1295400" y="1918501"/>
          <a:ext cx="9721788" cy="3860862"/>
        </p:xfrm>
        <a:graphic>
          <a:graphicData uri="http://schemas.openxmlformats.org/drawingml/2006/table">
            <a:tbl>
              <a:tblPr/>
              <a:tblGrid>
                <a:gridCol w="1116274">
                  <a:extLst>
                    <a:ext uri="{9D8B030D-6E8A-4147-A177-3AD203B41FA5}">
                      <a16:colId xmlns:a16="http://schemas.microsoft.com/office/drawing/2014/main" val="4034806982"/>
                    </a:ext>
                  </a:extLst>
                </a:gridCol>
                <a:gridCol w="6616916">
                  <a:extLst>
                    <a:ext uri="{9D8B030D-6E8A-4147-A177-3AD203B41FA5}">
                      <a16:colId xmlns:a16="http://schemas.microsoft.com/office/drawing/2014/main" val="2767059797"/>
                    </a:ext>
                  </a:extLst>
                </a:gridCol>
                <a:gridCol w="1988598">
                  <a:extLst>
                    <a:ext uri="{9D8B030D-6E8A-4147-A177-3AD203B41FA5}">
                      <a16:colId xmlns:a16="http://schemas.microsoft.com/office/drawing/2014/main" val="1732841380"/>
                    </a:ext>
                  </a:extLst>
                </a:gridCol>
              </a:tblGrid>
              <a:tr h="161967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Calibri" panose="020F0502020204030204" pitchFamily="34" charset="0"/>
                        </a:rPr>
                        <a:t>Mat.          6:9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i="1" dirty="0">
                          <a:effectLst/>
                          <a:latin typeface="Calibri" panose="020F0502020204030204" pitchFamily="34" charset="0"/>
                        </a:rPr>
                        <a:t>In this manner, therefore, pray: Our Father in heaven, Hallowed be Your name. 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Calibri" panose="020F0502020204030204" pitchFamily="34" charset="0"/>
                        </a:rPr>
                        <a:t>Reverence in </a:t>
                      </a:r>
                      <a:r>
                        <a:rPr lang="en-US" sz="3000" u="sng">
                          <a:effectLst/>
                          <a:latin typeface="Calibri" panose="020F0502020204030204" pitchFamily="34" charset="0"/>
                        </a:rPr>
                        <a:t>prayer</a:t>
                      </a:r>
                      <a:endParaRPr lang="en-US" sz="3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636025"/>
                  </a:ext>
                </a:extLst>
              </a:tr>
              <a:tr h="224118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Calibri" panose="020F0502020204030204" pitchFamily="34" charset="0"/>
                        </a:rPr>
                        <a:t>Heb.  12:28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i="1">
                          <a:effectLst/>
                          <a:latin typeface="Calibri" panose="020F0502020204030204" pitchFamily="34" charset="0"/>
                        </a:rPr>
                        <a:t>Therefore, since we are receiving a kingdom which cannot be shaken, let us have grace, by which we may serve God acceptably with reverence and godly fear. </a:t>
                      </a:r>
                      <a:endParaRPr lang="en-US" sz="3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</a:rPr>
                        <a:t>Reverence in </a:t>
                      </a:r>
                      <a:r>
                        <a:rPr lang="en-US" sz="3000" u="sng" dirty="0"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730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584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600</Words>
  <Application>Microsoft Office PowerPoint</Application>
  <PresentationFormat>Widescreen</PresentationFormat>
  <Paragraphs>76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Organic</vt:lpstr>
      <vt:lpstr>Reverence in    Worship and Service</vt:lpstr>
      <vt:lpstr>Setting The Tone</vt:lpstr>
      <vt:lpstr>Setting The Tone: 1 Cor. 14:40</vt:lpstr>
      <vt:lpstr>Setting The Tone: 1 Cor. 14:40</vt:lpstr>
      <vt:lpstr>Setting The Tone: 1 Cor. 14:40</vt:lpstr>
      <vt:lpstr>“REVERENCE”</vt:lpstr>
      <vt:lpstr>Old Testament</vt:lpstr>
      <vt:lpstr>Old Testament – Leviticus</vt:lpstr>
      <vt:lpstr>New Testament</vt:lpstr>
      <vt:lpstr>New Testament – Acts</vt:lpstr>
      <vt:lpstr>What is it to Revere God?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Finn Family</dc:creator>
  <cp:lastModifiedBy>Finn Family</cp:lastModifiedBy>
  <cp:revision>12</cp:revision>
  <dcterms:created xsi:type="dcterms:W3CDTF">2019-05-20T00:09:22Z</dcterms:created>
  <dcterms:modified xsi:type="dcterms:W3CDTF">2019-05-24T02:13:40Z</dcterms:modified>
</cp:coreProperties>
</file>