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8"/>
  </p:notesMasterIdLst>
  <p:handoutMasterIdLst>
    <p:handoutMasterId r:id="rId19"/>
  </p:handoutMasterIdLst>
  <p:sldIdLst>
    <p:sldId id="272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</p:sldIdLst>
  <p:sldSz cx="12192000" cy="6858000"/>
  <p:notesSz cx="6845300" cy="91963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6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0021"/>
    <a:srgbClr val="000099"/>
    <a:srgbClr val="FF0000"/>
    <a:srgbClr val="0033CC"/>
    <a:srgbClr val="663300"/>
    <a:srgbClr val="0066FF"/>
    <a:srgbClr val="00FFFF"/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08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22" y="-72"/>
      </p:cViewPr>
      <p:guideLst>
        <p:guide orient="horz" pos="2896"/>
        <p:guide pos="215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27D86F3-1011-45E4-AA4D-F953E7C2FD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468F5F0-111F-440E-8804-DB24DF5C9BF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1A1270D-4ACE-405A-B09D-7CEB7865397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59879AD4-B95F-4B7C-AB55-4DB672E490E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5D65591A-789A-4841-98A2-8E8765703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050">
            <a:extLst>
              <a:ext uri="{FF2B5EF4-FFF2-40B4-BE49-F238E27FC236}">
                <a16:creationId xmlns:a16="http://schemas.microsoft.com/office/drawing/2014/main" id="{4D620377-BF3C-43DC-A79C-3DA666EF39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291" name="Rectangle 2051">
            <a:extLst>
              <a:ext uri="{FF2B5EF4-FFF2-40B4-BE49-F238E27FC236}">
                <a16:creationId xmlns:a16="http://schemas.microsoft.com/office/drawing/2014/main" id="{52DDB155-E18A-438A-9B24-BF9C340F02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2052">
            <a:extLst>
              <a:ext uri="{FF2B5EF4-FFF2-40B4-BE49-F238E27FC236}">
                <a16:creationId xmlns:a16="http://schemas.microsoft.com/office/drawing/2014/main" id="{12ECB77B-7803-4033-98B0-6EB43CD1946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2053">
            <a:extLst>
              <a:ext uri="{FF2B5EF4-FFF2-40B4-BE49-F238E27FC236}">
                <a16:creationId xmlns:a16="http://schemas.microsoft.com/office/drawing/2014/main" id="{9860BDC0-E570-4A69-9C6A-C4270336997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2294" name="Rectangle 2054">
            <a:extLst>
              <a:ext uri="{FF2B5EF4-FFF2-40B4-BE49-F238E27FC236}">
                <a16:creationId xmlns:a16="http://schemas.microsoft.com/office/drawing/2014/main" id="{65F439D0-26C1-4F85-B6E3-04F0BAE23A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295" name="Rectangle 2055">
            <a:extLst>
              <a:ext uri="{FF2B5EF4-FFF2-40B4-BE49-F238E27FC236}">
                <a16:creationId xmlns:a16="http://schemas.microsoft.com/office/drawing/2014/main" id="{E1F35D7A-40CA-41FA-86F0-DC9091D55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A72EE4C-D0D4-4316-9708-5A3DAB49BA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122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5613" algn="l" defTabSz="91122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2813" algn="l" defTabSz="91122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68425" algn="l" defTabSz="91122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5625" algn="l" defTabSz="91122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055">
            <a:extLst>
              <a:ext uri="{FF2B5EF4-FFF2-40B4-BE49-F238E27FC236}">
                <a16:creationId xmlns:a16="http://schemas.microsoft.com/office/drawing/2014/main" id="{1D46BE80-34ED-4EB6-B526-39C2C78B98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19609E-7C7B-4856-BAC4-7BB80C5E581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1026C2C-89A8-438D-9BA6-58F398A77E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37EAE83-519A-4E85-8154-AAE74A67E3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2EE4C-D0D4-4316-9708-5A3DAB49BA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11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2EE4C-D0D4-4316-9708-5A3DAB49BA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678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2EE4C-D0D4-4316-9708-5A3DAB49BA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854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2EE4C-D0D4-4316-9708-5A3DAB49BA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85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2EE4C-D0D4-4316-9708-5A3DAB49BA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777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2EE4C-D0D4-4316-9708-5A3DAB49BA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198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2EE4C-D0D4-4316-9708-5A3DAB49BAF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574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2EE4C-D0D4-4316-9708-5A3DAB49BAF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243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2EE4C-D0D4-4316-9708-5A3DAB49BAF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043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2EE4C-D0D4-4316-9708-5A3DAB49BAF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088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2EE4C-D0D4-4316-9708-5A3DAB49BAF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469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2EE4C-D0D4-4316-9708-5A3DAB49BAF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953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2EE4C-D0D4-4316-9708-5A3DAB49BA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4958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72EE4C-D0D4-4316-9708-5A3DAB49BAF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87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20B80E-99F7-4D75-9D67-2A6E0C27187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9047524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E0907-0B63-4C82-9F23-CFF4096804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49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E0907-0B63-4C82-9F23-CFF4096804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2626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E0907-0B63-4C82-9F23-CFF4096804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060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CB936-71ED-4F10-9622-8798D8BEBE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1737609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584C71-292F-4301-994A-D6667BDCB84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4047628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F5D85-A58C-4D56-9D6A-C8D7632AA46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63836"/>
      </p:ext>
    </p:extLst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C4B3D-4685-4830-AD0A-BEFC4425D47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678579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179ED-CB2B-4B66-BCE9-AF93D3A5797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46254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09E3A-D59B-408F-B167-2A59847BFCA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4700528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FB503-475C-4202-B759-0D1B16BCDBF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744754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90D1F2-0C8E-42F6-9023-7499780D1F6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086476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60D3C-59FB-4281-9870-59FD891220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114578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pPr>
              <a:defRPr/>
            </a:pPr>
            <a:fld id="{B64E0907-0B63-4C82-9F23-CFF4096804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01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64E0907-0B63-4C82-9F23-CFF4096804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4654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</p:sldLayoutIdLst>
  <p:transition spd="med">
    <p:split orient="vert"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B3237F72-5C53-472B-9F09-D65F86A23D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1524000"/>
            <a:ext cx="7924800" cy="2667000"/>
          </a:xfrm>
          <a:effectLst/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80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Difficulties Of Repentance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16C842-8343-400C-86F3-87FA538CF95C}"/>
              </a:ext>
            </a:extLst>
          </p:cNvPr>
          <p:cNvSpPr txBox="1"/>
          <p:nvPr/>
        </p:nvSpPr>
        <p:spPr>
          <a:xfrm>
            <a:off x="1447800" y="5334000"/>
            <a:ext cx="701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>
                <a:latin typeface="Corbel" panose="020B0503020204020204" pitchFamily="34" charset="0"/>
              </a:rPr>
              <a:t>Scripture Reading: Jonah 3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B1BBEE2-F30F-4B99-8187-6ADFC15D1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p:transition spd="med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057400"/>
            <a:ext cx="9677400" cy="4535129"/>
          </a:xfrm>
          <a:effectLst/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Emotional,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Ezra 9-10</a:t>
            </a:r>
          </a:p>
          <a:p>
            <a:pPr lvl="2">
              <a:spcBef>
                <a:spcPts val="9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sin,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9:1-2, 4, 10-12</a:t>
            </a:r>
          </a:p>
          <a:p>
            <a:pPr lvl="2">
              <a:spcBef>
                <a:spcPts val="9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confession,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9:3-15; 10:6</a:t>
            </a:r>
          </a:p>
          <a:p>
            <a:pPr lvl="2">
              <a:spcBef>
                <a:spcPts val="9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people,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10:1</a:t>
            </a:r>
          </a:p>
          <a:p>
            <a:pPr lvl="2">
              <a:spcBef>
                <a:spcPts val="9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remedy,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10:2-4, 9, 10-12</a:t>
            </a:r>
          </a:p>
          <a:p>
            <a:pPr lvl="2">
              <a:spcBef>
                <a:spcPts val="9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remedy applied,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10:19, 44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728985" y="299884"/>
            <a:ext cx="107340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small" spc="0" normalizeH="0" baseline="0" noProof="0" dirty="0">
                <a:ln w="6600">
                  <a:solidFill>
                    <a:srgbClr val="D75BC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75BCD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Difficulties of 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101930"/>
            <a:ext cx="1062155" cy="490599"/>
          </a:xfrm>
        </p:spPr>
        <p:txBody>
          <a:bodyPr vert="horz" lIns="91440" tIns="45720" rIns="91440" bIns="10800" rtlCol="0" anchor="b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5D85-A58C-4D56-9D6A-C8D7632AA46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8664B0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8664B0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316801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077" y="2022987"/>
            <a:ext cx="10439400" cy="4301613"/>
          </a:xfrm>
          <a:effectLst/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Emotional, </a:t>
            </a: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Ezra 9-10</a:t>
            </a:r>
          </a:p>
          <a:p>
            <a:pPr lvl="2"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teacher,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9:3; 2 Corinthians 2:4</a:t>
            </a:r>
          </a:p>
          <a:p>
            <a:pPr lvl="2"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sinner,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9:4; 10:1</a:t>
            </a:r>
          </a:p>
          <a:p>
            <a:pPr lvl="2"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Those affected,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10:44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728985" y="299884"/>
            <a:ext cx="107340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small" spc="0" normalizeH="0" baseline="0" noProof="0" dirty="0">
                <a:ln w="6600">
                  <a:solidFill>
                    <a:srgbClr val="D75BC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75BCD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Difficulties of 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101930"/>
            <a:ext cx="1062155" cy="490599"/>
          </a:xfrm>
        </p:spPr>
        <p:txBody>
          <a:bodyPr vert="horz" lIns="91440" tIns="45720" rIns="91440" bIns="10800" rtlCol="0" anchor="b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5D85-A58C-4D56-9D6A-C8D7632AA46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8664B0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8664B0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01484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133600"/>
            <a:ext cx="11125200" cy="4424516"/>
          </a:xfrm>
          <a:effectLst/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Emotional</a:t>
            </a: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Ezra 9-10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Some stay in sin to avoid pain </a:t>
            </a: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(cf. 1 Cor. 7:20)</a:t>
            </a: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  <a:tabLst>
                <a:tab pos="569913" algn="l"/>
              </a:tabLst>
            </a:pPr>
            <a:endParaRPr lang="en-US" sz="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marL="0" indent="0" algn="ctr">
              <a:spcBef>
                <a:spcPts val="600"/>
              </a:spcBef>
              <a:spcAft>
                <a:spcPts val="0"/>
              </a:spcAft>
              <a:buNone/>
              <a:tabLst>
                <a:tab pos="569913" algn="l"/>
              </a:tabLst>
            </a:pP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Any concept of repentance that says, “just be sorry for your sin and don’t do it again,” while allowing you to remain in your sin, is </a:t>
            </a:r>
            <a:r>
              <a:rPr lang="en-US" sz="40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not</a:t>
            </a: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Bible repentance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3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Romans 6:1-2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728985" y="299884"/>
            <a:ext cx="107340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small" spc="0" normalizeH="0" baseline="0" noProof="0" dirty="0">
                <a:ln w="6600">
                  <a:solidFill>
                    <a:srgbClr val="D75BC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75BCD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Difficulties of 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1936" y="6257067"/>
            <a:ext cx="1062155" cy="490599"/>
          </a:xfrm>
        </p:spPr>
        <p:txBody>
          <a:bodyPr vert="horz" lIns="91440" tIns="45720" rIns="91440" bIns="10800" rtlCol="0" anchor="b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5D85-A58C-4D56-9D6A-C8D7632AA46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8664B0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8664B0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08465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1933642" y="304800"/>
            <a:ext cx="832471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small" spc="0" normalizeH="0" baseline="0" noProof="0" dirty="0">
                <a:ln w="6600">
                  <a:solidFill>
                    <a:srgbClr val="D75BC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75BCD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Incentives to Repent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1936" y="6257067"/>
            <a:ext cx="1062155" cy="490599"/>
          </a:xfrm>
        </p:spPr>
        <p:txBody>
          <a:bodyPr vert="horz" lIns="91440" tIns="45720" rIns="91440" bIns="10800" rtlCol="0" anchor="b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5D85-A58C-4D56-9D6A-C8D7632AA46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8664B0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8664B0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B5393D4-774B-4A3B-B846-7E5559A5F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03167"/>
              </p:ext>
            </p:extLst>
          </p:nvPr>
        </p:nvGraphicFramePr>
        <p:xfrm>
          <a:off x="819150" y="2971800"/>
          <a:ext cx="105537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900">
                  <a:extLst>
                    <a:ext uri="{9D8B030D-6E8A-4147-A177-3AD203B41FA5}">
                      <a16:colId xmlns:a16="http://schemas.microsoft.com/office/drawing/2014/main" val="3218031176"/>
                    </a:ext>
                  </a:extLst>
                </a:gridCol>
                <a:gridCol w="3517900">
                  <a:extLst>
                    <a:ext uri="{9D8B030D-6E8A-4147-A177-3AD203B41FA5}">
                      <a16:colId xmlns:a16="http://schemas.microsoft.com/office/drawing/2014/main" val="3141471151"/>
                    </a:ext>
                  </a:extLst>
                </a:gridCol>
                <a:gridCol w="3517900">
                  <a:extLst>
                    <a:ext uri="{9D8B030D-6E8A-4147-A177-3AD203B41FA5}">
                      <a16:colId xmlns:a16="http://schemas.microsoft.com/office/drawing/2014/main" val="1803209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POSITIVE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6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Acts 17:30-31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Commandment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Judgment</a:t>
                      </a:r>
                    </a:p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53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77117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1933644" y="299884"/>
            <a:ext cx="832471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small" spc="0" normalizeH="0" baseline="0" noProof="0" dirty="0">
                <a:ln w="6600">
                  <a:solidFill>
                    <a:srgbClr val="D75BC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75BCD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Incentives to Repent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1936" y="6257067"/>
            <a:ext cx="1062155" cy="490599"/>
          </a:xfrm>
        </p:spPr>
        <p:txBody>
          <a:bodyPr vert="horz" lIns="91440" tIns="45720" rIns="91440" bIns="10800" rtlCol="0" anchor="b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5D85-A58C-4D56-9D6A-C8D7632AA46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8664B0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8664B0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B5393D4-774B-4A3B-B846-7E5559A5F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618815"/>
              </p:ext>
            </p:extLst>
          </p:nvPr>
        </p:nvGraphicFramePr>
        <p:xfrm>
          <a:off x="819150" y="2590800"/>
          <a:ext cx="1055370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900">
                  <a:extLst>
                    <a:ext uri="{9D8B030D-6E8A-4147-A177-3AD203B41FA5}">
                      <a16:colId xmlns:a16="http://schemas.microsoft.com/office/drawing/2014/main" val="3218031176"/>
                    </a:ext>
                  </a:extLst>
                </a:gridCol>
                <a:gridCol w="3517900">
                  <a:extLst>
                    <a:ext uri="{9D8B030D-6E8A-4147-A177-3AD203B41FA5}">
                      <a16:colId xmlns:a16="http://schemas.microsoft.com/office/drawing/2014/main" val="3141471151"/>
                    </a:ext>
                  </a:extLst>
                </a:gridCol>
                <a:gridCol w="3517900">
                  <a:extLst>
                    <a:ext uri="{9D8B030D-6E8A-4147-A177-3AD203B41FA5}">
                      <a16:colId xmlns:a16="http://schemas.microsoft.com/office/drawing/2014/main" val="1803209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POSITIVE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6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Acts 17:30-31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Commandment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Judgment</a:t>
                      </a:r>
                    </a:p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53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4000" b="1" i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Romans 2:4-6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Goodness</a:t>
                      </a:r>
                    </a:p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Wrath</a:t>
                      </a:r>
                    </a:p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of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305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489563"/>
      </p:ext>
    </p:extLst>
  </p:cSld>
  <p:clrMapOvr>
    <a:masterClrMapping/>
  </p:clrMapOvr>
  <p:transition spd="med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1933642" y="304800"/>
            <a:ext cx="832471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small" spc="0" normalizeH="0" baseline="0" noProof="0" dirty="0">
                <a:ln w="6600">
                  <a:solidFill>
                    <a:srgbClr val="D75BC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75BCD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Incentives to Repent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1936" y="6257067"/>
            <a:ext cx="1062155" cy="490599"/>
          </a:xfrm>
        </p:spPr>
        <p:txBody>
          <a:bodyPr vert="horz" lIns="91440" tIns="45720" rIns="91440" bIns="10800" rtlCol="0" anchor="b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5D85-A58C-4D56-9D6A-C8D7632AA46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8664B0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8664B0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B5393D4-774B-4A3B-B846-7E5559A5F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805394"/>
              </p:ext>
            </p:extLst>
          </p:nvPr>
        </p:nvGraphicFramePr>
        <p:xfrm>
          <a:off x="819150" y="1869406"/>
          <a:ext cx="105537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7900">
                  <a:extLst>
                    <a:ext uri="{9D8B030D-6E8A-4147-A177-3AD203B41FA5}">
                      <a16:colId xmlns:a16="http://schemas.microsoft.com/office/drawing/2014/main" val="3218031176"/>
                    </a:ext>
                  </a:extLst>
                </a:gridCol>
                <a:gridCol w="3517900">
                  <a:extLst>
                    <a:ext uri="{9D8B030D-6E8A-4147-A177-3AD203B41FA5}">
                      <a16:colId xmlns:a16="http://schemas.microsoft.com/office/drawing/2014/main" val="3141471151"/>
                    </a:ext>
                  </a:extLst>
                </a:gridCol>
                <a:gridCol w="3517900">
                  <a:extLst>
                    <a:ext uri="{9D8B030D-6E8A-4147-A177-3AD203B41FA5}">
                      <a16:colId xmlns:a16="http://schemas.microsoft.com/office/drawing/2014/main" val="18032092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effectLst/>
                        <a:latin typeface="Corbel" panose="020B05030202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POSITIVE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60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b="1" i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Acts 17:30-31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Commandment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Judgment</a:t>
                      </a:r>
                    </a:p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253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4000" b="1" i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Romans 2:4-6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Goodness</a:t>
                      </a:r>
                    </a:p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Wrath</a:t>
                      </a:r>
                    </a:p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of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305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4000" b="1" i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2 Peter 3:8-10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Longsuffering of God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World Will</a:t>
                      </a:r>
                    </a:p>
                    <a:p>
                      <a:pPr algn="ctr"/>
                      <a:r>
                        <a:rPr lang="en-US" sz="4000" dirty="0">
                          <a:effectLst/>
                          <a:latin typeface="Corbel" panose="020B0503020204020204" pitchFamily="34" charset="0"/>
                        </a:rPr>
                        <a:t>Burn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776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04876"/>
      </p:ext>
    </p:extLst>
  </p:cSld>
  <p:clrMapOvr>
    <a:masterClrMapping/>
  </p:clrMapOvr>
  <p:transition spd="med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22987"/>
            <a:ext cx="10668000" cy="4301613"/>
          </a:xfrm>
          <a:effectLst/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Forgiveness of sins,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2:38; 3:19; 8:22</a:t>
            </a:r>
          </a:p>
          <a:p>
            <a:pPr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Escape God’s wrath,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Luke 13:5; Romans 5:9</a:t>
            </a:r>
          </a:p>
          <a:p>
            <a:pPr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Receive inheritance,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26:18-20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1212292" y="299884"/>
            <a:ext cx="976741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small" spc="0" normalizeH="0" baseline="0" noProof="0" dirty="0">
                <a:ln w="6600">
                  <a:solidFill>
                    <a:srgbClr val="D75BC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75BCD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Rewards of 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261983"/>
            <a:ext cx="1062155" cy="490599"/>
          </a:xfrm>
        </p:spPr>
        <p:txBody>
          <a:bodyPr vert="horz" lIns="91440" tIns="45720" rIns="91440" bIns="10800" rtlCol="0" anchor="b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5D85-A58C-4D56-9D6A-C8D7632AA46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8664B0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8664B0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738592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985" y="2362200"/>
            <a:ext cx="11049000" cy="3636511"/>
          </a:xfrm>
          <a:effectLst/>
        </p:spPr>
        <p:txBody>
          <a:bodyPr>
            <a:noAutofit/>
          </a:bodyPr>
          <a:lstStyle/>
          <a:p>
            <a:pPr>
              <a:tabLst>
                <a:tab pos="569913" algn="l"/>
              </a:tabLst>
            </a:pPr>
            <a:r>
              <a:rPr lang="en-US" sz="4400" dirty="0">
                <a:latin typeface="Corbel" panose="020B0503020204020204" pitchFamily="34" charset="0"/>
              </a:rPr>
              <a:t>Gospel preaching and its salvation requires 		repentance, </a:t>
            </a:r>
            <a:r>
              <a:rPr lang="en-US" sz="4400" i="1" dirty="0">
                <a:latin typeface="Corbel" panose="020B0503020204020204" pitchFamily="34" charset="0"/>
              </a:rPr>
              <a:t>Luke 24:46-47</a:t>
            </a:r>
          </a:p>
          <a:p>
            <a:pPr>
              <a:tabLst>
                <a:tab pos="569913" algn="l"/>
              </a:tabLst>
            </a:pPr>
            <a:r>
              <a:rPr lang="en-US" sz="4400" dirty="0">
                <a:latin typeface="Corbel" panose="020B0503020204020204" pitchFamily="34" charset="0"/>
              </a:rPr>
              <a:t>Unless we repent, we will perish, </a:t>
            </a:r>
            <a:r>
              <a:rPr lang="en-US" sz="4400" i="1" dirty="0">
                <a:latin typeface="Corbel" panose="020B0503020204020204" pitchFamily="34" charset="0"/>
              </a:rPr>
              <a:t>Luke 13:3, 5</a:t>
            </a:r>
          </a:p>
          <a:p>
            <a:pPr>
              <a:tabLst>
                <a:tab pos="569913" algn="l"/>
              </a:tabLst>
            </a:pPr>
            <a:r>
              <a:rPr lang="en-US" sz="4400" dirty="0">
                <a:latin typeface="Corbel" panose="020B0503020204020204" pitchFamily="34" charset="0"/>
              </a:rPr>
              <a:t>It is not easy to repent!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3170359" y="197569"/>
            <a:ext cx="585128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small" spc="50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D31A88EB-7A8F-425C-A859-75608A916B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DF2E9-8610-4857-AAE7-46D9132F6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10800" rtlCol="0" anchor="b"/>
          <a:lstStyle/>
          <a:p>
            <a:fld id="{4D9F5D85-A58C-4D56-9D6A-C8D7632AA465}" type="slidenum">
              <a:rPr lang="en-US" altLang="en-US" sz="1400">
                <a:solidFill>
                  <a:schemeClr val="accent1">
                    <a:lumMod val="40000"/>
                    <a:lumOff val="60000"/>
                  </a:schemeClr>
                </a:solidFill>
                <a:latin typeface="Corbel" panose="020B0503020204020204" pitchFamily="34" charset="0"/>
              </a:rPr>
              <a:pPr/>
              <a:t>2</a:t>
            </a:fld>
            <a:endParaRPr lang="en-US" altLang="en-US" sz="1400" dirty="0">
              <a:solidFill>
                <a:schemeClr val="accent1">
                  <a:lumMod val="40000"/>
                  <a:lumOff val="6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80976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271391"/>
            <a:ext cx="11010899" cy="4267200"/>
          </a:xfrm>
          <a:effectLst/>
        </p:spPr>
        <p:txBody>
          <a:bodyPr>
            <a:noAutofit/>
          </a:bodyPr>
          <a:lstStyle/>
          <a:p>
            <a:pPr>
              <a:tabLst>
                <a:tab pos="569913" algn="l"/>
              </a:tabLst>
            </a:pPr>
            <a:r>
              <a:rPr lang="en-US" sz="4400" dirty="0">
                <a:latin typeface="Corbel" panose="020B0503020204020204" pitchFamily="34" charset="0"/>
              </a:rPr>
              <a:t>Admit our sin, </a:t>
            </a:r>
            <a:r>
              <a:rPr lang="en-US" sz="4400" i="1" dirty="0">
                <a:latin typeface="Corbel" panose="020B0503020204020204" pitchFamily="34" charset="0"/>
              </a:rPr>
              <a:t>Acts 2:37, 41; 1 John 1:8-9</a:t>
            </a:r>
          </a:p>
          <a:p>
            <a:pPr>
              <a:tabLst>
                <a:tab pos="569913" algn="l"/>
              </a:tabLst>
            </a:pPr>
            <a:r>
              <a:rPr lang="en-US" sz="4400" dirty="0">
                <a:latin typeface="Corbel" panose="020B0503020204020204" pitchFamily="34" charset="0"/>
              </a:rPr>
              <a:t>Change our mind toward our sin, </a:t>
            </a:r>
            <a:r>
              <a:rPr lang="en-US" sz="4400" i="1" dirty="0">
                <a:latin typeface="Corbel" panose="020B0503020204020204" pitchFamily="34" charset="0"/>
              </a:rPr>
              <a:t>Luke 15:17 (Matt. 22:28-32)</a:t>
            </a:r>
          </a:p>
          <a:p>
            <a:pPr>
              <a:tabLst>
                <a:tab pos="569913" algn="l"/>
              </a:tabLst>
            </a:pPr>
            <a:r>
              <a:rPr lang="en-US" sz="4400" dirty="0">
                <a:latin typeface="Corbel" panose="020B0503020204020204" pitchFamily="34" charset="0"/>
              </a:rPr>
              <a:t>Have godly sorrow over our sin, </a:t>
            </a:r>
            <a:r>
              <a:rPr lang="en-US" sz="4400" i="1" dirty="0">
                <a:latin typeface="Corbel" panose="020B0503020204020204" pitchFamily="34" charset="0"/>
              </a:rPr>
              <a:t>2 Cor. 7:10</a:t>
            </a:r>
          </a:p>
          <a:p>
            <a:pPr>
              <a:tabLst>
                <a:tab pos="569913" algn="l"/>
              </a:tabLst>
            </a:pPr>
            <a:r>
              <a:rPr lang="en-US" sz="4400" dirty="0">
                <a:latin typeface="Corbel" panose="020B0503020204020204" pitchFamily="34" charset="0"/>
              </a:rPr>
              <a:t>Then…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1916811" y="76200"/>
            <a:ext cx="835837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small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Demands of Repentance</a:t>
            </a:r>
          </a:p>
          <a:p>
            <a:pPr algn="ctr"/>
            <a:r>
              <a:rPr lang="en-US" sz="4800" b="1" i="1" cap="small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Luke 3:8, 10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19232" y="6172200"/>
            <a:ext cx="1062155" cy="490599"/>
          </a:xfrm>
        </p:spPr>
        <p:txBody>
          <a:bodyPr vert="horz" lIns="91440" tIns="45720" rIns="91440" bIns="10800" rtlCol="0" anchor="b"/>
          <a:lstStyle/>
          <a:p>
            <a:fld id="{4D9F5D85-A58C-4D56-9D6A-C8D7632AA465}" type="slidenum">
              <a:rPr lang="en-US" altLang="en-US" sz="1400">
                <a:solidFill>
                  <a:schemeClr val="accent1">
                    <a:lumMod val="40000"/>
                    <a:lumOff val="60000"/>
                  </a:schemeClr>
                </a:solidFill>
                <a:latin typeface="Corbel" panose="020B0503020204020204" pitchFamily="34" charset="0"/>
              </a:rPr>
              <a:pPr/>
              <a:t>3</a:t>
            </a:fld>
            <a:endParaRPr lang="en-US" altLang="en-US" sz="1400" dirty="0">
              <a:solidFill>
                <a:schemeClr val="accent1">
                  <a:lumMod val="40000"/>
                  <a:lumOff val="6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25000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37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9" y="2438400"/>
            <a:ext cx="10858499" cy="3352800"/>
          </a:xfrm>
          <a:effectLst/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latin typeface="Corbel" panose="020B0503020204020204" pitchFamily="34" charset="0"/>
              </a:rPr>
              <a:t>Bear fruit corresponding to our change of 	heart, </a:t>
            </a:r>
            <a:r>
              <a:rPr lang="en-US" sz="4400" i="1" dirty="0">
                <a:latin typeface="Corbel" panose="020B0503020204020204" pitchFamily="34" charset="0"/>
              </a:rPr>
              <a:t>Acts 26:20 (Rev. 2:5); 2 Cor. 7:11</a:t>
            </a:r>
          </a:p>
          <a:p>
            <a:pPr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latin typeface="Corbel" panose="020B0503020204020204" pitchFamily="34" charset="0"/>
              </a:rPr>
              <a:t>Stop the sin, </a:t>
            </a:r>
            <a:r>
              <a:rPr lang="en-US" sz="4400" i="1" dirty="0">
                <a:latin typeface="Corbel" panose="020B0503020204020204" pitchFamily="34" charset="0"/>
              </a:rPr>
              <a:t>Revelation 9:20-21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1916810" y="68575"/>
            <a:ext cx="835837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small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Demands of Repentance</a:t>
            </a:r>
          </a:p>
          <a:p>
            <a:pPr algn="ctr"/>
            <a:r>
              <a:rPr lang="en-US" sz="4800" b="1" i="1" cap="small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Luke 3:8, 10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CFA741-B1BF-4B90-8263-C685042B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6600" y="6421447"/>
            <a:ext cx="1062155" cy="234287"/>
          </a:xfrm>
        </p:spPr>
        <p:txBody>
          <a:bodyPr/>
          <a:lstStyle/>
          <a:p>
            <a:pPr>
              <a:defRPr/>
            </a:pPr>
            <a:fld id="{4D9F5D85-A58C-4D56-9D6A-C8D7632AA465}" type="slidenum">
              <a:rPr lang="en-US" altLang="en-US" sz="140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rbel" panose="020B0503020204020204" pitchFamily="34" charset="0"/>
              </a:rPr>
              <a:pPr>
                <a:defRPr/>
              </a:pPr>
              <a:t>4</a:t>
            </a:fld>
            <a:endParaRPr lang="en-US" altLang="en-US" sz="1400" dirty="0">
              <a:solidFill>
                <a:schemeClr val="accent1">
                  <a:lumMod val="40000"/>
                  <a:lumOff val="6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61388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971800"/>
            <a:ext cx="11168385" cy="2895600"/>
          </a:xfrm>
          <a:effectLst/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Far-Sweeping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Col. 3:5-11 (2 Cor. 5:17)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Every part of life touched,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Corinthians 12:21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Image of Christ,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3:10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728985" y="299884"/>
            <a:ext cx="107340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small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Difficulties of 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1936" y="6210364"/>
            <a:ext cx="1062155" cy="490599"/>
          </a:xfrm>
        </p:spPr>
        <p:txBody>
          <a:bodyPr vert="horz" lIns="91440" tIns="45720" rIns="91440" bIns="10800" rtlCol="0" anchor="b"/>
          <a:lstStyle/>
          <a:p>
            <a:fld id="{4D9F5D85-A58C-4D56-9D6A-C8D7632AA465}" type="slidenum">
              <a:rPr lang="en-US" altLang="en-US" sz="1400">
                <a:solidFill>
                  <a:schemeClr val="accent1">
                    <a:lumMod val="40000"/>
                    <a:lumOff val="60000"/>
                  </a:schemeClr>
                </a:solidFill>
                <a:latin typeface="Corbel" panose="020B0503020204020204" pitchFamily="34" charset="0"/>
              </a:rPr>
              <a:pPr/>
              <a:t>5</a:t>
            </a:fld>
            <a:endParaRPr lang="en-US" altLang="en-US" sz="1400" dirty="0">
              <a:solidFill>
                <a:schemeClr val="accent1">
                  <a:lumMod val="40000"/>
                  <a:lumOff val="6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1567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2514600"/>
            <a:ext cx="11125200" cy="3505200"/>
          </a:xfrm>
          <a:effectLst/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</a:t>
            </a:r>
            <a:r>
              <a:rPr lang="en-US" sz="4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ar-Sweeping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Col. 3:5-11 (2 Cor. 5:17)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  <a:tabLst>
                <a:tab pos="569913" algn="l"/>
              </a:tabLst>
            </a:pPr>
            <a:endParaRPr lang="en-US" sz="1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marL="0" indent="0" algn="ctr">
              <a:spcBef>
                <a:spcPts val="1200"/>
              </a:spcBef>
              <a:spcAft>
                <a:spcPts val="0"/>
              </a:spcAft>
              <a:buNone/>
              <a:tabLst>
                <a:tab pos="569913" algn="l"/>
              </a:tabLst>
            </a:pPr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Any concept of repentance that does not touch every part of our lives to conform us to the image of Christ is </a:t>
            </a:r>
            <a:r>
              <a:rPr lang="en-US" sz="44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not</a:t>
            </a:r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Bible repentance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728985" y="299884"/>
            <a:ext cx="107340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small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Difficulties of 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1936" y="6257067"/>
            <a:ext cx="1062155" cy="490599"/>
          </a:xfrm>
        </p:spPr>
        <p:txBody>
          <a:bodyPr vert="horz" lIns="91440" tIns="45720" rIns="91440" bIns="10800" rtlCol="0" anchor="b"/>
          <a:lstStyle/>
          <a:p>
            <a:fld id="{4D9F5D85-A58C-4D56-9D6A-C8D7632AA465}" type="slidenum">
              <a:rPr lang="en-US" altLang="en-US" sz="1400">
                <a:solidFill>
                  <a:schemeClr val="accent1">
                    <a:lumMod val="40000"/>
                    <a:lumOff val="60000"/>
                  </a:schemeClr>
                </a:solidFill>
                <a:latin typeface="Corbel" panose="020B0503020204020204" pitchFamily="34" charset="0"/>
              </a:rPr>
              <a:pPr/>
              <a:t>6</a:t>
            </a:fld>
            <a:endParaRPr lang="en-US" altLang="en-US" sz="1400" dirty="0">
              <a:solidFill>
                <a:schemeClr val="accent1">
                  <a:lumMod val="40000"/>
                  <a:lumOff val="6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23237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421" y="2362200"/>
            <a:ext cx="11349155" cy="3663530"/>
          </a:xfrm>
          <a:effectLst/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Deliberate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Premeditation and purpose,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Eph. 4:20-24</a:t>
            </a:r>
          </a:p>
          <a:p>
            <a:pPr lvl="1">
              <a:spcBef>
                <a:spcPts val="18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Requires full examination of our life to  				 repent,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Luke 3:7-8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728985" y="299884"/>
            <a:ext cx="107340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small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Difficulties of 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101930"/>
            <a:ext cx="1062155" cy="490599"/>
          </a:xfrm>
        </p:spPr>
        <p:txBody>
          <a:bodyPr vert="horz" lIns="91440" tIns="45720" rIns="91440" bIns="10800" rtlCol="0" anchor="b"/>
          <a:lstStyle/>
          <a:p>
            <a:fld id="{4D9F5D85-A58C-4D56-9D6A-C8D7632AA465}" type="slidenum">
              <a:rPr lang="en-US" altLang="en-US" sz="1400">
                <a:solidFill>
                  <a:schemeClr val="accent1">
                    <a:lumMod val="40000"/>
                    <a:lumOff val="60000"/>
                  </a:schemeClr>
                </a:solidFill>
                <a:latin typeface="Corbel" panose="020B0503020204020204" pitchFamily="34" charset="0"/>
              </a:rPr>
              <a:pPr/>
              <a:t>7</a:t>
            </a:fld>
            <a:endParaRPr lang="en-US" altLang="en-US" sz="1400" dirty="0">
              <a:solidFill>
                <a:schemeClr val="accent1">
                  <a:lumMod val="40000"/>
                  <a:lumOff val="6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65346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09800"/>
            <a:ext cx="10548614" cy="4348316"/>
          </a:xfrm>
          <a:effectLst/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Deliberate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Jonah 3:1-10; Luke 11:32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Truth preached,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3:1-4 (Luke 24:47)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Truth believed,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3:5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Humble dependence on God,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3:5-9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Turn from evil,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3:10; Luke 11:32</a:t>
            </a:r>
            <a:endPara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728985" y="299884"/>
            <a:ext cx="107340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small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Difficulties of 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0400" y="6101930"/>
            <a:ext cx="1062155" cy="490599"/>
          </a:xfrm>
        </p:spPr>
        <p:txBody>
          <a:bodyPr vert="horz" lIns="91440" tIns="45720" rIns="91440" bIns="10800" rtlCol="0" anchor="b"/>
          <a:lstStyle/>
          <a:p>
            <a:fld id="{4D9F5D85-A58C-4D56-9D6A-C8D7632AA465}" type="slidenum">
              <a:rPr lang="en-US" altLang="en-US" sz="1400">
                <a:solidFill>
                  <a:schemeClr val="accent1">
                    <a:lumMod val="40000"/>
                    <a:lumOff val="60000"/>
                  </a:schemeClr>
                </a:solidFill>
                <a:latin typeface="Corbel" panose="020B0503020204020204" pitchFamily="34" charset="0"/>
              </a:rPr>
              <a:pPr/>
              <a:t>8</a:t>
            </a:fld>
            <a:endParaRPr lang="en-US" altLang="en-US" sz="1400" dirty="0">
              <a:solidFill>
                <a:schemeClr val="accent1">
                  <a:lumMod val="40000"/>
                  <a:lumOff val="6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3290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13836-E09A-4ECF-9F57-3B26B8798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286000"/>
            <a:ext cx="11125200" cy="4191000"/>
          </a:xfrm>
          <a:effectLst/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8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DELIBERATE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Jonah 3:1-10; Luke 11:32</a:t>
            </a:r>
          </a:p>
          <a:p>
            <a:pPr lvl="1">
              <a:spcBef>
                <a:spcPts val="900"/>
              </a:spcBef>
              <a:spcAft>
                <a:spcPts val="0"/>
              </a:spcAft>
              <a:tabLst>
                <a:tab pos="569913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God saw their works,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3:10; Luke 11:32</a:t>
            </a:r>
          </a:p>
          <a:p>
            <a:pPr marL="0" indent="0" algn="ctr">
              <a:spcBef>
                <a:spcPts val="900"/>
              </a:spcBef>
              <a:spcAft>
                <a:spcPts val="0"/>
              </a:spcAft>
              <a:buNone/>
              <a:tabLst>
                <a:tab pos="569913" algn="l"/>
              </a:tabLst>
            </a:pPr>
            <a:endParaRPr lang="en-US" sz="1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marL="0" indent="0" algn="ctr">
              <a:spcBef>
                <a:spcPts val="900"/>
              </a:spcBef>
              <a:spcAft>
                <a:spcPts val="0"/>
              </a:spcAft>
              <a:buNone/>
              <a:tabLst>
                <a:tab pos="569913" algn="l"/>
              </a:tabLst>
            </a:pPr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Any concept of repentance that says you do not have to change your lifestyle in order to repent is </a:t>
            </a:r>
            <a:r>
              <a:rPr lang="en-US" sz="44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not</a:t>
            </a:r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Bible repentance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B1065D-D8D5-4D4F-A308-9D44F2802B00}"/>
              </a:ext>
            </a:extLst>
          </p:cNvPr>
          <p:cNvSpPr/>
          <p:nvPr/>
        </p:nvSpPr>
        <p:spPr>
          <a:xfrm>
            <a:off x="728985" y="299884"/>
            <a:ext cx="107340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small" spc="0" normalizeH="0" baseline="0" noProof="0" dirty="0">
                <a:ln w="6600">
                  <a:solidFill>
                    <a:srgbClr val="D75BCD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D75BCD"/>
                  </a:outerShdw>
                </a:effectLst>
                <a:uLnTx/>
                <a:uFillTx/>
                <a:latin typeface="Century Gothic" panose="020B0502020202020204"/>
                <a:ea typeface="+mn-ea"/>
                <a:cs typeface="+mn-cs"/>
              </a:rPr>
              <a:t>Difficulties of Repentance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3C53BC7-5785-4C6A-837C-50FE3FE33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FF5EC-B3CE-4471-A18C-5B20E30B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31936" y="6257067"/>
            <a:ext cx="1062155" cy="490599"/>
          </a:xfrm>
        </p:spPr>
        <p:txBody>
          <a:bodyPr vert="horz" lIns="91440" tIns="45720" rIns="91440" bIns="10800" rtlCol="0" anchor="b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5D85-A58C-4D56-9D6A-C8D7632AA465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8664B0">
                    <a:lumMod val="40000"/>
                    <a:lumOff val="60000"/>
                  </a:srgbClr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8664B0">
                  <a:lumMod val="40000"/>
                  <a:lumOff val="60000"/>
                </a:srgbClr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621401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480</Words>
  <Application>Microsoft Office PowerPoint</Application>
  <PresentationFormat>Widescreen</PresentationFormat>
  <Paragraphs>126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Century Gothic</vt:lpstr>
      <vt:lpstr>Corbel</vt:lpstr>
      <vt:lpstr>Times New Roman</vt:lpstr>
      <vt:lpstr>Wingdings 2</vt:lpstr>
      <vt:lpstr>Quotable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21</cp:revision>
  <dcterms:created xsi:type="dcterms:W3CDTF">2019-05-11T18:45:25Z</dcterms:created>
  <dcterms:modified xsi:type="dcterms:W3CDTF">2019-05-12T23:06:43Z</dcterms:modified>
</cp:coreProperties>
</file>