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68" r:id="rId2"/>
    <p:sldId id="256" r:id="rId3"/>
    <p:sldId id="269" r:id="rId4"/>
    <p:sldId id="270" r:id="rId5"/>
    <p:sldId id="258" r:id="rId6"/>
    <p:sldId id="271" r:id="rId7"/>
    <p:sldId id="272" r:id="rId8"/>
    <p:sldId id="273" r:id="rId9"/>
    <p:sldId id="274" r:id="rId10"/>
    <p:sldId id="275" r:id="rId11"/>
    <p:sldId id="276" r:id="rId12"/>
    <p:sldId id="27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0000"/>
    <a:srgbClr val="FF9933"/>
    <a:srgbClr val="FF0000"/>
    <a:srgbClr val="6666FF"/>
    <a:srgbClr val="0066FF"/>
    <a:srgbClr val="3399FF"/>
    <a:srgbClr val="3366FF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94" autoAdjust="0"/>
    <p:restoredTop sz="90929"/>
  </p:normalViewPr>
  <p:slideViewPr>
    <p:cSldViewPr>
      <p:cViewPr varScale="1">
        <p:scale>
          <a:sx n="78" d="100"/>
          <a:sy n="78" d="100"/>
        </p:scale>
        <p:origin x="25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27DC018-C4A9-4F1F-8D45-750685DB06B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86E53E5-3064-46D5-83C7-64EB50F804B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3700" y="692150"/>
            <a:ext cx="60706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EA275F1-7AF1-40AB-8FE3-9E4C04C80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D410F572-DE0E-4605-8412-6279B85C0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en-US" sz="1000" i="1"/>
              <a:t>1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40919C77-7D44-48C4-BF5F-5AB9D3B29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C5D822E5-FDAE-45E8-B129-64376E086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CD8B4D16-4F61-4A58-A2E7-EF15DE4A3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0560BE73-78ED-43D3-B3DD-807CD53AE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en-US" sz="1000" i="1"/>
              <a:t>1</a:t>
            </a:r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BAFB71F1-1055-4E6D-B652-3936BA4C2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Rectangle 9">
            <a:extLst>
              <a:ext uri="{FF2B5EF4-FFF2-40B4-BE49-F238E27FC236}">
                <a16:creationId xmlns:a16="http://schemas.microsoft.com/office/drawing/2014/main" id="{D63B9694-FB0C-4FDC-9B42-DC3D11C1F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736E0EE6-5AA2-41D4-9080-0B52BF436E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5131" name="Rectangle 11">
            <a:extLst>
              <a:ext uri="{FF2B5EF4-FFF2-40B4-BE49-F238E27FC236}">
                <a16:creationId xmlns:a16="http://schemas.microsoft.com/office/drawing/2014/main" id="{6FAB349C-B1EE-49D5-8716-FFF09FCD1B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A6133F7-AF35-473B-87F1-8857ED5BC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8B88FF2-F6E6-4E8E-9F1E-43374AC5E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en-US" sz="1000" i="1"/>
              <a:t>1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27E117CA-F195-483B-97CB-A19EB6E77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C0A734A7-960A-4DD8-A5B2-F1192036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A4A6FDFF-2E0D-454B-AF38-BEE14F3D7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EA9409F9-D23B-40D2-B0F3-62507B760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en-US" sz="1000" i="1"/>
              <a:t>1</a:t>
            </a:r>
          </a:p>
        </p:txBody>
      </p:sp>
      <p:sp>
        <p:nvSpPr>
          <p:cNvPr id="9224" name="Rectangle 8">
            <a:extLst>
              <a:ext uri="{FF2B5EF4-FFF2-40B4-BE49-F238E27FC236}">
                <a16:creationId xmlns:a16="http://schemas.microsoft.com/office/drawing/2014/main" id="{4F6AA9E7-7BA7-42D1-A3E2-FCDF83575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Rectangle 9">
            <a:extLst>
              <a:ext uri="{FF2B5EF4-FFF2-40B4-BE49-F238E27FC236}">
                <a16:creationId xmlns:a16="http://schemas.microsoft.com/office/drawing/2014/main" id="{38F0FE4E-D204-4DE6-A00B-A59C2D599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Rectangle 10">
            <a:extLst>
              <a:ext uri="{FF2B5EF4-FFF2-40B4-BE49-F238E27FC236}">
                <a16:creationId xmlns:a16="http://schemas.microsoft.com/office/drawing/2014/main" id="{E4E0FA60-1B46-4570-9803-867E733FE4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  <p:sp>
        <p:nvSpPr>
          <p:cNvPr id="9227" name="Rectangle 11">
            <a:extLst>
              <a:ext uri="{FF2B5EF4-FFF2-40B4-BE49-F238E27FC236}">
                <a16:creationId xmlns:a16="http://schemas.microsoft.com/office/drawing/2014/main" id="{590B0F40-CBFD-4A6A-A0B9-04528BB872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2669004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A6133F7-AF35-473B-87F1-8857ED5BC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8B88FF2-F6E6-4E8E-9F1E-43374AC5E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en-US" sz="1000" i="1"/>
              <a:t>1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27E117CA-F195-483B-97CB-A19EB6E77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C0A734A7-960A-4DD8-A5B2-F1192036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A4A6FDFF-2E0D-454B-AF38-BEE14F3D7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EA9409F9-D23B-40D2-B0F3-62507B760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en-US" sz="1000" i="1"/>
              <a:t>1</a:t>
            </a:r>
          </a:p>
        </p:txBody>
      </p:sp>
      <p:sp>
        <p:nvSpPr>
          <p:cNvPr id="9224" name="Rectangle 8">
            <a:extLst>
              <a:ext uri="{FF2B5EF4-FFF2-40B4-BE49-F238E27FC236}">
                <a16:creationId xmlns:a16="http://schemas.microsoft.com/office/drawing/2014/main" id="{4F6AA9E7-7BA7-42D1-A3E2-FCDF83575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Rectangle 9">
            <a:extLst>
              <a:ext uri="{FF2B5EF4-FFF2-40B4-BE49-F238E27FC236}">
                <a16:creationId xmlns:a16="http://schemas.microsoft.com/office/drawing/2014/main" id="{38F0FE4E-D204-4DE6-A00B-A59C2D599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Rectangle 10">
            <a:extLst>
              <a:ext uri="{FF2B5EF4-FFF2-40B4-BE49-F238E27FC236}">
                <a16:creationId xmlns:a16="http://schemas.microsoft.com/office/drawing/2014/main" id="{E4E0FA60-1B46-4570-9803-867E733FE4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  <p:sp>
        <p:nvSpPr>
          <p:cNvPr id="9227" name="Rectangle 11">
            <a:extLst>
              <a:ext uri="{FF2B5EF4-FFF2-40B4-BE49-F238E27FC236}">
                <a16:creationId xmlns:a16="http://schemas.microsoft.com/office/drawing/2014/main" id="{590B0F40-CBFD-4A6A-A0B9-04528BB872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917966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EA275F1-7AF1-40AB-8FE3-9E4C04C80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D410F572-DE0E-4605-8412-6279B85C0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en-US" sz="1000" i="1"/>
              <a:t>1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40919C77-7D44-48C4-BF5F-5AB9D3B29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C5D822E5-FDAE-45E8-B129-64376E086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CD8B4D16-4F61-4A58-A2E7-EF15DE4A3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0560BE73-78ED-43D3-B3DD-807CD53AE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en-US" sz="1000" i="1"/>
              <a:t>1</a:t>
            </a:r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BAFB71F1-1055-4E6D-B652-3936BA4C2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Rectangle 9">
            <a:extLst>
              <a:ext uri="{FF2B5EF4-FFF2-40B4-BE49-F238E27FC236}">
                <a16:creationId xmlns:a16="http://schemas.microsoft.com/office/drawing/2014/main" id="{D63B9694-FB0C-4FDC-9B42-DC3D11C1F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736E0EE6-5AA2-41D4-9080-0B52BF436E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5131" name="Rectangle 11">
            <a:extLst>
              <a:ext uri="{FF2B5EF4-FFF2-40B4-BE49-F238E27FC236}">
                <a16:creationId xmlns:a16="http://schemas.microsoft.com/office/drawing/2014/main" id="{6FAB349C-B1EE-49D5-8716-FFF09FCD1B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969169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606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A6133F7-AF35-473B-87F1-8857ED5BC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8B88FF2-F6E6-4E8E-9F1E-43374AC5E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en-US" sz="1000" i="1"/>
              <a:t>1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27E117CA-F195-483B-97CB-A19EB6E77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C0A734A7-960A-4DD8-A5B2-F1192036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A4A6FDFF-2E0D-454B-AF38-BEE14F3D7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EA9409F9-D23B-40D2-B0F3-62507B760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en-US" sz="1000" i="1"/>
              <a:t>1</a:t>
            </a:r>
          </a:p>
        </p:txBody>
      </p:sp>
      <p:sp>
        <p:nvSpPr>
          <p:cNvPr id="9224" name="Rectangle 8">
            <a:extLst>
              <a:ext uri="{FF2B5EF4-FFF2-40B4-BE49-F238E27FC236}">
                <a16:creationId xmlns:a16="http://schemas.microsoft.com/office/drawing/2014/main" id="{4F6AA9E7-7BA7-42D1-A3E2-FCDF83575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Rectangle 9">
            <a:extLst>
              <a:ext uri="{FF2B5EF4-FFF2-40B4-BE49-F238E27FC236}">
                <a16:creationId xmlns:a16="http://schemas.microsoft.com/office/drawing/2014/main" id="{38F0FE4E-D204-4DE6-A00B-A59C2D599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Rectangle 10">
            <a:extLst>
              <a:ext uri="{FF2B5EF4-FFF2-40B4-BE49-F238E27FC236}">
                <a16:creationId xmlns:a16="http://schemas.microsoft.com/office/drawing/2014/main" id="{E4E0FA60-1B46-4570-9803-867E733FE4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9227" name="Rectangle 11">
            <a:extLst>
              <a:ext uri="{FF2B5EF4-FFF2-40B4-BE49-F238E27FC236}">
                <a16:creationId xmlns:a16="http://schemas.microsoft.com/office/drawing/2014/main" id="{590B0F40-CBFD-4A6A-A0B9-04528BB872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A6133F7-AF35-473B-87F1-8857ED5BC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8B88FF2-F6E6-4E8E-9F1E-43374AC5E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en-US" sz="1000" i="1"/>
              <a:t>1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27E117CA-F195-483B-97CB-A19EB6E77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C0A734A7-960A-4DD8-A5B2-F1192036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A4A6FDFF-2E0D-454B-AF38-BEE14F3D7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EA9409F9-D23B-40D2-B0F3-62507B760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en-US" sz="1000" i="1"/>
              <a:t>1</a:t>
            </a:r>
          </a:p>
        </p:txBody>
      </p:sp>
      <p:sp>
        <p:nvSpPr>
          <p:cNvPr id="9224" name="Rectangle 8">
            <a:extLst>
              <a:ext uri="{FF2B5EF4-FFF2-40B4-BE49-F238E27FC236}">
                <a16:creationId xmlns:a16="http://schemas.microsoft.com/office/drawing/2014/main" id="{4F6AA9E7-7BA7-42D1-A3E2-FCDF83575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Rectangle 9">
            <a:extLst>
              <a:ext uri="{FF2B5EF4-FFF2-40B4-BE49-F238E27FC236}">
                <a16:creationId xmlns:a16="http://schemas.microsoft.com/office/drawing/2014/main" id="{38F0FE4E-D204-4DE6-A00B-A59C2D599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Rectangle 10">
            <a:extLst>
              <a:ext uri="{FF2B5EF4-FFF2-40B4-BE49-F238E27FC236}">
                <a16:creationId xmlns:a16="http://schemas.microsoft.com/office/drawing/2014/main" id="{E4E0FA60-1B46-4570-9803-867E733FE4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  <p:sp>
        <p:nvSpPr>
          <p:cNvPr id="9227" name="Rectangle 11">
            <a:extLst>
              <a:ext uri="{FF2B5EF4-FFF2-40B4-BE49-F238E27FC236}">
                <a16:creationId xmlns:a16="http://schemas.microsoft.com/office/drawing/2014/main" id="{590B0F40-CBFD-4A6A-A0B9-04528BB872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491705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A6133F7-AF35-473B-87F1-8857ED5BC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8B88FF2-F6E6-4E8E-9F1E-43374AC5E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en-US" sz="1000" i="1"/>
              <a:t>1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27E117CA-F195-483B-97CB-A19EB6E77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C0A734A7-960A-4DD8-A5B2-F1192036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A4A6FDFF-2E0D-454B-AF38-BEE14F3D7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EA9409F9-D23B-40D2-B0F3-62507B760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en-US" sz="1000" i="1"/>
              <a:t>1</a:t>
            </a:r>
          </a:p>
        </p:txBody>
      </p:sp>
      <p:sp>
        <p:nvSpPr>
          <p:cNvPr id="9224" name="Rectangle 8">
            <a:extLst>
              <a:ext uri="{FF2B5EF4-FFF2-40B4-BE49-F238E27FC236}">
                <a16:creationId xmlns:a16="http://schemas.microsoft.com/office/drawing/2014/main" id="{4F6AA9E7-7BA7-42D1-A3E2-FCDF83575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Rectangle 9">
            <a:extLst>
              <a:ext uri="{FF2B5EF4-FFF2-40B4-BE49-F238E27FC236}">
                <a16:creationId xmlns:a16="http://schemas.microsoft.com/office/drawing/2014/main" id="{38F0FE4E-D204-4DE6-A00B-A59C2D599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Rectangle 10">
            <a:extLst>
              <a:ext uri="{FF2B5EF4-FFF2-40B4-BE49-F238E27FC236}">
                <a16:creationId xmlns:a16="http://schemas.microsoft.com/office/drawing/2014/main" id="{E4E0FA60-1B46-4570-9803-867E733FE4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  <p:sp>
        <p:nvSpPr>
          <p:cNvPr id="9227" name="Rectangle 11">
            <a:extLst>
              <a:ext uri="{FF2B5EF4-FFF2-40B4-BE49-F238E27FC236}">
                <a16:creationId xmlns:a16="http://schemas.microsoft.com/office/drawing/2014/main" id="{590B0F40-CBFD-4A6A-A0B9-04528BB872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283797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A6133F7-AF35-473B-87F1-8857ED5BC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8B88FF2-F6E6-4E8E-9F1E-43374AC5E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en-US" sz="1000" i="1"/>
              <a:t>1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27E117CA-F195-483B-97CB-A19EB6E77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C0A734A7-960A-4DD8-A5B2-F1192036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A4A6FDFF-2E0D-454B-AF38-BEE14F3D7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EA9409F9-D23B-40D2-B0F3-62507B760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en-US" sz="1000" i="1"/>
              <a:t>1</a:t>
            </a:r>
          </a:p>
        </p:txBody>
      </p:sp>
      <p:sp>
        <p:nvSpPr>
          <p:cNvPr id="9224" name="Rectangle 8">
            <a:extLst>
              <a:ext uri="{FF2B5EF4-FFF2-40B4-BE49-F238E27FC236}">
                <a16:creationId xmlns:a16="http://schemas.microsoft.com/office/drawing/2014/main" id="{4F6AA9E7-7BA7-42D1-A3E2-FCDF83575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Rectangle 9">
            <a:extLst>
              <a:ext uri="{FF2B5EF4-FFF2-40B4-BE49-F238E27FC236}">
                <a16:creationId xmlns:a16="http://schemas.microsoft.com/office/drawing/2014/main" id="{38F0FE4E-D204-4DE6-A00B-A59C2D599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Rectangle 10">
            <a:extLst>
              <a:ext uri="{FF2B5EF4-FFF2-40B4-BE49-F238E27FC236}">
                <a16:creationId xmlns:a16="http://schemas.microsoft.com/office/drawing/2014/main" id="{E4E0FA60-1B46-4570-9803-867E733FE4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  <p:sp>
        <p:nvSpPr>
          <p:cNvPr id="9227" name="Rectangle 11">
            <a:extLst>
              <a:ext uri="{FF2B5EF4-FFF2-40B4-BE49-F238E27FC236}">
                <a16:creationId xmlns:a16="http://schemas.microsoft.com/office/drawing/2014/main" id="{590B0F40-CBFD-4A6A-A0B9-04528BB872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201289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A6133F7-AF35-473B-87F1-8857ED5BC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8B88FF2-F6E6-4E8E-9F1E-43374AC5E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en-US" sz="1000" i="1"/>
              <a:t>1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27E117CA-F195-483B-97CB-A19EB6E77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C0A734A7-960A-4DD8-A5B2-F1192036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A4A6FDFF-2E0D-454B-AF38-BEE14F3D7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EA9409F9-D23B-40D2-B0F3-62507B760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en-US" sz="1000" i="1"/>
              <a:t>1</a:t>
            </a:r>
          </a:p>
        </p:txBody>
      </p:sp>
      <p:sp>
        <p:nvSpPr>
          <p:cNvPr id="9224" name="Rectangle 8">
            <a:extLst>
              <a:ext uri="{FF2B5EF4-FFF2-40B4-BE49-F238E27FC236}">
                <a16:creationId xmlns:a16="http://schemas.microsoft.com/office/drawing/2014/main" id="{4F6AA9E7-7BA7-42D1-A3E2-FCDF83575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Rectangle 9">
            <a:extLst>
              <a:ext uri="{FF2B5EF4-FFF2-40B4-BE49-F238E27FC236}">
                <a16:creationId xmlns:a16="http://schemas.microsoft.com/office/drawing/2014/main" id="{38F0FE4E-D204-4DE6-A00B-A59C2D599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Rectangle 10">
            <a:extLst>
              <a:ext uri="{FF2B5EF4-FFF2-40B4-BE49-F238E27FC236}">
                <a16:creationId xmlns:a16="http://schemas.microsoft.com/office/drawing/2014/main" id="{E4E0FA60-1B46-4570-9803-867E733FE4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  <p:sp>
        <p:nvSpPr>
          <p:cNvPr id="9227" name="Rectangle 11">
            <a:extLst>
              <a:ext uri="{FF2B5EF4-FFF2-40B4-BE49-F238E27FC236}">
                <a16:creationId xmlns:a16="http://schemas.microsoft.com/office/drawing/2014/main" id="{590B0F40-CBFD-4A6A-A0B9-04528BB872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2990293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A6133F7-AF35-473B-87F1-8857ED5BC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8B88FF2-F6E6-4E8E-9F1E-43374AC5E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en-US" sz="1000" i="1"/>
              <a:t>1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27E117CA-F195-483B-97CB-A19EB6E77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C0A734A7-960A-4DD8-A5B2-F1192036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A4A6FDFF-2E0D-454B-AF38-BEE14F3D7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EA9409F9-D23B-40D2-B0F3-62507B760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en-US" sz="1000" i="1"/>
              <a:t>1</a:t>
            </a:r>
          </a:p>
        </p:txBody>
      </p:sp>
      <p:sp>
        <p:nvSpPr>
          <p:cNvPr id="9224" name="Rectangle 8">
            <a:extLst>
              <a:ext uri="{FF2B5EF4-FFF2-40B4-BE49-F238E27FC236}">
                <a16:creationId xmlns:a16="http://schemas.microsoft.com/office/drawing/2014/main" id="{4F6AA9E7-7BA7-42D1-A3E2-FCDF83575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Rectangle 9">
            <a:extLst>
              <a:ext uri="{FF2B5EF4-FFF2-40B4-BE49-F238E27FC236}">
                <a16:creationId xmlns:a16="http://schemas.microsoft.com/office/drawing/2014/main" id="{38F0FE4E-D204-4DE6-A00B-A59C2D599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Rectangle 10">
            <a:extLst>
              <a:ext uri="{FF2B5EF4-FFF2-40B4-BE49-F238E27FC236}">
                <a16:creationId xmlns:a16="http://schemas.microsoft.com/office/drawing/2014/main" id="{E4E0FA60-1B46-4570-9803-867E733FE4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  <p:sp>
        <p:nvSpPr>
          <p:cNvPr id="9227" name="Rectangle 11">
            <a:extLst>
              <a:ext uri="{FF2B5EF4-FFF2-40B4-BE49-F238E27FC236}">
                <a16:creationId xmlns:a16="http://schemas.microsoft.com/office/drawing/2014/main" id="{590B0F40-CBFD-4A6A-A0B9-04528BB872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239974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ED1F997-0607-4FA7-978C-F806FF6B7B22}" type="datetime1">
              <a:rPr lang="en-US" smtClean="0"/>
              <a:t>5/12/2019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793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53DF-61FE-4F5A-A11C-BDC704F96D08}" type="datetime1">
              <a:rPr lang="en-US" smtClean="0"/>
              <a:t>5/12/2019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45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FA39-C781-4021-9A3B-E77DDD320BD1}" type="datetime1">
              <a:rPr lang="en-US" smtClean="0"/>
              <a:t>5/12/2019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789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87A2-3C8C-4EBF-9371-8C5678BC09B3}" type="datetime1">
              <a:rPr lang="en-US" smtClean="0"/>
              <a:t>5/12/2019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229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AA47-A723-4829-B411-CF407BBF139D}" type="datetime1">
              <a:rPr lang="en-US" smtClean="0"/>
              <a:t>5/12/2019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707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FA98-9294-4E3E-A17C-5C1417896DA8}" type="datetime1">
              <a:rPr lang="en-US" smtClean="0"/>
              <a:t>5/12/2019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370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D080-64C7-4C32-BF98-F383E05121EF}" type="datetime1">
              <a:rPr lang="en-US" smtClean="0"/>
              <a:t>5/12/2019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484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20DF-5A6C-4CD9-B64C-CBC3E17D789B}" type="datetime1">
              <a:rPr lang="en-US" smtClean="0"/>
              <a:t>5/12/2019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615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47B08-8888-473A-8E52-7CDB24A3FB55}" type="datetime1">
              <a:rPr lang="en-US" smtClean="0"/>
              <a:t>5/12/2019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63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6D7CB-7C7E-47D0-9278-8BB8B290198F}" type="datetime1">
              <a:rPr lang="en-US" smtClean="0"/>
              <a:t>5/12/2019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525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7CFB-9DA8-4B9F-B896-46A1169B7187}" type="datetime1">
              <a:rPr lang="en-US" smtClean="0"/>
              <a:t>5/12/2019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998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FFC9-C909-4896-B9A9-116BD3E1718C}" type="datetime1">
              <a:rPr lang="en-US" smtClean="0"/>
              <a:t>5/12/2019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113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9E1E-0039-4C62-8A4A-2303E5A58E98}" type="datetime1">
              <a:rPr lang="en-US" smtClean="0"/>
              <a:t>5/12/2019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599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8CDF-8424-4F98-8D0B-8BC5AC632990}" type="datetime1">
              <a:rPr lang="en-US" smtClean="0"/>
              <a:t>5/12/2019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415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7CE3-16C6-4467-BD0D-F1AD06E03DB1}" type="datetime1">
              <a:rPr lang="en-US" smtClean="0"/>
              <a:t>5/12/2019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33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8945-6C77-4A41-A740-15226A616648}" type="datetime1">
              <a:rPr lang="en-US" smtClean="0"/>
              <a:t>5/12/2019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05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671D5-9613-4638-BBE7-1A4D6C77EBD5}" type="datetime1">
              <a:rPr lang="en-US" smtClean="0"/>
              <a:t>5/12/2019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302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08656A-D5DB-4B6D-A9CA-3F369A8ADAED}" type="datetime1">
              <a:rPr lang="en-US" smtClean="0"/>
              <a:t>5/12/2019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76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E9774-FF30-4372-9C5B-6B887FA01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524000"/>
            <a:ext cx="6815669" cy="1981199"/>
          </a:xfrm>
        </p:spPr>
        <p:txBody>
          <a:bodyPr/>
          <a:lstStyle/>
          <a:p>
            <a:r>
              <a:rPr lang="en-US" sz="6400" b="1" dirty="0">
                <a:latin typeface="Corbel" panose="020B0503020204020204" pitchFamily="34" charset="0"/>
              </a:rPr>
              <a:t>The Demands</a:t>
            </a:r>
            <a:br>
              <a:rPr lang="en-US" sz="6400" b="1" dirty="0">
                <a:latin typeface="Corbel" panose="020B0503020204020204" pitchFamily="34" charset="0"/>
              </a:rPr>
            </a:br>
            <a:r>
              <a:rPr lang="en-US" sz="6400" b="1" dirty="0">
                <a:latin typeface="Corbel" panose="020B0503020204020204" pitchFamily="34" charset="0"/>
              </a:rPr>
              <a:t>of Repentance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C5BE22-F356-4405-8106-A6349EB52E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67640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4800" dirty="0">
                <a:latin typeface="Corbel" panose="020B0503020204020204" pitchFamily="34" charset="0"/>
              </a:rPr>
              <a:t>Scripture Reading: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4800" i="1" dirty="0">
                <a:latin typeface="Corbel" panose="020B0503020204020204" pitchFamily="34" charset="0"/>
              </a:rPr>
              <a:t>2 Corinthians 7:4-12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DAC2FB72-6F5A-44DD-BD40-ECD7BD068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2489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6CB2AB9-2782-4DD2-9FD9-AC1A443F5AA4}"/>
              </a:ext>
            </a:extLst>
          </p:cNvPr>
          <p:cNvSpPr txBox="1">
            <a:spLocks/>
          </p:cNvSpPr>
          <p:nvPr/>
        </p:nvSpPr>
        <p:spPr>
          <a:xfrm>
            <a:off x="11469095" y="6519686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1400" smtClean="0">
                <a:latin typeface="Corbel" panose="020B0503020204020204" pitchFamily="34" charset="0"/>
              </a:rPr>
              <a:pPr/>
              <a:t>10</a:t>
            </a:fld>
            <a:endParaRPr lang="en-US" sz="1400" dirty="0">
              <a:latin typeface="Corbel" panose="020B0503020204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A9266-BEFD-4E68-8014-1B3875352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90800"/>
            <a:ext cx="9753600" cy="3200400"/>
          </a:xfrm>
          <a:effectLst/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4200" b="1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We can see the effects of repentance</a:t>
            </a:r>
            <a:endParaRPr lang="en-US" sz="4200" dirty="0">
              <a:solidFill>
                <a:schemeClr val="tx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sz="4000" u="sng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Diligence</a:t>
            </a:r>
            <a:r>
              <a:rPr lang="en-US" sz="4000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: Careful rush to correct sin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sz="4000" u="sng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Clearing</a:t>
            </a:r>
            <a:r>
              <a:rPr lang="en-US" sz="4000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: Diligent change answered critics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sz="4000" u="sng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Indignation</a:t>
            </a:r>
            <a:r>
              <a:rPr lang="en-US" sz="4000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: Displeasure over previous sin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61F66AD-DCC3-42D6-99F3-490F7F2E7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09600"/>
            <a:ext cx="9448800" cy="1752600"/>
          </a:xfrm>
        </p:spPr>
        <p:txBody>
          <a:bodyPr>
            <a:normAutofit/>
          </a:bodyPr>
          <a:lstStyle/>
          <a:p>
            <a:r>
              <a:rPr lang="en-US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anose="020B0503020204020204" pitchFamily="34" charset="0"/>
              </a:rPr>
              <a:t>“Observe this very thing”</a:t>
            </a:r>
            <a:br>
              <a:rPr lang="en-US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anose="020B0503020204020204" pitchFamily="34" charset="0"/>
              </a:rPr>
            </a:br>
            <a:r>
              <a:rPr lang="en-US" altLang="en-US" sz="4800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anose="020B0503020204020204" pitchFamily="34" charset="0"/>
              </a:rPr>
              <a:t>2 Corinthians 7:11</a:t>
            </a:r>
            <a:endParaRPr lang="en-US" sz="4800" dirty="0">
              <a:latin typeface="Corbel" panose="020B0503020204020204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32DCD03-9832-450B-8CE8-7ADCF6D5D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614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6CB2AB9-2782-4DD2-9FD9-AC1A443F5AA4}"/>
              </a:ext>
            </a:extLst>
          </p:cNvPr>
          <p:cNvSpPr txBox="1">
            <a:spLocks/>
          </p:cNvSpPr>
          <p:nvPr/>
        </p:nvSpPr>
        <p:spPr>
          <a:xfrm>
            <a:off x="11469095" y="6519686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1400" smtClean="0">
                <a:latin typeface="Corbel" panose="020B0503020204020204" pitchFamily="34" charset="0"/>
              </a:rPr>
              <a:pPr/>
              <a:t>11</a:t>
            </a:fld>
            <a:endParaRPr lang="en-US" sz="1400" dirty="0">
              <a:latin typeface="Corbel" panose="020B0503020204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A9266-BEFD-4E68-8014-1B3875352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590800"/>
            <a:ext cx="9525000" cy="3581400"/>
          </a:xfrm>
          <a:effectLst/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4200" b="1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See the effects of repentance</a:t>
            </a:r>
            <a:endParaRPr lang="en-US" sz="4200" dirty="0">
              <a:solidFill>
                <a:schemeClr val="tx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marL="571500" lvl="1">
              <a:spcBef>
                <a:spcPts val="600"/>
              </a:spcBef>
              <a:spcAft>
                <a:spcPts val="0"/>
              </a:spcAft>
            </a:pPr>
            <a:r>
              <a:rPr lang="en-US" sz="4000" u="sng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Fear</a:t>
            </a:r>
            <a:r>
              <a:rPr lang="en-US" sz="4000" dirty="0">
                <a:solidFill>
                  <a:schemeClr val="tx1"/>
                </a:solidFill>
                <a:latin typeface="Corbel" panose="020B0503020204020204" pitchFamily="34" charset="0"/>
              </a:rPr>
              <a:t>: Dread of not pleasing God</a:t>
            </a:r>
            <a:endParaRPr lang="en-US" sz="4000" u="sng" dirty="0">
              <a:solidFill>
                <a:schemeClr val="tx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marL="571500" lvl="1">
              <a:spcBef>
                <a:spcPts val="600"/>
              </a:spcBef>
              <a:spcAft>
                <a:spcPts val="0"/>
              </a:spcAft>
            </a:pPr>
            <a:r>
              <a:rPr lang="en-US" sz="4000" u="sng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Vehement desire</a:t>
            </a:r>
            <a:r>
              <a:rPr lang="en-US" sz="4000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: Earnest longing, </a:t>
            </a:r>
            <a:br>
              <a:rPr lang="en-US" sz="4000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a yearning to do and to be right</a:t>
            </a:r>
          </a:p>
          <a:p>
            <a:pPr marL="571500" lvl="1">
              <a:spcBef>
                <a:spcPts val="600"/>
              </a:spcBef>
              <a:spcAft>
                <a:spcPts val="0"/>
              </a:spcAft>
            </a:pPr>
            <a:r>
              <a:rPr lang="en-US" sz="4000" u="sng" dirty="0">
                <a:solidFill>
                  <a:schemeClr val="tx1"/>
                </a:solidFill>
                <a:latin typeface="Corbel" panose="020B0503020204020204" pitchFamily="34" charset="0"/>
              </a:rPr>
              <a:t>Zeal</a:t>
            </a:r>
            <a:r>
              <a:rPr lang="en-US" sz="4000" dirty="0">
                <a:solidFill>
                  <a:schemeClr val="tx1"/>
                </a:solidFill>
                <a:latin typeface="Corbel" panose="020B0503020204020204" pitchFamily="34" charset="0"/>
              </a:rPr>
              <a:t>: Fervent spirit, not apathetic neglect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61F66AD-DCC3-42D6-99F3-490F7F2E7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09600"/>
            <a:ext cx="9448800" cy="1752600"/>
          </a:xfrm>
        </p:spPr>
        <p:txBody>
          <a:bodyPr>
            <a:normAutofit/>
          </a:bodyPr>
          <a:lstStyle/>
          <a:p>
            <a:r>
              <a:rPr lang="en-US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anose="020B0503020204020204" pitchFamily="34" charset="0"/>
              </a:rPr>
              <a:t>“Observe this very thing”</a:t>
            </a:r>
            <a:br>
              <a:rPr lang="en-US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anose="020B0503020204020204" pitchFamily="34" charset="0"/>
              </a:rPr>
            </a:br>
            <a:r>
              <a:rPr lang="en-US" altLang="en-US" sz="4800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anose="020B0503020204020204" pitchFamily="34" charset="0"/>
              </a:rPr>
              <a:t>2 Corinthians 7:11</a:t>
            </a:r>
            <a:endParaRPr lang="en-US" sz="4800" dirty="0">
              <a:latin typeface="Corbel" panose="020B0503020204020204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32DCD03-9832-450B-8CE8-7ADCF6D5D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8225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6CB2AB9-2782-4DD2-9FD9-AC1A443F5AA4}"/>
              </a:ext>
            </a:extLst>
          </p:cNvPr>
          <p:cNvSpPr txBox="1">
            <a:spLocks/>
          </p:cNvSpPr>
          <p:nvPr/>
        </p:nvSpPr>
        <p:spPr>
          <a:xfrm>
            <a:off x="11469095" y="6519686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1400" smtClean="0">
                <a:latin typeface="Corbel" panose="020B0503020204020204" pitchFamily="34" charset="0"/>
              </a:rPr>
              <a:pPr/>
              <a:t>12</a:t>
            </a:fld>
            <a:endParaRPr lang="en-US" sz="1400" dirty="0">
              <a:latin typeface="Corbel" panose="020B0503020204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A9266-BEFD-4E68-8014-1B3875352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590800"/>
            <a:ext cx="9601200" cy="3657600"/>
          </a:xfrm>
          <a:effectLst/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4200" b="1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See the effects of repentance</a:t>
            </a:r>
            <a:endParaRPr lang="en-US" sz="4200" dirty="0">
              <a:solidFill>
                <a:schemeClr val="tx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marL="571500" lvl="1">
              <a:spcBef>
                <a:spcPts val="600"/>
              </a:spcBef>
              <a:spcAft>
                <a:spcPts val="0"/>
              </a:spcAft>
            </a:pPr>
            <a:r>
              <a:rPr lang="en-US" sz="4000" u="sng" dirty="0">
                <a:solidFill>
                  <a:schemeClr val="tx1"/>
                </a:solidFill>
                <a:latin typeface="Corbel" panose="020B0503020204020204" pitchFamily="34" charset="0"/>
              </a:rPr>
              <a:t>Vindication</a:t>
            </a:r>
            <a:r>
              <a:rPr lang="en-US" sz="4000" dirty="0">
                <a:solidFill>
                  <a:schemeClr val="tx1"/>
                </a:solidFill>
                <a:latin typeface="Corbel" panose="020B0503020204020204" pitchFamily="34" charset="0"/>
              </a:rPr>
              <a:t>: Doling out justice (to all)</a:t>
            </a:r>
          </a:p>
          <a:p>
            <a:pPr marL="571500" lvl="1">
              <a:spcBef>
                <a:spcPts val="600"/>
              </a:spcBef>
              <a:spcAft>
                <a:spcPts val="0"/>
              </a:spcAft>
            </a:pPr>
            <a:r>
              <a:rPr lang="en-US" sz="4000" u="sng" dirty="0">
                <a:solidFill>
                  <a:schemeClr val="tx1"/>
                </a:solidFill>
                <a:latin typeface="Corbel" panose="020B0503020204020204" pitchFamily="34" charset="0"/>
              </a:rPr>
              <a:t>Proved clear</a:t>
            </a:r>
            <a:r>
              <a:rPr lang="en-US" sz="4000" dirty="0">
                <a:solidFill>
                  <a:schemeClr val="tx1"/>
                </a:solidFill>
                <a:latin typeface="Corbel" panose="020B0503020204020204" pitchFamily="34" charset="0"/>
              </a:rPr>
              <a:t>: Show purity in the matter</a:t>
            </a:r>
          </a:p>
          <a:p>
            <a:pPr marL="114300">
              <a:spcBef>
                <a:spcPts val="600"/>
              </a:spcBef>
              <a:spcAft>
                <a:spcPts val="0"/>
              </a:spcAft>
            </a:pPr>
            <a:r>
              <a:rPr lang="en-US" sz="4200" b="1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Repent to escape future wrath</a:t>
            </a:r>
            <a:r>
              <a:rPr lang="en-US" sz="4400" dirty="0">
                <a:solidFill>
                  <a:schemeClr val="tx1"/>
                </a:solidFill>
                <a:latin typeface="Corbel" panose="020B0503020204020204" pitchFamily="34" charset="0"/>
              </a:rPr>
              <a:t>, </a:t>
            </a:r>
            <a:br>
              <a:rPr lang="en-US" sz="4400" dirty="0">
                <a:solidFill>
                  <a:schemeClr val="tx1"/>
                </a:solidFill>
                <a:latin typeface="Corbel" panose="020B0503020204020204" pitchFamily="34" charset="0"/>
              </a:rPr>
            </a:br>
            <a:r>
              <a:rPr lang="en-US" sz="4400" dirty="0">
                <a:solidFill>
                  <a:schemeClr val="tx1"/>
                </a:solidFill>
                <a:latin typeface="Corbel" panose="020B0503020204020204" pitchFamily="34" charset="0"/>
              </a:rPr>
              <a:t>	</a:t>
            </a:r>
            <a:r>
              <a:rPr lang="en-US" sz="4400" i="1" dirty="0">
                <a:solidFill>
                  <a:schemeClr val="tx1"/>
                </a:solidFill>
                <a:latin typeface="Corbel" panose="020B0503020204020204" pitchFamily="34" charset="0"/>
              </a:rPr>
              <a:t>Luke 3:7-8 (13:3, 5)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61F66AD-DCC3-42D6-99F3-490F7F2E7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09600"/>
            <a:ext cx="9448800" cy="1752600"/>
          </a:xfrm>
        </p:spPr>
        <p:txBody>
          <a:bodyPr>
            <a:normAutofit/>
          </a:bodyPr>
          <a:lstStyle/>
          <a:p>
            <a:r>
              <a:rPr lang="en-US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anose="020B0503020204020204" pitchFamily="34" charset="0"/>
              </a:rPr>
              <a:t>“Observe this very thing”</a:t>
            </a:r>
            <a:br>
              <a:rPr lang="en-US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anose="020B0503020204020204" pitchFamily="34" charset="0"/>
              </a:rPr>
            </a:br>
            <a:r>
              <a:rPr lang="en-US" altLang="en-US" sz="4800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anose="020B0503020204020204" pitchFamily="34" charset="0"/>
              </a:rPr>
              <a:t>2 Corinthians 7:11</a:t>
            </a:r>
            <a:endParaRPr lang="en-US" sz="4800" dirty="0">
              <a:latin typeface="Corbel" panose="020B0503020204020204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32DCD03-9832-450B-8CE8-7ADCF6D5D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9062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>
            <a:extLst>
              <a:ext uri="{FF2B5EF4-FFF2-40B4-BE49-F238E27FC236}">
                <a16:creationId xmlns:a16="http://schemas.microsoft.com/office/drawing/2014/main" id="{35A806C1-9156-4F99-98FB-3D228BCA10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914400"/>
            <a:ext cx="9448800" cy="1371599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7200" b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anose="020B0503020204020204" pitchFamily="34" charset="0"/>
              </a:rPr>
              <a:t>REPENTANCE</a:t>
            </a:r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0B1CC776-5189-4A4F-8460-FEEEBE90CD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2590800"/>
            <a:ext cx="10058400" cy="3352800"/>
          </a:xfrm>
          <a:noFill/>
          <a:ln/>
          <a:effectLst/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“</a:t>
            </a:r>
            <a:r>
              <a:rPr lang="en-US" altLang="en-US" sz="4000" i="1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a change of mind:</a:t>
            </a:r>
            <a:r>
              <a:rPr lang="en-US" altLang="en-US" sz="4000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as it appears to one who repents, of a purpose he has formed or of something he has done” (</a:t>
            </a:r>
            <a:r>
              <a:rPr lang="en-US" altLang="en-US" sz="4000" i="1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Thayer</a:t>
            </a:r>
            <a:r>
              <a:rPr lang="en-US" altLang="en-US" sz="4000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, 405)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Common mistake: “Repent means to turn”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Turning comes </a:t>
            </a:r>
            <a:r>
              <a:rPr lang="en-US" altLang="en-US" sz="4000" b="1" i="1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after</a:t>
            </a:r>
            <a:r>
              <a:rPr lang="en-US" altLang="en-US" sz="4000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repentance, </a:t>
            </a:r>
            <a:r>
              <a:rPr lang="en-US" altLang="en-US" sz="4000" i="1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Acts 26:20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0E954A1C-DC1F-435D-8058-375EA8C40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8BD8BF-27DC-4966-8F17-2383E7227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9095" y="6519686"/>
            <a:ext cx="542697" cy="279400"/>
          </a:xfrm>
        </p:spPr>
        <p:txBody>
          <a:bodyPr/>
          <a:lstStyle/>
          <a:p>
            <a:fld id="{48F63A3B-78C7-47BE-AE5E-E10140E04643}" type="slidenum">
              <a:rPr lang="en-US" sz="1400" smtClean="0">
                <a:latin typeface="Corbel" panose="020B0503020204020204" pitchFamily="34" charset="0"/>
              </a:rPr>
              <a:t>2</a:t>
            </a:fld>
            <a:endParaRPr lang="en-US" sz="1400" dirty="0">
              <a:latin typeface="Corbel" panose="020B05030202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>
            <a:extLst>
              <a:ext uri="{FF2B5EF4-FFF2-40B4-BE49-F238E27FC236}">
                <a16:creationId xmlns:a16="http://schemas.microsoft.com/office/drawing/2014/main" id="{35A806C1-9156-4F99-98FB-3D228BCA10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838200"/>
            <a:ext cx="9448800" cy="1447799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7200" b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anose="020B0503020204020204" pitchFamily="34" charset="0"/>
              </a:rPr>
              <a:t>REPENTANCE</a:t>
            </a:r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0B1CC776-5189-4A4F-8460-FEEEBE90CD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599" y="2514600"/>
            <a:ext cx="9525001" cy="3733800"/>
          </a:xfrm>
          <a:noFill/>
          <a:ln/>
          <a:effectLst/>
        </p:spPr>
        <p:txBody>
          <a:bodyPr>
            <a:noAutofit/>
          </a:bodyPr>
          <a:lstStyle/>
          <a:p>
            <a:r>
              <a:rPr lang="en-US" altLang="en-US" sz="4400" b="1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Godly sorrow produces repentance, that produces change of life</a:t>
            </a:r>
            <a:r>
              <a:rPr lang="en-US" altLang="en-US" sz="4400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, </a:t>
            </a:r>
            <a:br>
              <a:rPr lang="en-US" altLang="en-US" sz="4400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</a:br>
            <a:r>
              <a:rPr lang="en-US" altLang="en-US" sz="4400" i="1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2 Corinthians 7:10; Revelation 9:20-21</a:t>
            </a:r>
            <a:endParaRPr lang="en-US" altLang="en-US" sz="4400" dirty="0">
              <a:solidFill>
                <a:schemeClr val="tx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r>
              <a:rPr lang="en-US" altLang="en-US" sz="4400" b="1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Commanded by Christ, </a:t>
            </a:r>
            <a:r>
              <a:rPr lang="en-US" altLang="en-US" sz="4400" i="1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Luke 13:3, 5; </a:t>
            </a:r>
            <a:br>
              <a:rPr lang="en-US" altLang="en-US" sz="4400" i="1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</a:br>
            <a:r>
              <a:rPr lang="en-US" altLang="en-US" sz="4400" i="1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Acts 17:30</a:t>
            </a:r>
            <a:endParaRPr lang="en-US" altLang="en-US" sz="4400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2D50187-8CCC-4953-B342-01689429C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9095" y="6519686"/>
            <a:ext cx="542697" cy="279400"/>
          </a:xfrm>
        </p:spPr>
        <p:txBody>
          <a:bodyPr/>
          <a:lstStyle/>
          <a:p>
            <a:fld id="{48F63A3B-78C7-47BE-AE5E-E10140E04643}" type="slidenum">
              <a:rPr lang="en-US" sz="1400" smtClean="0">
                <a:latin typeface="Corbel" panose="020B0503020204020204" pitchFamily="34" charset="0"/>
              </a:rPr>
              <a:t>3</a:t>
            </a:fld>
            <a:endParaRPr lang="en-US" sz="1400" dirty="0">
              <a:latin typeface="Corbel" panose="020B0503020204020204" pitchFamily="34" charset="0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41D087A-0644-4898-BEFA-18B3D4361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3752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CACA5-4DF9-4781-A372-FC91FEB8C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09600"/>
            <a:ext cx="9601196" cy="1752600"/>
          </a:xfrm>
        </p:spPr>
        <p:txBody>
          <a:bodyPr>
            <a:normAutofit/>
          </a:bodyPr>
          <a:lstStyle/>
          <a:p>
            <a:r>
              <a:rPr lang="en-US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anose="020B0503020204020204" pitchFamily="34" charset="0"/>
              </a:rPr>
              <a:t>Demands of Repentance</a:t>
            </a:r>
            <a:br>
              <a:rPr lang="en-US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anose="020B0503020204020204" pitchFamily="34" charset="0"/>
              </a:rPr>
            </a:br>
            <a:r>
              <a:rPr lang="en-US" altLang="en-US" sz="4800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anose="020B0503020204020204" pitchFamily="34" charset="0"/>
              </a:rPr>
              <a:t>Luke 3:8-14</a:t>
            </a:r>
            <a:endParaRPr lang="en-US" sz="4800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0F8F4-E3A1-404A-B9BE-7E865510C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743200"/>
            <a:ext cx="9601196" cy="32258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altLang="en-US" sz="4400" b="1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Desire to repent</a:t>
            </a:r>
            <a:r>
              <a:rPr lang="en-US" altLang="en-US" sz="4400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4400" i="1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Luke 3:10</a:t>
            </a:r>
            <a:endParaRPr lang="en-US" altLang="en-US" sz="4400" dirty="0">
              <a:solidFill>
                <a:schemeClr val="tx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altLang="en-US" sz="4000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Heart convicted by gospel, </a:t>
            </a:r>
            <a:r>
              <a:rPr lang="en-US" altLang="en-US" sz="4000" i="1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Acts 2:37-38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altLang="en-US" sz="4000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Godly sorrow for our sin, </a:t>
            </a:r>
            <a:r>
              <a:rPr lang="en-US" altLang="en-US" sz="4000" i="1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2 Cor. 7:10 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altLang="en-US" sz="4000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Consider Simon, </a:t>
            </a:r>
            <a:r>
              <a:rPr lang="en-US" altLang="en-US" sz="4000" i="1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Acts 8:20-24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endParaRPr lang="en-US" dirty="0">
              <a:latin typeface="Corbel" panose="020B0503020204020204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E8D964F-F2D4-404F-9545-EBAFF7686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0F8E73F-F6C9-4B56-982F-05FC4ACEAC7C}"/>
              </a:ext>
            </a:extLst>
          </p:cNvPr>
          <p:cNvSpPr txBox="1">
            <a:spLocks/>
          </p:cNvSpPr>
          <p:nvPr/>
        </p:nvSpPr>
        <p:spPr>
          <a:xfrm>
            <a:off x="11469095" y="6519686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1400" smtClean="0">
                <a:latin typeface="Corbel" panose="020B0503020204020204" pitchFamily="34" charset="0"/>
              </a:rPr>
              <a:pPr/>
              <a:t>4</a:t>
            </a:fld>
            <a:endParaRPr lang="en-US" sz="1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303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6CB2AB9-2782-4DD2-9FD9-AC1A443F5AA4}"/>
              </a:ext>
            </a:extLst>
          </p:cNvPr>
          <p:cNvSpPr txBox="1">
            <a:spLocks/>
          </p:cNvSpPr>
          <p:nvPr/>
        </p:nvSpPr>
        <p:spPr>
          <a:xfrm>
            <a:off x="11469095" y="6519686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1400" smtClean="0">
                <a:latin typeface="Corbel" panose="020B0503020204020204" pitchFamily="34" charset="0"/>
              </a:rPr>
              <a:pPr/>
              <a:t>5</a:t>
            </a:fld>
            <a:endParaRPr lang="en-US" sz="1400" dirty="0">
              <a:latin typeface="Corbel" panose="020B0503020204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A9266-BEFD-4E68-8014-1B3875352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556932"/>
            <a:ext cx="10287000" cy="3691468"/>
          </a:xfrm>
          <a:effectLst/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altLang="en-US" sz="4200" b="1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Worthy fruits result</a:t>
            </a:r>
            <a:r>
              <a:rPr lang="en-US" altLang="en-US" sz="4200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4200" i="1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Luke 3:8; Acts 26:20</a:t>
            </a:r>
            <a:endParaRPr lang="en-US" altLang="en-US" sz="4200" dirty="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altLang="en-US" sz="4000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“weighing, having weight,” corresponding to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altLang="en-US" sz="4000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Congruous, corresponding to a thing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altLang="en-US" sz="4000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Conforming action of life with attitude of heart</a:t>
            </a:r>
            <a:endParaRPr lang="en-US" sz="40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61F66AD-DCC3-42D6-99F3-490F7F2E7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09600"/>
            <a:ext cx="9448800" cy="1752600"/>
          </a:xfrm>
        </p:spPr>
        <p:txBody>
          <a:bodyPr>
            <a:normAutofit/>
          </a:bodyPr>
          <a:lstStyle/>
          <a:p>
            <a:r>
              <a:rPr lang="en-US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anose="020B0503020204020204" pitchFamily="34" charset="0"/>
              </a:rPr>
              <a:t>Demands of Repentance</a:t>
            </a:r>
            <a:br>
              <a:rPr lang="en-US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anose="020B0503020204020204" pitchFamily="34" charset="0"/>
              </a:rPr>
            </a:br>
            <a:r>
              <a:rPr lang="en-US" altLang="en-US" sz="4800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anose="020B0503020204020204" pitchFamily="34" charset="0"/>
              </a:rPr>
              <a:t>Luke 3:8-14</a:t>
            </a:r>
            <a:endParaRPr lang="en-US" sz="4800" dirty="0">
              <a:latin typeface="Corbel" panose="020B0503020204020204" pitchFamily="34" charset="0"/>
            </a:endParaRP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99CE9107-34A6-4F0F-B906-EDA085719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27" tmFilter="0, 0; 0.125,0.2665; 0.25,0.4; 0.375,0.465; 0.5,0.5;  0.625,0.535; 0.75,0.6; 0.875,0.7335; 1,1">
                                          <p:stCondLst>
                                            <p:cond delay="32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31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2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27" tmFilter="0, 0; 0.125,0.2665; 0.25,0.4; 0.375,0.465; 0.5,0.5;  0.625,0.535; 0.75,0.6; 0.875,0.7335; 1,1">
                                          <p:stCondLst>
                                            <p:cond delay="32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">
                                          <p:stCondLst>
                                            <p:cond delay="31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" decel="50000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2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27" tmFilter="0, 0; 0.125,0.2665; 0.25,0.4; 0.375,0.465; 0.5,0.5;  0.625,0.535; 0.75,0.6; 0.875,0.7335; 1,1">
                                          <p:stCondLst>
                                            <p:cond delay="32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1">
                                          <p:stCondLst>
                                            <p:cond delay="31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" decel="50000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2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27" tmFilter="0, 0; 0.125,0.2665; 0.25,0.4; 0.375,0.465; 0.5,0.5;  0.625,0.535; 0.75,0.6; 0.875,0.7335; 1,1">
                                          <p:stCondLst>
                                            <p:cond delay="32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1">
                                          <p:stCondLst>
                                            <p:cond delay="31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" decel="50000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6CB2AB9-2782-4DD2-9FD9-AC1A443F5AA4}"/>
              </a:ext>
            </a:extLst>
          </p:cNvPr>
          <p:cNvSpPr txBox="1">
            <a:spLocks/>
          </p:cNvSpPr>
          <p:nvPr/>
        </p:nvSpPr>
        <p:spPr>
          <a:xfrm>
            <a:off x="11469095" y="6519686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1400" smtClean="0">
                <a:latin typeface="Corbel" panose="020B0503020204020204" pitchFamily="34" charset="0"/>
              </a:rPr>
              <a:pPr/>
              <a:t>6</a:t>
            </a:fld>
            <a:endParaRPr lang="en-US" sz="1400" dirty="0">
              <a:latin typeface="Corbel" panose="020B0503020204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A9266-BEFD-4E68-8014-1B3875352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667000"/>
            <a:ext cx="10287000" cy="3200400"/>
          </a:xfrm>
          <a:effectLst/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altLang="en-US" sz="4200" b="1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Some things “must” be done</a:t>
            </a:r>
            <a:r>
              <a:rPr lang="en-US" altLang="en-US" sz="4200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4200" i="1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Luke 3:11-14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altLang="en-US" sz="4100" b="1" i="1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Repudiate the sin </a:t>
            </a:r>
            <a:r>
              <a:rPr lang="en-US" altLang="en-US" sz="4100" i="1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(confess sin)</a:t>
            </a:r>
          </a:p>
          <a:p>
            <a:pPr lvl="2">
              <a:spcBef>
                <a:spcPts val="1200"/>
              </a:spcBef>
              <a:spcAft>
                <a:spcPts val="0"/>
              </a:spcAft>
            </a:pPr>
            <a:r>
              <a:rPr lang="en-US" altLang="en-US" sz="4000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Ephesian idolaters, </a:t>
            </a:r>
            <a:r>
              <a:rPr lang="en-US" altLang="en-US" sz="4000" i="1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Acts 19:18-19</a:t>
            </a:r>
          </a:p>
          <a:p>
            <a:pPr lvl="2">
              <a:spcBef>
                <a:spcPts val="1200"/>
              </a:spcBef>
              <a:spcAft>
                <a:spcPts val="0"/>
              </a:spcAft>
            </a:pPr>
            <a:r>
              <a:rPr lang="en-US" altLang="en-US" sz="4000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Israel’s sinful marriages, </a:t>
            </a:r>
            <a:r>
              <a:rPr lang="en-US" altLang="en-US" sz="4000" i="1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Ezra 10:10-12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endParaRPr lang="en-US" sz="40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61F66AD-DCC3-42D6-99F3-490F7F2E7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09600"/>
            <a:ext cx="9448800" cy="1752600"/>
          </a:xfrm>
        </p:spPr>
        <p:txBody>
          <a:bodyPr>
            <a:normAutofit/>
          </a:bodyPr>
          <a:lstStyle/>
          <a:p>
            <a:r>
              <a:rPr lang="en-US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anose="020B0503020204020204" pitchFamily="34" charset="0"/>
              </a:rPr>
              <a:t>Demands of Repentance</a:t>
            </a:r>
            <a:br>
              <a:rPr lang="en-US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anose="020B0503020204020204" pitchFamily="34" charset="0"/>
              </a:rPr>
            </a:br>
            <a:r>
              <a:rPr lang="en-US" altLang="en-US" sz="4800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anose="020B0503020204020204" pitchFamily="34" charset="0"/>
              </a:rPr>
              <a:t>Luke 3:8-14</a:t>
            </a:r>
            <a:endParaRPr lang="en-US" sz="4800" dirty="0">
              <a:latin typeface="Corbel" panose="020B0503020204020204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32DCD03-9832-450B-8CE8-7ADCF6D5D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1245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6CB2AB9-2782-4DD2-9FD9-AC1A443F5AA4}"/>
              </a:ext>
            </a:extLst>
          </p:cNvPr>
          <p:cNvSpPr txBox="1">
            <a:spLocks/>
          </p:cNvSpPr>
          <p:nvPr/>
        </p:nvSpPr>
        <p:spPr>
          <a:xfrm>
            <a:off x="11469095" y="6519686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1400" smtClean="0">
                <a:latin typeface="Corbel" panose="020B0503020204020204" pitchFamily="34" charset="0"/>
              </a:rPr>
              <a:pPr/>
              <a:t>7</a:t>
            </a:fld>
            <a:endParaRPr lang="en-US" sz="1400" dirty="0">
              <a:latin typeface="Corbel" panose="020B0503020204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A9266-BEFD-4E68-8014-1B3875352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895600"/>
            <a:ext cx="10287000" cy="2514600"/>
          </a:xfrm>
          <a:effectLst/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altLang="en-US" sz="4200" b="1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Some things “must” be done</a:t>
            </a:r>
            <a:r>
              <a:rPr lang="en-US" altLang="en-US" sz="4200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4200" i="1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Luke 3:11-14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altLang="en-US" sz="4100" b="1" i="1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Restore the wrong </a:t>
            </a:r>
            <a:r>
              <a:rPr lang="en-US" altLang="en-US" sz="4100" i="1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(as able)</a:t>
            </a:r>
          </a:p>
          <a:p>
            <a:pPr lvl="2">
              <a:spcBef>
                <a:spcPts val="1200"/>
              </a:spcBef>
              <a:spcAft>
                <a:spcPts val="0"/>
              </a:spcAft>
            </a:pPr>
            <a:r>
              <a:rPr lang="en-US" altLang="en-US" sz="4000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Zacchaeus, </a:t>
            </a:r>
            <a:r>
              <a:rPr lang="en-US" altLang="en-US" sz="4000" i="1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Luke 19:8-9 (Leviticus 6:1-7)</a:t>
            </a:r>
            <a:endParaRPr lang="en-US" sz="4000" i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61F66AD-DCC3-42D6-99F3-490F7F2E7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09600"/>
            <a:ext cx="9448800" cy="1752600"/>
          </a:xfrm>
        </p:spPr>
        <p:txBody>
          <a:bodyPr>
            <a:normAutofit/>
          </a:bodyPr>
          <a:lstStyle/>
          <a:p>
            <a:r>
              <a:rPr lang="en-US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anose="020B0503020204020204" pitchFamily="34" charset="0"/>
              </a:rPr>
              <a:t>Demands of Repentance</a:t>
            </a:r>
            <a:br>
              <a:rPr lang="en-US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anose="020B0503020204020204" pitchFamily="34" charset="0"/>
              </a:rPr>
            </a:br>
            <a:r>
              <a:rPr lang="en-US" altLang="en-US" sz="4800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anose="020B0503020204020204" pitchFamily="34" charset="0"/>
              </a:rPr>
              <a:t>Luke 3:8-14</a:t>
            </a:r>
            <a:endParaRPr lang="en-US" sz="4800" dirty="0">
              <a:latin typeface="Corbel" panose="020B0503020204020204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32DCD03-9832-450B-8CE8-7ADCF6D5D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3231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6CB2AB9-2782-4DD2-9FD9-AC1A443F5AA4}"/>
              </a:ext>
            </a:extLst>
          </p:cNvPr>
          <p:cNvSpPr txBox="1">
            <a:spLocks/>
          </p:cNvSpPr>
          <p:nvPr/>
        </p:nvSpPr>
        <p:spPr>
          <a:xfrm>
            <a:off x="11469095" y="6519686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1400" smtClean="0">
                <a:latin typeface="Corbel" panose="020B0503020204020204" pitchFamily="34" charset="0"/>
              </a:rPr>
              <a:pPr/>
              <a:t>8</a:t>
            </a:fld>
            <a:endParaRPr lang="en-US" sz="1400" dirty="0">
              <a:latin typeface="Corbel" panose="020B0503020204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A9266-BEFD-4E68-8014-1B3875352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590800"/>
            <a:ext cx="10287000" cy="3657600"/>
          </a:xfrm>
          <a:effectLst/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4200" b="1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Some things “must” be done</a:t>
            </a:r>
            <a:r>
              <a:rPr lang="en-US" altLang="en-US" sz="4200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4200" i="1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Luke 3:11-14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en-US" sz="4100" b="1" i="1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Reform our conduct</a:t>
            </a:r>
            <a:endParaRPr lang="en-US" altLang="en-US" sz="4100" i="1" dirty="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altLang="en-US" sz="4000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Regret (godly sorrow) causes change, </a:t>
            </a:r>
            <a:br>
              <a:rPr lang="en-US" altLang="en-US" sz="4000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</a:br>
            <a:r>
              <a:rPr lang="en-US" altLang="en-US" sz="4000" i="1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Matthew 21:28-32; 1 Corinthians 6:9-11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altLang="en-US" sz="4000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Rebuked for not learning this </a:t>
            </a:r>
            <a:r>
              <a:rPr lang="en-US" altLang="en-US" sz="4000" i="1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(21:31-32)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endParaRPr lang="en-US" sz="4000" i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61F66AD-DCC3-42D6-99F3-490F7F2E7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09600"/>
            <a:ext cx="9448800" cy="1752600"/>
          </a:xfrm>
        </p:spPr>
        <p:txBody>
          <a:bodyPr>
            <a:normAutofit/>
          </a:bodyPr>
          <a:lstStyle/>
          <a:p>
            <a:r>
              <a:rPr lang="en-US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anose="020B0503020204020204" pitchFamily="34" charset="0"/>
              </a:rPr>
              <a:t>Demands of Repentance</a:t>
            </a:r>
            <a:br>
              <a:rPr lang="en-US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anose="020B0503020204020204" pitchFamily="34" charset="0"/>
              </a:rPr>
            </a:br>
            <a:r>
              <a:rPr lang="en-US" altLang="en-US" sz="4800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anose="020B0503020204020204" pitchFamily="34" charset="0"/>
              </a:rPr>
              <a:t>Luke 3:8-14</a:t>
            </a:r>
            <a:endParaRPr lang="en-US" sz="4800" dirty="0">
              <a:latin typeface="Corbel" panose="020B0503020204020204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32DCD03-9832-450B-8CE8-7ADCF6D5D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4144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6CB2AB9-2782-4DD2-9FD9-AC1A443F5AA4}"/>
              </a:ext>
            </a:extLst>
          </p:cNvPr>
          <p:cNvSpPr txBox="1">
            <a:spLocks/>
          </p:cNvSpPr>
          <p:nvPr/>
        </p:nvSpPr>
        <p:spPr>
          <a:xfrm>
            <a:off x="11469095" y="6519686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z="1400" smtClean="0">
                <a:latin typeface="Corbel" panose="020B0503020204020204" pitchFamily="34" charset="0"/>
              </a:rPr>
              <a:pPr/>
              <a:t>9</a:t>
            </a:fld>
            <a:endParaRPr lang="en-US" sz="1400" dirty="0">
              <a:latin typeface="Corbel" panose="020B0503020204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A9266-BEFD-4E68-8014-1B3875352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590800"/>
            <a:ext cx="10287000" cy="3657600"/>
          </a:xfrm>
          <a:effectLst/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4200" b="1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Costly</a:t>
            </a:r>
            <a:r>
              <a:rPr lang="en-US" altLang="en-US" sz="4200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4200" i="1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Luke 3:11-14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en-US" sz="4000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Deliberately give up sin, </a:t>
            </a:r>
            <a:r>
              <a:rPr lang="en-US" altLang="en-US" sz="4000" i="1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Ephesians 4:22-24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en-US" sz="4000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Radical, sacrificial correction, </a:t>
            </a:r>
            <a:r>
              <a:rPr lang="en-US" altLang="en-US" sz="4000" i="1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Matt. 5:29-30; Philippians 3:7-8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en-US" sz="4000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Count cost and pay the price, </a:t>
            </a:r>
            <a:r>
              <a:rPr lang="en-US" altLang="en-US" sz="4000" i="1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Luke 14:28-33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endParaRPr lang="en-US" sz="4000" i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61F66AD-DCC3-42D6-99F3-490F7F2E7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09600"/>
            <a:ext cx="9448800" cy="1752600"/>
          </a:xfrm>
        </p:spPr>
        <p:txBody>
          <a:bodyPr>
            <a:normAutofit/>
          </a:bodyPr>
          <a:lstStyle/>
          <a:p>
            <a:r>
              <a:rPr lang="en-US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anose="020B0503020204020204" pitchFamily="34" charset="0"/>
              </a:rPr>
              <a:t>Demands of Repentance</a:t>
            </a:r>
            <a:br>
              <a:rPr lang="en-US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anose="020B0503020204020204" pitchFamily="34" charset="0"/>
              </a:rPr>
            </a:br>
            <a:r>
              <a:rPr lang="en-US" altLang="en-US" sz="4800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anose="020B0503020204020204" pitchFamily="34" charset="0"/>
              </a:rPr>
              <a:t>Luke 3:8-14</a:t>
            </a:r>
            <a:endParaRPr lang="en-US" sz="4800" dirty="0">
              <a:latin typeface="Corbel" panose="020B0503020204020204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32DCD03-9832-450B-8CE8-7ADCF6D5D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3420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372</Words>
  <Application>Microsoft Office PowerPoint</Application>
  <PresentationFormat>Widescreen</PresentationFormat>
  <Paragraphs>85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Corbel</vt:lpstr>
      <vt:lpstr>Garamond</vt:lpstr>
      <vt:lpstr>Times New Roman</vt:lpstr>
      <vt:lpstr>Organic</vt:lpstr>
      <vt:lpstr>The Demands of Repentance</vt:lpstr>
      <vt:lpstr>REPENTANCE</vt:lpstr>
      <vt:lpstr>REPENTANCE</vt:lpstr>
      <vt:lpstr>Demands of Repentance Luke 3:8-14</vt:lpstr>
      <vt:lpstr>Demands of Repentance Luke 3:8-14</vt:lpstr>
      <vt:lpstr>Demands of Repentance Luke 3:8-14</vt:lpstr>
      <vt:lpstr>Demands of Repentance Luke 3:8-14</vt:lpstr>
      <vt:lpstr>Demands of Repentance Luke 3:8-14</vt:lpstr>
      <vt:lpstr>Demands of Repentance Luke 3:8-14</vt:lpstr>
      <vt:lpstr>“Observe this very thing” 2 Corinthians 7:11</vt:lpstr>
      <vt:lpstr>“Observe this very thing” 2 Corinthians 7:11</vt:lpstr>
      <vt:lpstr>“Observe this very thing” 2 Corinthians 7:11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R Price</dc:creator>
  <cp:lastModifiedBy>Joe R Price</cp:lastModifiedBy>
  <cp:revision>27</cp:revision>
  <dcterms:created xsi:type="dcterms:W3CDTF">2019-05-12T12:58:23Z</dcterms:created>
  <dcterms:modified xsi:type="dcterms:W3CDTF">2019-05-12T13:53:07Z</dcterms:modified>
</cp:coreProperties>
</file>