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8" r:id="rId4"/>
    <p:sldId id="259" r:id="rId5"/>
    <p:sldId id="260" r:id="rId6"/>
    <p:sldId id="261" r:id="rId7"/>
    <p:sldId id="262" r:id="rId8"/>
    <p:sldId id="27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93663-C57A-499D-AD1F-9E06A9B4CA40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46078-A88D-4AB2-B81E-217F7CFA3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89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ADB8-0715-47F1-865B-58FFE077DEAE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6825-CC92-4B07-9ED1-1EA8739522A2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38EE-B31D-4B29-A6DE-0F4468FB01B3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35CB-1592-41F2-ABB5-D04C5614D3C4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3497A-42AF-489E-AA4E-02101E997A35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9A72-7D1B-4B91-AFC3-8E7F565D0D76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A91A-56B0-4650-8E15-DD4B9B96ABEB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614E-04D1-4561-9A61-FF2FE738046B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38E8-733F-4E93-927D-CA164F076D60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1CB9-161E-4791-A5B1-ADBA83E24C08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A6A5-63F7-449D-9E41-4164166228EE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0C902-D9E0-4089-A090-F496A41E3842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3027-D7B4-45C4-8800-E5DB29B7D8EE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A98CA05-2CF7-4BD7-8C37-311DE3B0AC79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DE86C5B-C0E8-4773-921B-399BF5E410CC}" type="datetime1">
              <a:rPr lang="en-US" smtClean="0"/>
              <a:t>6/23/2019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>
    <p:push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B0ECD-5A49-4877-9A01-97C8F2DC5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840049"/>
          </a:xfrm>
        </p:spPr>
        <p:txBody>
          <a:bodyPr/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Learning to be Content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A8A63-86E1-4792-8565-2271136FC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3475"/>
          </a:xfrm>
        </p:spPr>
        <p:txBody>
          <a:bodyPr>
            <a:noAutofit/>
          </a:bodyPr>
          <a:lstStyle/>
          <a:p>
            <a:r>
              <a:rPr lang="en-US" sz="4400" i="1" dirty="0">
                <a:latin typeface="Corbel" panose="020B0503020204020204" pitchFamily="34" charset="0"/>
              </a:rPr>
              <a:t>Scripture Reading: Philippians 4:8-14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D98C54-86CF-42E3-ACF4-991526099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1102765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79" y="2053185"/>
            <a:ext cx="11010377" cy="4548031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latin typeface="Corbel" panose="020B0503020204020204" pitchFamily="34" charset="0"/>
              </a:rPr>
              <a:t>Look to Jesus</a:t>
            </a:r>
            <a:r>
              <a:rPr lang="en-US" sz="4800" dirty="0">
                <a:latin typeface="Corbel" panose="020B0503020204020204" pitchFamily="34" charset="0"/>
              </a:rPr>
              <a:t>, </a:t>
            </a:r>
            <a:r>
              <a:rPr lang="en-US" sz="4800" i="1" dirty="0">
                <a:latin typeface="Corbel" panose="020B0503020204020204" pitchFamily="34" charset="0"/>
              </a:rPr>
              <a:t>Hebrews 12:1-2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Faith that is growing, </a:t>
            </a:r>
            <a:r>
              <a:rPr lang="en-US" sz="4400" i="1" dirty="0">
                <a:latin typeface="Corbel" panose="020B0503020204020204" pitchFamily="34" charset="0"/>
              </a:rPr>
              <a:t>Hebrews 13:5-6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Heavenly treasure, </a:t>
            </a:r>
            <a:r>
              <a:rPr lang="en-US" sz="4400" i="1" dirty="0">
                <a:latin typeface="Corbel" panose="020B0503020204020204" pitchFamily="34" charset="0"/>
              </a:rPr>
              <a:t>Matthew 6:19-21 (24)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Trust God – More than conquerors, </a:t>
            </a:r>
            <a:br>
              <a:rPr lang="en-US" sz="4400" dirty="0">
                <a:latin typeface="Corbel" panose="020B0503020204020204" pitchFamily="34" charset="0"/>
              </a:rPr>
            </a:br>
            <a:r>
              <a:rPr lang="en-US" sz="4400" i="1" dirty="0">
                <a:latin typeface="Corbel" panose="020B0503020204020204" pitchFamily="34" charset="0"/>
              </a:rPr>
              <a:t>Romans 8:35-37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10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9320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11" y="2217109"/>
            <a:ext cx="11010377" cy="4384108"/>
          </a:xfrm>
          <a:effectLst/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</a:rPr>
              <a:t>Distinguish between wants and needs</a:t>
            </a:r>
            <a:endParaRPr lang="en-US" sz="4400" i="1" dirty="0">
              <a:latin typeface="Corbel" panose="020B0503020204020204" pitchFamily="34" charset="0"/>
            </a:endParaRP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God promises my needs when I have His priorities, </a:t>
            </a:r>
            <a:r>
              <a:rPr lang="en-US" sz="4200" i="1" dirty="0">
                <a:latin typeface="Corbel" panose="020B0503020204020204" pitchFamily="34" charset="0"/>
              </a:rPr>
              <a:t>Matthew 6:25-34</a:t>
            </a: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God does not promise to give me all my wants, </a:t>
            </a:r>
            <a:r>
              <a:rPr lang="en-US" sz="4200" i="1" dirty="0">
                <a:latin typeface="Corbel" panose="020B0503020204020204" pitchFamily="34" charset="0"/>
              </a:rPr>
              <a:t>2 Corinthians 12:8-9</a:t>
            </a: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Prayers heard and answered, </a:t>
            </a:r>
            <a:r>
              <a:rPr lang="en-US" sz="4200" i="1" dirty="0">
                <a:latin typeface="Corbel" panose="020B0503020204020204" pitchFamily="34" charset="0"/>
              </a:rPr>
              <a:t>1 John 5:14-15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11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37260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668" y="2217110"/>
            <a:ext cx="10803520" cy="4028048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latin typeface="Corbel" panose="020B0503020204020204" pitchFamily="34" charset="0"/>
              </a:rPr>
              <a:t>Value what is truly important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Eternal things, </a:t>
            </a:r>
            <a:r>
              <a:rPr lang="en-US" sz="4400" i="1" dirty="0">
                <a:latin typeface="Corbel" panose="020B0503020204020204" pitchFamily="34" charset="0"/>
              </a:rPr>
              <a:t>Luke 10:38-42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Righteous things, </a:t>
            </a:r>
            <a:r>
              <a:rPr lang="en-US" sz="4400" i="1" dirty="0">
                <a:latin typeface="Corbel" panose="020B0503020204020204" pitchFamily="34" charset="0"/>
              </a:rPr>
              <a:t>Psalm 37:16-17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Just things, </a:t>
            </a:r>
            <a:r>
              <a:rPr lang="en-US" sz="4400" i="1" dirty="0">
                <a:latin typeface="Corbel" panose="020B0503020204020204" pitchFamily="34" charset="0"/>
              </a:rPr>
              <a:t>Proverbs 16:8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324600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12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69021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32" y="2217109"/>
            <a:ext cx="10912256" cy="4384108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latin typeface="Corbel" panose="020B0503020204020204" pitchFamily="34" charset="0"/>
              </a:rPr>
              <a:t>My state is not my state of mind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Circumstances do not define who I am, or who I will be </a:t>
            </a:r>
            <a:r>
              <a:rPr lang="en-US" sz="4400" i="1" dirty="0">
                <a:latin typeface="Corbel" panose="020B0503020204020204" pitchFamily="34" charset="0"/>
              </a:rPr>
              <a:t>(1 Cor. 15:10)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Jesus, apostles, men and women of faith, </a:t>
            </a:r>
            <a:r>
              <a:rPr lang="en-US" sz="4400" i="1" dirty="0">
                <a:latin typeface="Corbel" panose="020B0503020204020204" pitchFamily="34" charset="0"/>
              </a:rPr>
              <a:t>Hebrews 11:32-39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13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38023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32" y="2054268"/>
            <a:ext cx="10912256" cy="4546948"/>
          </a:xfrm>
          <a:effectLst/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4200" b="1" dirty="0">
                <a:latin typeface="Corbel" panose="020B0503020204020204" pitchFamily="34" charset="0"/>
              </a:rPr>
              <a:t>Rely on strength of Christ</a:t>
            </a:r>
            <a:r>
              <a:rPr lang="en-US" sz="4200" dirty="0">
                <a:latin typeface="Corbel" panose="020B0503020204020204" pitchFamily="34" charset="0"/>
              </a:rPr>
              <a:t>, </a:t>
            </a:r>
            <a:r>
              <a:rPr lang="en-US" sz="4200" i="1" dirty="0">
                <a:latin typeface="Corbel" panose="020B0503020204020204" pitchFamily="34" charset="0"/>
              </a:rPr>
              <a:t>Philippians 4:13</a:t>
            </a:r>
            <a:endParaRPr lang="en-US" sz="4200" b="1" i="1" dirty="0">
              <a:latin typeface="Corbel" panose="020B0503020204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4200" b="1" dirty="0">
                <a:latin typeface="Corbel" panose="020B0503020204020204" pitchFamily="34" charset="0"/>
              </a:rPr>
              <a:t>Power to cope </a:t>
            </a:r>
            <a:r>
              <a:rPr lang="en-US" sz="4200" dirty="0">
                <a:latin typeface="Corbel" panose="020B0503020204020204" pitchFamily="34" charset="0"/>
              </a:rPr>
              <a:t>is from Christ, through faith</a:t>
            </a:r>
            <a:r>
              <a:rPr lang="en-US" sz="3800" dirty="0">
                <a:latin typeface="Corbel" panose="020B0503020204020204" pitchFamily="34" charset="0"/>
              </a:rPr>
              <a:t>, </a:t>
            </a:r>
            <a:r>
              <a:rPr lang="en-US" sz="3800" i="1" dirty="0">
                <a:latin typeface="Corbel" panose="020B0503020204020204" pitchFamily="34" charset="0"/>
              </a:rPr>
              <a:t>Ephesians 3:16-17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By knowing love of Christ, </a:t>
            </a:r>
            <a:r>
              <a:rPr lang="en-US" sz="4000" i="1" dirty="0">
                <a:latin typeface="Corbel" panose="020B0503020204020204" pitchFamily="34" charset="0"/>
              </a:rPr>
              <a:t>Ephesians 3:18-19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By relying on Christ through prayer and patience, </a:t>
            </a:r>
            <a:r>
              <a:rPr lang="en-US" sz="4000" i="1" dirty="0">
                <a:latin typeface="Corbel" panose="020B0503020204020204" pitchFamily="34" charset="0"/>
              </a:rPr>
              <a:t>Ephesians 3:20-21 (Phil. 2:12-13)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99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14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5860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32" y="2054268"/>
            <a:ext cx="10912256" cy="4546948"/>
          </a:xfrm>
          <a:effectLst/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</a:rPr>
              <a:t>Learn what is and is not my capacity and my responsibility</a:t>
            </a:r>
            <a:endParaRPr lang="en-US" sz="4400" b="1" i="1" dirty="0">
              <a:latin typeface="Corbel" panose="020B0503020204020204" pitchFamily="34" charset="0"/>
            </a:endParaRP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Job and his losses, </a:t>
            </a:r>
            <a:r>
              <a:rPr lang="en-US" sz="4200" i="1" dirty="0">
                <a:latin typeface="Corbel" panose="020B0503020204020204" pitchFamily="34" charset="0"/>
              </a:rPr>
              <a:t>Job 1:20-22</a:t>
            </a: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Jesus, </a:t>
            </a:r>
            <a:r>
              <a:rPr lang="en-US" sz="4200" i="1" dirty="0">
                <a:latin typeface="Corbel" panose="020B0503020204020204" pitchFamily="34" charset="0"/>
              </a:rPr>
              <a:t>Matthew 26:53 (39, 42)</a:t>
            </a:r>
          </a:p>
          <a:p>
            <a:pPr lvl="2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Had the capability, but did not use it</a:t>
            </a:r>
          </a:p>
          <a:p>
            <a:pPr lvl="2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Surrendered to the Father’s will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15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93965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53" y="2054268"/>
            <a:ext cx="10949835" cy="4622631"/>
          </a:xfrm>
          <a:effectLst/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</a:rPr>
              <a:t>Learn what is and is not my capacity and my responsibility</a:t>
            </a:r>
            <a:endParaRPr lang="en-US" sz="4400" b="1" i="1" dirty="0">
              <a:latin typeface="Corbel" panose="020B0503020204020204" pitchFamily="34" charset="0"/>
            </a:endParaRPr>
          </a:p>
          <a:p>
            <a:pPr lvl="1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Paul used his ability to adjust his circumstances </a:t>
            </a:r>
            <a:r>
              <a:rPr lang="en-US" sz="4000" i="1" dirty="0">
                <a:latin typeface="Corbel" panose="020B0503020204020204" pitchFamily="34" charset="0"/>
              </a:rPr>
              <a:t>(Acts 23:11-35; 25:11)</a:t>
            </a:r>
          </a:p>
          <a:p>
            <a:pPr lvl="1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Contentment does not mean doing nothing to improve our circumstances </a:t>
            </a:r>
            <a:r>
              <a:rPr lang="en-US" sz="4000" i="1" dirty="0">
                <a:latin typeface="Corbel" panose="020B0503020204020204" pitchFamily="34" charset="0"/>
              </a:rPr>
              <a:t>(1 Cor. 4:12)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16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38699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32" y="2217109"/>
            <a:ext cx="10912256" cy="4346529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latin typeface="Corbel" panose="020B0503020204020204" pitchFamily="34" charset="0"/>
              </a:rPr>
              <a:t>Be thankful in every circumstance of life, and express it, </a:t>
            </a:r>
            <a:r>
              <a:rPr lang="en-US" sz="4800" i="1" dirty="0">
                <a:latin typeface="Corbel" panose="020B0503020204020204" pitchFamily="34" charset="0"/>
              </a:rPr>
              <a:t>1 Thess. 5:18</a:t>
            </a:r>
            <a:endParaRPr lang="en-US" sz="4800" b="1" dirty="0"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By counting our many blessings, we develop attitudes of faith, sufficiency, reliance and relief, </a:t>
            </a:r>
            <a:r>
              <a:rPr lang="en-US" sz="4400" i="1" dirty="0">
                <a:latin typeface="Corbel" panose="020B0503020204020204" pitchFamily="34" charset="0"/>
              </a:rPr>
              <a:t>Ephesians 1:3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17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5531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932" y="2217109"/>
            <a:ext cx="10912256" cy="4384108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latin typeface="Corbel" panose="020B0503020204020204" pitchFamily="34" charset="0"/>
              </a:rPr>
              <a:t>Guard against destructive attitudes and actions, </a:t>
            </a:r>
            <a:r>
              <a:rPr lang="en-US" sz="4800" i="1" dirty="0">
                <a:latin typeface="Corbel" panose="020B0503020204020204" pitchFamily="34" charset="0"/>
              </a:rPr>
              <a:t>Galatians 5:24-26</a:t>
            </a:r>
            <a:endParaRPr lang="en-US" sz="4800" b="1" dirty="0"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Envy, greed, resentment, frustration, depression, anger, discouragement, theft, adultery… </a:t>
            </a:r>
            <a:r>
              <a:rPr lang="en-US" sz="4400" i="1" dirty="0">
                <a:latin typeface="Corbel" panose="020B0503020204020204" pitchFamily="34" charset="0"/>
              </a:rPr>
              <a:t>(Ephesians 1:3)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18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41745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301" y="2417525"/>
            <a:ext cx="11139277" cy="3380160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latin typeface="Corbel" panose="020B0503020204020204" pitchFamily="34" charset="0"/>
              </a:rPr>
              <a:t>Respect the Sovereignty of God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Do not charge God with wrong, </a:t>
            </a:r>
            <a:r>
              <a:rPr lang="en-US" sz="4400" i="1" dirty="0">
                <a:latin typeface="Corbel" panose="020B0503020204020204" pitchFamily="34" charset="0"/>
              </a:rPr>
              <a:t>Job 1:20-22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Humble myself before God, </a:t>
            </a:r>
            <a:r>
              <a:rPr lang="en-US" sz="4400" i="1" dirty="0">
                <a:latin typeface="Corbel" panose="020B0503020204020204" pitchFamily="34" charset="0"/>
              </a:rPr>
              <a:t>Job 42:1-6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19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72910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87682"/>
            <a:ext cx="10864258" cy="1515650"/>
          </a:xfrm>
        </p:spPr>
        <p:txBody>
          <a:bodyPr/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All Need Contentment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22287"/>
            <a:ext cx="10563286" cy="4378929"/>
          </a:xfrm>
          <a:effectLst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Health conditions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Financial concerns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Family concerns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Grief and other emotional traumas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Faith is tested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C0187C-2FD4-4F79-AEC9-DCB29805465C}"/>
              </a:ext>
            </a:extLst>
          </p:cNvPr>
          <p:cNvSpPr/>
          <p:nvPr/>
        </p:nvSpPr>
        <p:spPr>
          <a:xfrm>
            <a:off x="7428461" y="2767280"/>
            <a:ext cx="3071996" cy="14465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3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lonna MT" panose="04020805060202030203" pitchFamily="82" charset="0"/>
              </a:rPr>
              <a:t>HOW?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208" y="6110617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2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7909" y="635591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153249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628384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Make Contentment Your Habit</a:t>
            </a:r>
            <a:endParaRPr lang="en-US" sz="60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676" y="2236175"/>
            <a:ext cx="11046902" cy="4234322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Learn contentment, </a:t>
            </a:r>
            <a:r>
              <a:rPr lang="en-US" sz="4400" i="1" dirty="0">
                <a:latin typeface="Corbel" panose="020B0503020204020204" pitchFamily="34" charset="0"/>
              </a:rPr>
              <a:t>Hebrews 5:8</a:t>
            </a:r>
          </a:p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Contented people are equipped and strengthened to serve others</a:t>
            </a:r>
          </a:p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Instead of looking inward, they look upward and outward,</a:t>
            </a:r>
            <a:r>
              <a:rPr lang="en-US" sz="4400" i="1" dirty="0">
                <a:latin typeface="Corbel" panose="020B0503020204020204" pitchFamily="34" charset="0"/>
              </a:rPr>
              <a:t> Philippians 4:13-14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20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80271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1C353-E71A-40AE-9A41-9BFD434B7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989" y="2430049"/>
            <a:ext cx="10895429" cy="199014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Define Contentment to have a Scriptural Understanding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8301E-C3B2-4CD9-BFB7-1408A37E2F4F}"/>
              </a:ext>
            </a:extLst>
          </p:cNvPr>
          <p:cNvSpPr txBox="1">
            <a:spLocks/>
          </p:cNvSpPr>
          <p:nvPr/>
        </p:nvSpPr>
        <p:spPr>
          <a:xfrm>
            <a:off x="10842208" y="6110617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defPPr>
              <a:defRPr lang="en-US"/>
            </a:defPPr>
            <a:lvl1pPr marL="0" algn="r" defTabSz="457200" rtl="0" eaLnBrk="1" latinLnBrk="0" hangingPunct="1"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3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E707EF-4984-4613-9924-ED82A3485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806" y="635591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7116204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87682"/>
            <a:ext cx="10864258" cy="1778696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“Sufficient for One’s Self”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9" y="2465543"/>
            <a:ext cx="10563286" cy="3645074"/>
          </a:xfrm>
          <a:effectLst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800" dirty="0">
                <a:latin typeface="Corbel" panose="020B0503020204020204" pitchFamily="34" charset="0"/>
              </a:rPr>
              <a:t>“Strong enough or possessing </a:t>
            </a:r>
            <a:r>
              <a:rPr lang="en-US" sz="4800" u="sng" dirty="0">
                <a:latin typeface="Corbel" panose="020B0503020204020204" pitchFamily="34" charset="0"/>
              </a:rPr>
              <a:t>enough</a:t>
            </a:r>
            <a:r>
              <a:rPr lang="en-US" sz="4800" dirty="0">
                <a:latin typeface="Corbel" panose="020B0503020204020204" pitchFamily="34" charset="0"/>
              </a:rPr>
              <a:t> to need no aid or support”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u="sng" dirty="0">
                <a:latin typeface="Corbel" panose="020B0503020204020204" pitchFamily="34" charset="0"/>
              </a:rPr>
              <a:t>Adequacy</a:t>
            </a:r>
            <a:r>
              <a:rPr lang="en-US" sz="4800" dirty="0">
                <a:latin typeface="Corbel" panose="020B0503020204020204" pitchFamily="34" charset="0"/>
              </a:rPr>
              <a:t> that is “independent of external circumstances”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42208" y="6110617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4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70240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87682"/>
            <a:ext cx="10864258" cy="1778696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“Sufficient for One’s Self”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9" y="2053185"/>
            <a:ext cx="10864257" cy="4548031"/>
          </a:xfrm>
          <a:effectLst/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“To be sufficient, to be possessed or 	sufficient strength, to be strong, to be enough for a thing” (</a:t>
            </a:r>
            <a:r>
              <a:rPr lang="en-US" sz="4400" i="1" dirty="0">
                <a:latin typeface="Corbel" panose="020B0503020204020204" pitchFamily="34" charset="0"/>
              </a:rPr>
              <a:t>Vine</a:t>
            </a:r>
            <a:r>
              <a:rPr lang="en-US" sz="4400" dirty="0">
                <a:latin typeface="Corbel" panose="020B0503020204020204" pitchFamily="34" charset="0"/>
              </a:rPr>
              <a:t>)</a:t>
            </a:r>
            <a:endParaRPr lang="en-US" sz="4000" dirty="0">
              <a:latin typeface="Corbel" panose="020B0503020204020204" pitchFamily="34" charset="0"/>
            </a:endParaRP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With wages, </a:t>
            </a:r>
            <a:r>
              <a:rPr lang="en-US" sz="4000" i="1" dirty="0">
                <a:latin typeface="Corbel" panose="020B0503020204020204" pitchFamily="34" charset="0"/>
              </a:rPr>
              <a:t>Luke 3:14</a:t>
            </a: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With food and clothing, </a:t>
            </a:r>
            <a:r>
              <a:rPr lang="en-US" sz="4000" i="1" dirty="0">
                <a:latin typeface="Corbel" panose="020B0503020204020204" pitchFamily="34" charset="0"/>
              </a:rPr>
              <a:t>1 Timothy 6:6-8</a:t>
            </a:r>
          </a:p>
          <a:p>
            <a:pPr lvl="1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latin typeface="Corbel" panose="020B0503020204020204" pitchFamily="34" charset="0"/>
              </a:rPr>
              <a:t>With possessions, </a:t>
            </a:r>
            <a:r>
              <a:rPr lang="en-US" sz="4000" i="1" dirty="0">
                <a:latin typeface="Corbel" panose="020B0503020204020204" pitchFamily="34" charset="0"/>
              </a:rPr>
              <a:t>Hebrews 13:5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5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909500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87682"/>
            <a:ext cx="10864258" cy="1603332"/>
          </a:xfrm>
        </p:spPr>
        <p:txBody>
          <a:bodyPr/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Learning Contentment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9" y="2188722"/>
            <a:ext cx="10864257" cy="3984525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latin typeface="Corbel" panose="020B0503020204020204" pitchFamily="34" charset="0"/>
              </a:rPr>
              <a:t>By valuing spiritual above physical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Balanced life of faith, </a:t>
            </a:r>
            <a:r>
              <a:rPr lang="en-US" sz="4400" i="1" dirty="0">
                <a:latin typeface="Corbel" panose="020B0503020204020204" pitchFamily="34" charset="0"/>
              </a:rPr>
              <a:t>Proverbs 30:7-9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dirty="0">
                <a:latin typeface="Corbel" panose="020B0503020204020204" pitchFamily="34" charset="0"/>
              </a:rPr>
              <a:t>Priority to assess our circumstances and keep them in a faith context, </a:t>
            </a:r>
            <a:r>
              <a:rPr lang="en-US" sz="4400" i="1" dirty="0">
                <a:latin typeface="Corbel" panose="020B0503020204020204" pitchFamily="34" charset="0"/>
              </a:rPr>
              <a:t>Luke 9:57-58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173247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6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30269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87682"/>
            <a:ext cx="10864258" cy="1603332"/>
          </a:xfrm>
        </p:spPr>
        <p:txBody>
          <a:bodyPr/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Contentment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9" y="2053185"/>
            <a:ext cx="10864257" cy="4548031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</a:rPr>
              <a:t>Not Complacency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Ecclesiastes 4:4-6; 5:12</a:t>
            </a:r>
          </a:p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</a:rPr>
              <a:t>Not Resignation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Ecclesiastes 9:7-10</a:t>
            </a:r>
          </a:p>
          <a:p>
            <a:pPr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latin typeface="Corbel" panose="020B0503020204020204" pitchFamily="34" charset="0"/>
              </a:rPr>
              <a:t>Not Surviving, it is Thriving in the Lord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Free of covetousness, envy, resentment…</a:t>
            </a:r>
            <a:br>
              <a:rPr lang="en-US" sz="4200" dirty="0">
                <a:latin typeface="Corbel" panose="020B0503020204020204" pitchFamily="34" charset="0"/>
              </a:rPr>
            </a:br>
            <a:r>
              <a:rPr lang="en-US" sz="4200" i="1" dirty="0">
                <a:latin typeface="Corbel" panose="020B0503020204020204" pitchFamily="34" charset="0"/>
              </a:rPr>
              <a:t>Ecclesiastes 6:7-9 (Hebrews 13:5) </a:t>
            </a:r>
            <a:endParaRPr lang="en-US" sz="3600" b="1" dirty="0">
              <a:latin typeface="Corbel" panose="020B0503020204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7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49429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87682"/>
            <a:ext cx="10864258" cy="1603332"/>
          </a:xfrm>
        </p:spPr>
        <p:txBody>
          <a:bodyPr/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 Discontentment Sin?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7" y="2053185"/>
            <a:ext cx="10864259" cy="4548031"/>
          </a:xfrm>
          <a:effectLst/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Since joy is the fruit of the Spirit, then being discontented is of the flesh, </a:t>
            </a:r>
            <a:r>
              <a:rPr lang="en-US" sz="4200" i="1" dirty="0">
                <a:latin typeface="Corbel" panose="020B0503020204020204" pitchFamily="34" charset="0"/>
              </a:rPr>
              <a:t>Gal. 5:22 (19-21)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It crowds out faith, </a:t>
            </a:r>
            <a:r>
              <a:rPr lang="en-US" sz="4200" i="1" dirty="0">
                <a:latin typeface="Corbel" panose="020B0503020204020204" pitchFamily="34" charset="0"/>
              </a:rPr>
              <a:t>Matthew 6:30-32 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It crowds out godliness and thankfulness, </a:t>
            </a:r>
            <a:br>
              <a:rPr lang="en-US" sz="4200" dirty="0">
                <a:latin typeface="Corbel" panose="020B0503020204020204" pitchFamily="34" charset="0"/>
              </a:rPr>
            </a:br>
            <a:r>
              <a:rPr lang="en-US" sz="4200" i="1" dirty="0">
                <a:latin typeface="Corbel" panose="020B0503020204020204" pitchFamily="34" charset="0"/>
              </a:rPr>
              <a:t>1 Timothy 6:6; 1 Thessalonians 5:18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It fills us with our own ways, </a:t>
            </a:r>
            <a:r>
              <a:rPr lang="en-US" sz="4200" i="1" dirty="0">
                <a:latin typeface="Corbel" panose="020B0503020204020204" pitchFamily="34" charset="0"/>
              </a:rPr>
              <a:t>Proverbs 14:13-14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9033" y="6493702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8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5918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A2D8-9CC2-4B5D-B5C0-FBD6075E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840" y="87682"/>
            <a:ext cx="11498575" cy="174111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I Learn to be Content?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4:11-13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81ADA-9712-4F26-96AD-5F6FFFF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91" y="2128868"/>
            <a:ext cx="10973864" cy="4623714"/>
          </a:xfrm>
          <a:effectLst/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u="sng" dirty="0">
                <a:latin typeface="Corbel" panose="020B0503020204020204" pitchFamily="34" charset="0"/>
              </a:rPr>
              <a:t>Learn</a:t>
            </a:r>
            <a:r>
              <a:rPr lang="en-US" sz="4400" dirty="0">
                <a:latin typeface="Corbel" panose="020B0503020204020204" pitchFamily="34" charset="0"/>
              </a:rPr>
              <a:t> (</a:t>
            </a:r>
            <a:r>
              <a:rPr lang="en-US" sz="4400" i="1" dirty="0">
                <a:latin typeface="Corbel" panose="020B0503020204020204" pitchFamily="34" charset="0"/>
              </a:rPr>
              <a:t>11</a:t>
            </a:r>
            <a:r>
              <a:rPr lang="en-US" sz="4400" dirty="0">
                <a:latin typeface="Corbel" panose="020B0503020204020204" pitchFamily="34" charset="0"/>
              </a:rPr>
              <a:t>): “Increase in knowledge”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“to hear, to be informed”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200" dirty="0">
                <a:latin typeface="Corbel" panose="020B0503020204020204" pitchFamily="34" charset="0"/>
              </a:rPr>
              <a:t>“to learn by use and practice; to be in the habit of, accustomed to” </a:t>
            </a:r>
            <a:r>
              <a:rPr lang="en-US" sz="4200" i="1" dirty="0">
                <a:latin typeface="Corbel" panose="020B0503020204020204" pitchFamily="34" charset="0"/>
              </a:rPr>
              <a:t>(Hebrews 5:8)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400" u="sng" dirty="0">
                <a:latin typeface="Corbel" panose="020B0503020204020204" pitchFamily="34" charset="0"/>
              </a:rPr>
              <a:t>Learn</a:t>
            </a:r>
            <a:r>
              <a:rPr lang="en-US" sz="4400" dirty="0">
                <a:latin typeface="Corbel" panose="020B0503020204020204" pitchFamily="34" charset="0"/>
              </a:rPr>
              <a:t> (</a:t>
            </a:r>
            <a:r>
              <a:rPr lang="en-US" sz="4400" i="1" dirty="0">
                <a:latin typeface="Corbel" panose="020B0503020204020204" pitchFamily="34" charset="0"/>
              </a:rPr>
              <a:t>12)</a:t>
            </a:r>
            <a:r>
              <a:rPr lang="en-US" sz="4400" dirty="0">
                <a:latin typeface="Corbel" panose="020B0503020204020204" pitchFamily="34" charset="0"/>
              </a:rPr>
              <a:t>: to initiate into mysteries </a:t>
            </a:r>
            <a:br>
              <a:rPr lang="en-US" sz="4400" dirty="0">
                <a:latin typeface="Corbel" panose="020B0503020204020204" pitchFamily="34" charset="0"/>
              </a:rPr>
            </a:br>
            <a:r>
              <a:rPr lang="en-US" sz="4400" dirty="0">
                <a:latin typeface="Corbel" panose="020B0503020204020204" pitchFamily="34" charset="0"/>
              </a:rPr>
              <a:t>	(“I have learned the secret”)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6CB0E-71CC-42CC-9825-A416020D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9260" y="6400283"/>
            <a:ext cx="1062155" cy="276616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pPr/>
              <a:t>9</a:t>
            </a:fld>
            <a:endParaRPr lang="en-US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AEBF1B-F4A0-498F-8691-BB709EB94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52271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708</Words>
  <Application>Microsoft Office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Century Gothic</vt:lpstr>
      <vt:lpstr>Colonna MT</vt:lpstr>
      <vt:lpstr>Corbel</vt:lpstr>
      <vt:lpstr>Wingdings</vt:lpstr>
      <vt:lpstr>Wingdings 2</vt:lpstr>
      <vt:lpstr>Quotable</vt:lpstr>
      <vt:lpstr>Learning to be Content</vt:lpstr>
      <vt:lpstr>We All Need Contentment</vt:lpstr>
      <vt:lpstr>Define Contentment to have a Scriptural Understanding</vt:lpstr>
      <vt:lpstr>“Sufficient for One’s Self” Philippians 4:11</vt:lpstr>
      <vt:lpstr>“Sufficient for One’s Self” Philippians 4:11</vt:lpstr>
      <vt:lpstr>Learning Contentment</vt:lpstr>
      <vt:lpstr>Contentment is…</vt:lpstr>
      <vt:lpstr>Is Discontentment Sin?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How Do I Learn to be Content? Philippians 4:11-13</vt:lpstr>
      <vt:lpstr>Make Contentment Your Habit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46</cp:revision>
  <dcterms:created xsi:type="dcterms:W3CDTF">2019-06-21T23:26:18Z</dcterms:created>
  <dcterms:modified xsi:type="dcterms:W3CDTF">2019-06-23T23:23:00Z</dcterms:modified>
</cp:coreProperties>
</file>