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7FA5C-94BF-45E5-A5A1-F22B5B0E8028}" type="datetimeFigureOut">
              <a:rPr lang="en-US" smtClean="0"/>
              <a:t>6/16/2019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2F763-4AB9-4456-99D3-01BB92261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89D59-ADEC-4C04-BABE-DDF30F975792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6130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B36F-A2EB-4A8E-85A6-83EF7C206958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39869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1817D-08DD-4BE0-9FBF-6460AC2BC44A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048334"/>
      </p:ext>
    </p:extLst>
  </p:cSld>
  <p:clrMapOvr>
    <a:masterClrMapping/>
  </p:clrMapOvr>
  <p:transition spd="slow">
    <p:circle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919C-DE0B-4894-AD3E-983C91CCFE56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617529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5963F-60DB-4DAD-A7A5-3905AA47CE97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44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A0EE0-E8C6-4CF3-9A39-517964683526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147577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7321D-CDAB-42AC-B576-97DA12697135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04757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3F6A1-6903-4AC4-8ACF-AA3A32A8E95A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6144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07298-62CE-433A-853D-C04EF44BF526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93717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BEF46-4535-436A-B9DA-AD5270A03677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096749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932EC78-1B50-49C9-A80F-DF955DAE4E3E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27806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71F8FB9-7351-4860-9062-E2A36F6D0227}" type="datetime1">
              <a:rPr lang="en-US" smtClean="0"/>
              <a:t>6/16/2019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AC27A5A-7290-4DE1-BA94-4BE8A8E57D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21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ircle/>
  </p:transition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BC5E6-08EA-4F0C-9297-D7EFAF5F1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912" y="2442754"/>
            <a:ext cx="8512287" cy="233825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200" cap="small" dirty="0">
                <a:cs typeface="Segoe UI Semilight" panose="020B0402040204020203" pitchFamily="34" charset="0"/>
              </a:rPr>
              <a:t>The Responsibilities of Liberty in Christ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B17FF-AC06-4D50-8314-11AE2DC93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914" y="5212079"/>
            <a:ext cx="8695166" cy="1032201"/>
          </a:xfrm>
        </p:spPr>
        <p:txBody>
          <a:bodyPr>
            <a:normAutofit/>
          </a:bodyPr>
          <a:lstStyle/>
          <a:p>
            <a:r>
              <a:rPr lang="en-US" sz="4400" i="1" dirty="0">
                <a:solidFill>
                  <a:schemeClr val="bg1"/>
                </a:solidFill>
              </a:rPr>
              <a:t>Scripture Reading: Galatians 5:22-6:5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094904-C854-4D00-B185-20EC1441E4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5052136"/>
      </p:ext>
    </p:extLst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483325"/>
            <a:ext cx="10032274" cy="1841863"/>
          </a:xfrm>
        </p:spPr>
        <p:txBody>
          <a:bodyPr>
            <a:normAutofit/>
          </a:bodyPr>
          <a:lstStyle/>
          <a:p>
            <a:r>
              <a:rPr lang="en-US" sz="5400" b="1" dirty="0"/>
              <a:t>BURDEN-bearing</a:t>
            </a:r>
            <a:br>
              <a:rPr lang="en-US" sz="5400" dirty="0"/>
            </a:br>
            <a:r>
              <a:rPr lang="en-US" sz="4800" i="1" cap="none" dirty="0"/>
              <a:t>Galatians 6:2,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863" y="2847703"/>
            <a:ext cx="10284823" cy="337021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600" b="1" dirty="0"/>
              <a:t>Bear our own load</a:t>
            </a:r>
            <a:r>
              <a:rPr lang="en-US" sz="4600" dirty="0"/>
              <a:t>, </a:t>
            </a:r>
            <a:r>
              <a:rPr lang="en-US" sz="4600" i="1" dirty="0"/>
              <a:t>Galatians 6:5</a:t>
            </a:r>
          </a:p>
          <a:p>
            <a:pPr lvl="1">
              <a:spcBef>
                <a:spcPts val="1200"/>
              </a:spcBef>
            </a:pPr>
            <a:r>
              <a:rPr lang="en-US" sz="4400" dirty="0"/>
              <a:t>Freedom in Christ is not liberty to escape responsibilities, </a:t>
            </a:r>
            <a:r>
              <a:rPr lang="en-US" sz="4400" i="1" dirty="0"/>
              <a:t>Galatians 6:7</a:t>
            </a:r>
          </a:p>
          <a:p>
            <a:pPr lvl="1">
              <a:spcBef>
                <a:spcPts val="1200"/>
              </a:spcBef>
            </a:pPr>
            <a:r>
              <a:rPr lang="en-US" sz="4400" dirty="0"/>
              <a:t>Under law to Christ, </a:t>
            </a:r>
            <a:r>
              <a:rPr lang="en-US" sz="4400" i="1" dirty="0"/>
              <a:t>1 Corinthians 9:21</a:t>
            </a:r>
            <a:endParaRPr lang="en-US" sz="4400" dirty="0"/>
          </a:p>
          <a:p>
            <a:pPr lvl="1">
              <a:spcBef>
                <a:spcPts val="1200"/>
              </a:spcBef>
            </a:pPr>
            <a:endParaRPr lang="en-US" sz="46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5311" y="6244280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78743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431074"/>
            <a:ext cx="10032274" cy="1841863"/>
          </a:xfrm>
        </p:spPr>
        <p:txBody>
          <a:bodyPr>
            <a:normAutofit/>
          </a:bodyPr>
          <a:lstStyle/>
          <a:p>
            <a:r>
              <a:rPr lang="en-US" sz="5400" b="1" dirty="0"/>
              <a:t>BRAND-bearing</a:t>
            </a:r>
            <a:br>
              <a:rPr lang="en-US" sz="5400" dirty="0"/>
            </a:br>
            <a:r>
              <a:rPr lang="en-US" sz="4800" i="1" cap="none" dirty="0"/>
              <a:t>Galatians 6:17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862" y="2534194"/>
            <a:ext cx="10284823" cy="3984172"/>
          </a:xfrm>
        </p:spPr>
        <p:txBody>
          <a:bodyPr>
            <a:noAutofit/>
          </a:bodyPr>
          <a:lstStyle/>
          <a:p>
            <a:pPr marL="0" indent="0" algn="ctr">
              <a:spcBef>
                <a:spcPts val="900"/>
              </a:spcBef>
              <a:buNone/>
            </a:pPr>
            <a:r>
              <a:rPr lang="en-US" sz="4400" u="sng" dirty="0"/>
              <a:t>Marks</a:t>
            </a:r>
            <a:r>
              <a:rPr lang="en-US" sz="4400" dirty="0"/>
              <a:t> (</a:t>
            </a:r>
            <a:r>
              <a:rPr lang="en-US" sz="4400" i="1" dirty="0"/>
              <a:t>stigma</a:t>
            </a:r>
            <a:r>
              <a:rPr lang="en-US" sz="4400" dirty="0"/>
              <a:t>)</a:t>
            </a:r>
            <a:br>
              <a:rPr lang="en-US" sz="4400" dirty="0"/>
            </a:br>
            <a:r>
              <a:rPr lang="en-US" sz="4400" dirty="0"/>
              <a:t>“To prick, to burn in marks, brand-mark”</a:t>
            </a:r>
          </a:p>
          <a:p>
            <a:pPr>
              <a:spcBef>
                <a:spcPts val="900"/>
              </a:spcBef>
            </a:pPr>
            <a:r>
              <a:rPr lang="en-US" sz="4600" b="1" dirty="0"/>
              <a:t>Permanent ownership, </a:t>
            </a:r>
            <a:r>
              <a:rPr lang="en-US" sz="4600" i="1" dirty="0"/>
              <a:t>Gal. 3:26-29</a:t>
            </a:r>
          </a:p>
          <a:p>
            <a:pPr lvl="1">
              <a:spcBef>
                <a:spcPts val="900"/>
              </a:spcBef>
            </a:pPr>
            <a:r>
              <a:rPr lang="en-US" sz="4400" dirty="0"/>
              <a:t>Through conversion</a:t>
            </a:r>
          </a:p>
          <a:p>
            <a:pPr lvl="1">
              <a:spcBef>
                <a:spcPts val="900"/>
              </a:spcBef>
            </a:pPr>
            <a:r>
              <a:rPr lang="en-US" sz="4400" dirty="0"/>
              <a:t>Life is to show the “stigma” of Christ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631" y="6335486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801368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2" y="378822"/>
            <a:ext cx="10032274" cy="1841863"/>
          </a:xfrm>
        </p:spPr>
        <p:txBody>
          <a:bodyPr>
            <a:normAutofit/>
          </a:bodyPr>
          <a:lstStyle/>
          <a:p>
            <a:r>
              <a:rPr lang="en-US" sz="5400" b="1" dirty="0"/>
              <a:t>BRAND-bearing</a:t>
            </a:r>
            <a:br>
              <a:rPr lang="en-US" sz="5400" dirty="0"/>
            </a:br>
            <a:r>
              <a:rPr lang="en-US" sz="4800" i="1" cap="none" dirty="0"/>
              <a:t>Galatians 6:17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862" y="2534194"/>
            <a:ext cx="10284823" cy="3984172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</a:pPr>
            <a:r>
              <a:rPr lang="en-US" sz="4400" b="1" dirty="0"/>
              <a:t>Suffering because of freedom in Christ</a:t>
            </a:r>
            <a:r>
              <a:rPr lang="en-US" sz="4400" dirty="0"/>
              <a:t>, </a:t>
            </a:r>
            <a:r>
              <a:rPr lang="en-US" sz="4400" i="1" dirty="0"/>
              <a:t>1 Peter 4:15-16</a:t>
            </a:r>
          </a:p>
          <a:p>
            <a:pPr lvl="1">
              <a:spcBef>
                <a:spcPts val="900"/>
              </a:spcBef>
            </a:pPr>
            <a:r>
              <a:rPr lang="en-US" sz="4200" dirty="0"/>
              <a:t>Paul, </a:t>
            </a:r>
            <a:r>
              <a:rPr lang="en-US" sz="4200" i="1" dirty="0"/>
              <a:t>2 Cor. 4:10-11; </a:t>
            </a:r>
            <a:r>
              <a:rPr lang="en-US" sz="4200" dirty="0"/>
              <a:t>Apostles, </a:t>
            </a:r>
            <a:r>
              <a:rPr lang="en-US" sz="4200" i="1" dirty="0"/>
              <a:t>1 Cor. 4:11-13</a:t>
            </a:r>
          </a:p>
          <a:p>
            <a:pPr lvl="1">
              <a:spcBef>
                <a:spcPts val="900"/>
              </a:spcBef>
            </a:pPr>
            <a:r>
              <a:rPr lang="en-US" sz="4200" dirty="0"/>
              <a:t>Rejoiced! </a:t>
            </a:r>
            <a:r>
              <a:rPr lang="en-US" sz="4200" i="1" dirty="0"/>
              <a:t>Colossians 1:24; Philippians 3:10</a:t>
            </a:r>
          </a:p>
          <a:p>
            <a:pPr lvl="1">
              <a:spcBef>
                <a:spcPts val="900"/>
              </a:spcBef>
            </a:pPr>
            <a:r>
              <a:rPr lang="en-US" sz="4200" dirty="0"/>
              <a:t>What suffering brands us? </a:t>
            </a:r>
            <a:r>
              <a:rPr lang="en-US" sz="4200" i="1" dirty="0"/>
              <a:t>Luke 8:14</a:t>
            </a:r>
            <a:endParaRPr lang="en-US" sz="44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631" y="6335486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092160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2" y="378822"/>
            <a:ext cx="10032274" cy="1841863"/>
          </a:xfrm>
        </p:spPr>
        <p:txBody>
          <a:bodyPr>
            <a:normAutofit/>
          </a:bodyPr>
          <a:lstStyle/>
          <a:p>
            <a:r>
              <a:rPr lang="en-US" sz="5400" b="1" dirty="0"/>
              <a:t>BRAND-bearing</a:t>
            </a:r>
            <a:br>
              <a:rPr lang="en-US" sz="5400" dirty="0"/>
            </a:br>
            <a:r>
              <a:rPr lang="en-US" sz="4800" i="1" cap="none" dirty="0"/>
              <a:t>Galatians 6:17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590" y="2534194"/>
            <a:ext cx="10576042" cy="3984172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</a:pPr>
            <a:r>
              <a:rPr lang="en-US" sz="4400" b="1" dirty="0"/>
              <a:t>Share His suffering, share His comfort</a:t>
            </a:r>
            <a:r>
              <a:rPr lang="en-US" sz="4400" dirty="0"/>
              <a:t>, </a:t>
            </a:r>
            <a:r>
              <a:rPr lang="en-US" sz="4400" i="1" dirty="0"/>
              <a:t>2 Corinthians 1:5-7</a:t>
            </a:r>
          </a:p>
          <a:p>
            <a:pPr lvl="1">
              <a:spcBef>
                <a:spcPts val="900"/>
              </a:spcBef>
            </a:pPr>
            <a:r>
              <a:rPr lang="en-US" sz="4200" dirty="0"/>
              <a:t>Endurance of distress and grief, hardship </a:t>
            </a:r>
            <a:br>
              <a:rPr lang="en-US" sz="4200" dirty="0"/>
            </a:br>
            <a:r>
              <a:rPr lang="en-US" sz="4200" dirty="0"/>
              <a:t>and pain – without shame </a:t>
            </a:r>
            <a:r>
              <a:rPr lang="en-US" sz="4200" i="1" dirty="0"/>
              <a:t>(1 Peter 4:16)</a:t>
            </a:r>
            <a:endParaRPr lang="en-US" sz="4200" dirty="0"/>
          </a:p>
          <a:p>
            <a:pPr lvl="1">
              <a:spcBef>
                <a:spcPts val="900"/>
              </a:spcBef>
            </a:pPr>
            <a:r>
              <a:rPr lang="en-US" sz="4200" dirty="0"/>
              <a:t>Sacrifice – Suffering – Service, </a:t>
            </a:r>
            <a:r>
              <a:rPr lang="en-US" sz="4200" i="1" dirty="0"/>
              <a:t>Galatians 2:20</a:t>
            </a:r>
            <a:endParaRPr lang="en-US" sz="44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631" y="6335486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579682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2" y="378822"/>
            <a:ext cx="10032274" cy="1672047"/>
          </a:xfrm>
        </p:spPr>
        <p:txBody>
          <a:bodyPr>
            <a:normAutofit/>
          </a:bodyPr>
          <a:lstStyle/>
          <a:p>
            <a:r>
              <a:rPr lang="en-US" sz="5400" b="1" dirty="0"/>
              <a:t>Freedom in Christ</a:t>
            </a:r>
            <a:endParaRPr lang="en-US" sz="4800" i="1" cap="non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590" y="2481943"/>
            <a:ext cx="10576042" cy="4036423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</a:pPr>
            <a:r>
              <a:rPr lang="en-US" sz="4400" b="1" dirty="0"/>
              <a:t>Faith working through love</a:t>
            </a:r>
            <a:r>
              <a:rPr lang="en-US" sz="4400" i="1" dirty="0"/>
              <a:t>, Galatians 5:6</a:t>
            </a:r>
          </a:p>
          <a:p>
            <a:pPr lvl="1">
              <a:spcBef>
                <a:spcPts val="900"/>
              </a:spcBef>
            </a:pPr>
            <a:r>
              <a:rPr lang="en-US" sz="4800" dirty="0"/>
              <a:t>Bear fruit</a:t>
            </a:r>
          </a:p>
          <a:p>
            <a:pPr lvl="1">
              <a:spcBef>
                <a:spcPts val="900"/>
              </a:spcBef>
            </a:pPr>
            <a:r>
              <a:rPr lang="en-US" sz="4800" dirty="0"/>
              <a:t>Bear burdens</a:t>
            </a:r>
          </a:p>
          <a:p>
            <a:pPr lvl="1">
              <a:spcBef>
                <a:spcPts val="900"/>
              </a:spcBef>
            </a:pPr>
            <a:r>
              <a:rPr lang="en-US" sz="4800" dirty="0"/>
              <a:t>Bear the marks of Jesus</a:t>
            </a:r>
            <a:endParaRPr lang="en-US" sz="4800" i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29631" y="6335486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190302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25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886314"/>
            <a:ext cx="10032274" cy="1188720"/>
          </a:xfrm>
        </p:spPr>
        <p:txBody>
          <a:bodyPr>
            <a:normAutofit/>
          </a:bodyPr>
          <a:lstStyle/>
          <a:p>
            <a:r>
              <a:rPr lang="en-US" sz="6000" dirty="0"/>
              <a:t>WALK BY THE SPIRIT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217" y="2651760"/>
            <a:ext cx="10032274" cy="308826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5400" dirty="0"/>
              <a:t>Live by the gospel He revealed</a:t>
            </a:r>
          </a:p>
          <a:p>
            <a:pPr lvl="2">
              <a:spcBef>
                <a:spcPts val="1200"/>
              </a:spcBef>
            </a:pPr>
            <a:r>
              <a:rPr lang="en-US" sz="4800" i="1" dirty="0"/>
              <a:t> Galatians 5:16-18, 25 </a:t>
            </a:r>
          </a:p>
          <a:p>
            <a:pPr lvl="2">
              <a:spcBef>
                <a:spcPts val="1200"/>
              </a:spcBef>
            </a:pPr>
            <a:r>
              <a:rPr lang="en-US" sz="4800" i="1" dirty="0"/>
              <a:t> Galatians 1:6-7, 11-12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5311" y="6244280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502443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496389"/>
            <a:ext cx="10032274" cy="1959428"/>
          </a:xfrm>
        </p:spPr>
        <p:txBody>
          <a:bodyPr>
            <a:normAutofit/>
          </a:bodyPr>
          <a:lstStyle/>
          <a:p>
            <a:r>
              <a:rPr lang="en-US" sz="6000" b="1" dirty="0"/>
              <a:t>Liberty in Christ</a:t>
            </a:r>
            <a:br>
              <a:rPr lang="en-US" sz="6000" dirty="0"/>
            </a:br>
            <a:r>
              <a:rPr lang="en-US" sz="5300" i="1" cap="none" dirty="0"/>
              <a:t>Galatians 5:1,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217" y="2926080"/>
            <a:ext cx="10267406" cy="299139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5400" dirty="0"/>
              <a:t>From the curse of the old law, </a:t>
            </a:r>
            <a:r>
              <a:rPr lang="en-US" sz="5400" i="1" dirty="0"/>
              <a:t>Galatians 3:10-14</a:t>
            </a:r>
          </a:p>
          <a:p>
            <a:pPr>
              <a:spcBef>
                <a:spcPts val="1200"/>
              </a:spcBef>
            </a:pPr>
            <a:r>
              <a:rPr lang="en-US" sz="5400" dirty="0"/>
              <a:t>From the curse of sin, </a:t>
            </a:r>
            <a:r>
              <a:rPr lang="en-US" sz="5400" i="1" dirty="0"/>
              <a:t>John 8:34-36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5311" y="6244280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447342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496389"/>
            <a:ext cx="10032274" cy="1959428"/>
          </a:xfrm>
        </p:spPr>
        <p:txBody>
          <a:bodyPr>
            <a:normAutofit/>
          </a:bodyPr>
          <a:lstStyle/>
          <a:p>
            <a:r>
              <a:rPr lang="en-US" sz="6000" b="1" dirty="0"/>
              <a:t>Liberty in Christ</a:t>
            </a:r>
            <a:br>
              <a:rPr lang="en-US" sz="6000" dirty="0"/>
            </a:br>
            <a:r>
              <a:rPr lang="en-US" sz="5300" i="1" cap="none" dirty="0"/>
              <a:t>Galatians 5:1,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863" y="2926079"/>
            <a:ext cx="10032274" cy="3435531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4800" dirty="0"/>
              <a:t>Not unrestricted freedom</a:t>
            </a:r>
          </a:p>
          <a:p>
            <a:pPr>
              <a:spcBef>
                <a:spcPts val="1800"/>
              </a:spcBef>
            </a:pPr>
            <a:r>
              <a:rPr lang="en-US" sz="4800" dirty="0"/>
              <a:t>Bound (obligated) to bear certain things, </a:t>
            </a:r>
            <a:r>
              <a:rPr lang="en-US" sz="4800" i="1" dirty="0"/>
              <a:t>Galatians 5:22-6:17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5311" y="6244280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200083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339634"/>
            <a:ext cx="10032274" cy="1841863"/>
          </a:xfrm>
        </p:spPr>
        <p:txBody>
          <a:bodyPr>
            <a:normAutofit/>
          </a:bodyPr>
          <a:lstStyle/>
          <a:p>
            <a:r>
              <a:rPr lang="en-US" sz="5400" b="1" dirty="0"/>
              <a:t>Fruit-bearing</a:t>
            </a:r>
            <a:br>
              <a:rPr lang="en-US" sz="5400" dirty="0"/>
            </a:br>
            <a:r>
              <a:rPr lang="en-US" sz="4800" i="1" cap="none" dirty="0"/>
              <a:t>Galatians 5:22-23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14" y="2573383"/>
            <a:ext cx="10132423" cy="409887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600" b="1" dirty="0"/>
              <a:t>The Spirit’s product</a:t>
            </a:r>
            <a:r>
              <a:rPr lang="en-US" sz="4400" dirty="0"/>
              <a:t>, </a:t>
            </a:r>
            <a:r>
              <a:rPr lang="en-US" sz="4400" i="1" dirty="0"/>
              <a:t>Romans 8:1-8; Ephesians 2:10 </a:t>
            </a:r>
            <a:r>
              <a:rPr lang="en-US" sz="4400" dirty="0"/>
              <a:t>(Inward-Outward-Upward)</a:t>
            </a:r>
            <a:endParaRPr lang="en-US" sz="4400" i="1" dirty="0"/>
          </a:p>
          <a:p>
            <a:pPr lvl="1">
              <a:spcBef>
                <a:spcPts val="1200"/>
              </a:spcBef>
            </a:pPr>
            <a:r>
              <a:rPr lang="en-US" sz="4200" dirty="0"/>
              <a:t>Love, joy, peace</a:t>
            </a:r>
          </a:p>
          <a:p>
            <a:pPr lvl="1">
              <a:spcBef>
                <a:spcPts val="1200"/>
              </a:spcBef>
            </a:pPr>
            <a:r>
              <a:rPr lang="en-US" sz="4200" dirty="0"/>
              <a:t>Longsuffering, kindness, goodness</a:t>
            </a:r>
          </a:p>
          <a:p>
            <a:pPr lvl="1">
              <a:spcBef>
                <a:spcPts val="1200"/>
              </a:spcBef>
            </a:pPr>
            <a:r>
              <a:rPr lang="en-US" sz="4200" dirty="0"/>
              <a:t>Faithful, meekness, self-control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5311" y="6244280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7151075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339634"/>
            <a:ext cx="10032274" cy="1841863"/>
          </a:xfrm>
        </p:spPr>
        <p:txBody>
          <a:bodyPr>
            <a:normAutofit/>
          </a:bodyPr>
          <a:lstStyle/>
          <a:p>
            <a:r>
              <a:rPr lang="en-US" sz="5400" b="1" dirty="0"/>
              <a:t>Fruit-bearing</a:t>
            </a:r>
            <a:br>
              <a:rPr lang="en-US" sz="5400" dirty="0"/>
            </a:br>
            <a:r>
              <a:rPr lang="en-US" sz="4800" i="1" cap="none" dirty="0"/>
              <a:t>Galatians 5:22-23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863" y="2537717"/>
            <a:ext cx="10132423" cy="413454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600" b="1" dirty="0"/>
              <a:t>Affects all our relationships</a:t>
            </a:r>
          </a:p>
          <a:p>
            <a:pPr lvl="1">
              <a:spcBef>
                <a:spcPts val="1200"/>
              </a:spcBef>
            </a:pPr>
            <a:r>
              <a:rPr lang="en-US" sz="4400" dirty="0"/>
              <a:t>Fruit comes through growth, </a:t>
            </a:r>
            <a:r>
              <a:rPr lang="en-US" sz="4400" i="1" dirty="0"/>
              <a:t>2 Peter 3:18</a:t>
            </a:r>
          </a:p>
          <a:p>
            <a:pPr lvl="2">
              <a:spcBef>
                <a:spcPts val="1200"/>
              </a:spcBef>
            </a:pPr>
            <a:r>
              <a:rPr lang="en-US" sz="4400" dirty="0"/>
              <a:t>Time | Recognizable, </a:t>
            </a:r>
            <a:r>
              <a:rPr lang="en-US" sz="4400" i="1" dirty="0"/>
              <a:t>Lk. 13:6-9; Heb. 5:12</a:t>
            </a:r>
          </a:p>
          <a:p>
            <a:pPr lvl="2">
              <a:spcBef>
                <a:spcPts val="1200"/>
              </a:spcBef>
            </a:pPr>
            <a:r>
              <a:rPr lang="en-US" sz="4400" dirty="0"/>
              <a:t>When we are in fellowship with Christ, </a:t>
            </a:r>
            <a:br>
              <a:rPr lang="en-US" sz="4400" dirty="0"/>
            </a:br>
            <a:r>
              <a:rPr lang="en-US" sz="4400" i="1" dirty="0"/>
              <a:t>Galatians 5:6-7; John 15:4-5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5311" y="6244280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758292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391004"/>
            <a:ext cx="10032274" cy="1841863"/>
          </a:xfrm>
        </p:spPr>
        <p:txBody>
          <a:bodyPr>
            <a:normAutofit/>
          </a:bodyPr>
          <a:lstStyle/>
          <a:p>
            <a:r>
              <a:rPr lang="en-US" sz="5400" b="1" dirty="0"/>
              <a:t>Fruit-bearing</a:t>
            </a:r>
            <a:br>
              <a:rPr lang="en-US" sz="5400" dirty="0"/>
            </a:br>
            <a:r>
              <a:rPr lang="en-US" sz="4800" i="1" cap="none" dirty="0"/>
              <a:t>Galatians 5:22-23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863" y="2495007"/>
            <a:ext cx="10175448" cy="4177256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</a:pPr>
            <a:r>
              <a:rPr lang="en-US" sz="4600" b="1" dirty="0"/>
              <a:t>Our fruit is from the seed we sow</a:t>
            </a:r>
            <a:endParaRPr lang="en-US" sz="4400" i="1" dirty="0"/>
          </a:p>
          <a:p>
            <a:pPr lvl="2">
              <a:spcBef>
                <a:spcPts val="900"/>
              </a:spcBef>
            </a:pPr>
            <a:r>
              <a:rPr lang="en-US" sz="4400" dirty="0"/>
              <a:t>Principle applied to spiritual things, </a:t>
            </a:r>
            <a:r>
              <a:rPr lang="en-US" sz="4400" i="1" dirty="0"/>
              <a:t>Galatians 6:7-10</a:t>
            </a:r>
          </a:p>
          <a:p>
            <a:pPr lvl="3">
              <a:spcBef>
                <a:spcPts val="900"/>
              </a:spcBef>
            </a:pPr>
            <a:r>
              <a:rPr lang="en-US" sz="4400" dirty="0"/>
              <a:t>Whether evil (the flesh), </a:t>
            </a:r>
            <a:r>
              <a:rPr lang="en-US" sz="4400" i="1" dirty="0"/>
              <a:t>Colossians 3:25</a:t>
            </a:r>
          </a:p>
          <a:p>
            <a:pPr lvl="3">
              <a:spcBef>
                <a:spcPts val="900"/>
              </a:spcBef>
            </a:pPr>
            <a:r>
              <a:rPr lang="en-US" sz="4400" dirty="0"/>
              <a:t>Or good (the Spirit), </a:t>
            </a:r>
            <a:r>
              <a:rPr lang="en-US" sz="4400" i="1" dirty="0"/>
              <a:t>Ephesians 6:8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30988" y="6275391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348300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339634"/>
            <a:ext cx="10032274" cy="1841863"/>
          </a:xfrm>
        </p:spPr>
        <p:txBody>
          <a:bodyPr>
            <a:normAutofit/>
          </a:bodyPr>
          <a:lstStyle/>
          <a:p>
            <a:r>
              <a:rPr lang="en-US" sz="5400" b="1" dirty="0"/>
              <a:t>BURDEN-bearing</a:t>
            </a:r>
            <a:br>
              <a:rPr lang="en-US" sz="5400" dirty="0"/>
            </a:br>
            <a:r>
              <a:rPr lang="en-US" sz="4800" i="1" cap="none" dirty="0"/>
              <a:t>Galatians 6:2,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512" y="2385640"/>
            <a:ext cx="10941802" cy="425563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600" b="1" dirty="0"/>
              <a:t>Though free, obliged to bear the burdens of others</a:t>
            </a:r>
            <a:r>
              <a:rPr lang="en-US" sz="4600" dirty="0"/>
              <a:t>, </a:t>
            </a:r>
            <a:r>
              <a:rPr lang="en-US" sz="4600" i="1" dirty="0"/>
              <a:t>6:2</a:t>
            </a:r>
          </a:p>
          <a:p>
            <a:pPr lvl="2">
              <a:spcBef>
                <a:spcPts val="600"/>
              </a:spcBef>
            </a:pPr>
            <a:r>
              <a:rPr lang="en-US" sz="4200" dirty="0"/>
              <a:t>Our freedom demands voluntary service</a:t>
            </a:r>
          </a:p>
          <a:p>
            <a:pPr lvl="3">
              <a:spcBef>
                <a:spcPts val="600"/>
              </a:spcBef>
            </a:pPr>
            <a:r>
              <a:rPr lang="en-US" sz="4000" dirty="0"/>
              <a:t>Jesus bore our burdens, </a:t>
            </a:r>
            <a:r>
              <a:rPr lang="en-US" sz="4000" i="1" dirty="0"/>
              <a:t>Matt. 8:17; 1 Pet. 2:24</a:t>
            </a:r>
          </a:p>
          <a:p>
            <a:pPr lvl="3">
              <a:spcBef>
                <a:spcPts val="600"/>
              </a:spcBef>
            </a:pPr>
            <a:r>
              <a:rPr lang="en-US" sz="4000" dirty="0"/>
              <a:t>Our turn, </a:t>
            </a:r>
            <a:r>
              <a:rPr lang="en-US" sz="4000" i="1" dirty="0"/>
              <a:t>Galatians 5:13; 6:1; 1 Corinthians 9:19;</a:t>
            </a:r>
            <a:br>
              <a:rPr lang="en-US" sz="4000" i="1" dirty="0"/>
            </a:br>
            <a:r>
              <a:rPr lang="en-US" sz="4000" i="1" dirty="0"/>
              <a:t>James 5:19-20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9554" y="6283703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319357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8764D-D526-4F1B-931D-DC6AB134A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863" y="431074"/>
            <a:ext cx="10032274" cy="1841863"/>
          </a:xfrm>
        </p:spPr>
        <p:txBody>
          <a:bodyPr>
            <a:normAutofit/>
          </a:bodyPr>
          <a:lstStyle/>
          <a:p>
            <a:r>
              <a:rPr lang="en-US" sz="5400" b="1" dirty="0"/>
              <a:t>BURDEN-bearing</a:t>
            </a:r>
            <a:br>
              <a:rPr lang="en-US" sz="5400" dirty="0"/>
            </a:br>
            <a:r>
              <a:rPr lang="en-US" sz="4800" i="1" cap="none" dirty="0"/>
              <a:t>Galatians 6:2,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A89CF-C07B-453D-81A3-11C4B9B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862" y="2534194"/>
            <a:ext cx="10284823" cy="398417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600" dirty="0"/>
              <a:t>Service of a </a:t>
            </a:r>
            <a:r>
              <a:rPr lang="en-US" sz="4600" u="sng" dirty="0"/>
              <a:t>servant</a:t>
            </a:r>
            <a:r>
              <a:rPr lang="en-US" sz="4600" dirty="0"/>
              <a:t> under law to Christ, </a:t>
            </a:r>
            <a:r>
              <a:rPr lang="en-US" sz="4600" i="1" dirty="0"/>
              <a:t>Galatians 5:13-15</a:t>
            </a:r>
          </a:p>
          <a:p>
            <a:pPr lvl="2">
              <a:spcBef>
                <a:spcPts val="1200"/>
              </a:spcBef>
            </a:pPr>
            <a:r>
              <a:rPr lang="en-US" sz="4200" dirty="0"/>
              <a:t>Please Christ by serving, </a:t>
            </a:r>
            <a:r>
              <a:rPr lang="en-US" sz="4200" i="1" dirty="0"/>
              <a:t>Romans 15:1-3</a:t>
            </a:r>
          </a:p>
          <a:p>
            <a:pPr>
              <a:spcBef>
                <a:spcPts val="1200"/>
              </a:spcBef>
            </a:pPr>
            <a:r>
              <a:rPr lang="en-US" sz="4600" dirty="0"/>
              <a:t>Service of a </a:t>
            </a:r>
            <a:r>
              <a:rPr lang="en-US" sz="4600" u="sng" dirty="0"/>
              <a:t>brother</a:t>
            </a:r>
            <a:r>
              <a:rPr lang="en-US" sz="4600" dirty="0"/>
              <a:t> with similar loads, </a:t>
            </a:r>
            <a:r>
              <a:rPr lang="en-US" sz="4600" i="1" dirty="0"/>
              <a:t>Galatians 6:1(Genesis 4:9)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7C5500B-7513-43E0-BBD0-CF10E25A1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13000" y="624428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E2DC0-0D7F-40F0-AED2-9BDD9DE3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5311" y="6244280"/>
            <a:ext cx="365760" cy="365760"/>
          </a:xfrm>
        </p:spPr>
        <p:txBody>
          <a:bodyPr/>
          <a:lstStyle/>
          <a:p>
            <a:fld id="{2AC27A5A-7290-4DE1-BA94-4BE8A8E57DCF}" type="slidenum">
              <a:rPr lang="en-US" sz="1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fld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065373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360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Gill Sans MT</vt:lpstr>
      <vt:lpstr>Parcel</vt:lpstr>
      <vt:lpstr>The Responsibilities of Liberty in Christ</vt:lpstr>
      <vt:lpstr>WALK BY THE SPIRIT</vt:lpstr>
      <vt:lpstr>Liberty in Christ Galatians 5:1, 13</vt:lpstr>
      <vt:lpstr>Liberty in Christ Galatians 5:1, 13</vt:lpstr>
      <vt:lpstr>Fruit-bearing Galatians 5:22-23</vt:lpstr>
      <vt:lpstr>Fruit-bearing Galatians 5:22-23</vt:lpstr>
      <vt:lpstr>Fruit-bearing Galatians 5:22-23</vt:lpstr>
      <vt:lpstr>BURDEN-bearing Galatians 6:2, 5</vt:lpstr>
      <vt:lpstr>BURDEN-bearing Galatians 6:2, 5</vt:lpstr>
      <vt:lpstr>BURDEN-bearing Galatians 6:2, 5</vt:lpstr>
      <vt:lpstr>BRAND-bearing Galatians 6:17</vt:lpstr>
      <vt:lpstr>BRAND-bearing Galatians 6:17</vt:lpstr>
      <vt:lpstr>BRAND-bearing Galatians 6:17</vt:lpstr>
      <vt:lpstr>Freedom in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 Price</dc:creator>
  <cp:lastModifiedBy>Joe R Price</cp:lastModifiedBy>
  <cp:revision>22</cp:revision>
  <dcterms:created xsi:type="dcterms:W3CDTF">2019-06-14T22:55:19Z</dcterms:created>
  <dcterms:modified xsi:type="dcterms:W3CDTF">2019-06-17T00:00:16Z</dcterms:modified>
</cp:coreProperties>
</file>