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0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B5E6C-4E67-4F26-A0AA-EB7D539BF154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7C3DE-B584-4819-AE5E-62FB8037F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6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949F4-2F42-4264-9D29-2E66BD963510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118-1EFD-4C4B-9A09-463220F7AE22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16F3A-FE49-42C4-AD3B-8E60B3375073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8F6-5B34-486E-9E01-FAF86646DF32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2C13-AF25-4F46-8051-7851DBD726CA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1293-926D-4061-AEAE-FF67DFE19FA5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5298-397D-4393-9293-2278D041DE43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3CAF-62AE-4D33-946D-7D9EBE979692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B8A4-2833-45AC-87F1-6529C7CDF11C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3857-0FF7-402F-B632-38C1B76FFC19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110F-CAB2-42B9-9E1D-0F43684D3F1F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7283-CFAF-476F-B91C-C03FCE88C762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636D-E873-4679-9911-B88560FC5517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442A-CF37-45F2-A78C-EA2A8BBA1AC1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34CF5-22B8-47E1-AF69-80A0F3D4697A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AC06-A849-4AD3-9AE2-E4086C505E41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83E2-E0EB-4D54-905E-8B51FE101721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A4D224D-8E60-4302-B238-F54AF98ECE75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randomBar dir="vert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571B1-EF0F-4A1F-9624-9A539D4CD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522859"/>
          </a:xfrm>
        </p:spPr>
        <p:txBody>
          <a:bodyPr>
            <a:normAutofit/>
          </a:bodyPr>
          <a:lstStyle/>
          <a:p>
            <a:r>
              <a:rPr lang="en-US" sz="6600" b="1"/>
              <a:t>This Present Evil Age</a:t>
            </a:r>
            <a:endParaRPr lang="en-US" sz="6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0969EA-F40C-432A-A146-7DFCE28E1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8" y="4107779"/>
            <a:ext cx="6987645" cy="1791216"/>
          </a:xfrm>
        </p:spPr>
        <p:txBody>
          <a:bodyPr>
            <a:normAutofit/>
          </a:bodyPr>
          <a:lstStyle/>
          <a:p>
            <a:r>
              <a:rPr lang="en-US" sz="4800" i="1"/>
              <a:t>Scripture Reading:</a:t>
            </a:r>
            <a:br>
              <a:rPr lang="en-US" sz="4800" i="1"/>
            </a:br>
            <a:r>
              <a:rPr lang="en-US" sz="4800" i="1"/>
              <a:t>Galatians 1:1-5</a:t>
            </a:r>
            <a:endParaRPr lang="en-US" sz="4800" i="1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2D4D7D5-90DC-4602-8595-EFBF812EC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768831338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637918"/>
            <a:ext cx="10018713" cy="1294370"/>
          </a:xfrm>
        </p:spPr>
        <p:txBody>
          <a:bodyPr>
            <a:normAutofit/>
          </a:bodyPr>
          <a:lstStyle/>
          <a:p>
            <a:r>
              <a:rPr lang="en-US" sz="6000" b="1" dirty="0"/>
              <a:t>Sons of 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35" y="2174790"/>
            <a:ext cx="10294297" cy="33981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4400" b="1" dirty="0"/>
              <a:t>Finally, such compromise accepts and embraces evil, and falls away from God</a:t>
            </a:r>
            <a:endParaRPr lang="en-US" sz="4400" i="1" dirty="0"/>
          </a:p>
          <a:p>
            <a:pPr lvl="1">
              <a:spcBef>
                <a:spcPts val="1200"/>
              </a:spcBef>
              <a:spcAft>
                <a:spcPts val="300"/>
              </a:spcAft>
            </a:pPr>
            <a:r>
              <a:rPr lang="en-US" sz="4000" dirty="0"/>
              <a:t>Demas loved present age, </a:t>
            </a:r>
            <a:r>
              <a:rPr lang="en-US" sz="4000" i="1" dirty="0"/>
              <a:t>2 Timothy 4:10</a:t>
            </a:r>
          </a:p>
          <a:p>
            <a:pPr lvl="1">
              <a:spcBef>
                <a:spcPts val="1200"/>
              </a:spcBef>
              <a:spcAft>
                <a:spcPts val="300"/>
              </a:spcAft>
            </a:pPr>
            <a:r>
              <a:rPr lang="en-US" sz="4000" dirty="0"/>
              <a:t>Entangled and overcome,</a:t>
            </a:r>
            <a:r>
              <a:rPr lang="en-US" sz="4000" i="1" dirty="0"/>
              <a:t> 2 Peter 2:19-20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10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47E9E2F-229E-4227-A486-8D81F562A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9040661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185350"/>
            <a:ext cx="10018713" cy="1686697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/>
              <a:t>How to Live in this Present Evil Age </a:t>
            </a:r>
            <a:r>
              <a:rPr lang="en-US" sz="4800" b="1" i="1" cap="small" dirty="0"/>
              <a:t>(Titus 2:11-12)</a:t>
            </a:r>
            <a:endParaRPr lang="en-US" sz="4800" i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169" y="1933831"/>
            <a:ext cx="10389264" cy="44484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4000" b="1" dirty="0"/>
              <a:t>Deny ungodliness and worldly lusts</a:t>
            </a:r>
            <a:r>
              <a:rPr lang="en-US" sz="4000" dirty="0"/>
              <a:t>, </a:t>
            </a:r>
            <a:br>
              <a:rPr lang="en-US" sz="4000" dirty="0"/>
            </a:br>
            <a:r>
              <a:rPr lang="en-US" sz="4000" i="1" dirty="0"/>
              <a:t>1 John 2:15-17; 1 Peter 4:1-6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4000" b="1" dirty="0"/>
              <a:t>Live soberly, righteously and godly</a:t>
            </a:r>
            <a:r>
              <a:rPr lang="en-US" sz="4000" dirty="0"/>
              <a:t> 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3800" u="sng" dirty="0"/>
              <a:t>Soberly</a:t>
            </a:r>
            <a:r>
              <a:rPr lang="en-US" sz="3800" dirty="0"/>
              <a:t>: Moderation and discretion, </a:t>
            </a:r>
            <a:r>
              <a:rPr lang="en-US" sz="3800" i="1" dirty="0"/>
              <a:t>Titus 2:2, 5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3800" u="sng" dirty="0"/>
              <a:t>Righteously</a:t>
            </a:r>
            <a:r>
              <a:rPr lang="en-US" sz="3800" dirty="0"/>
              <a:t>: Justice, fairness, </a:t>
            </a:r>
            <a:r>
              <a:rPr lang="en-US" sz="3800" i="1" dirty="0"/>
              <a:t>Romans 13:8-10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3800" u="sng" dirty="0"/>
              <a:t>Godly</a:t>
            </a:r>
            <a:r>
              <a:rPr lang="en-US" sz="3800" dirty="0"/>
              <a:t>: With piety, </a:t>
            </a:r>
            <a:r>
              <a:rPr lang="en-US" sz="3800" i="1" dirty="0"/>
              <a:t>2 Timothy 2:22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11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A9702A0-4FBB-4B86-8EA1-FB0B94407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37984359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48828"/>
            <a:ext cx="10018713" cy="1797908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/>
              <a:t>How to Live in this Present Evil Age </a:t>
            </a:r>
            <a:r>
              <a:rPr lang="en-US" sz="4800" b="1" i="1" cap="small" dirty="0"/>
              <a:t>(Titus 2:11-12)</a:t>
            </a:r>
            <a:endParaRPr lang="en-US" sz="4800" i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916" y="1713297"/>
            <a:ext cx="10700083" cy="495935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000" b="1" dirty="0"/>
              <a:t>Do not assimilate to this world (age), but be transformed in mind to do the will of God</a:t>
            </a:r>
            <a:r>
              <a:rPr lang="en-US" sz="4000" dirty="0"/>
              <a:t>, </a:t>
            </a:r>
            <a:r>
              <a:rPr lang="en-US" sz="4000" i="1" dirty="0"/>
              <a:t>Romans 12:2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3800" dirty="0"/>
              <a:t>Renew (renovate) thinking, </a:t>
            </a:r>
            <a:r>
              <a:rPr lang="en-US" sz="3800" i="1" dirty="0"/>
              <a:t>Ephesians 4:17-24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3800" dirty="0"/>
              <a:t>Shaped by truth, not the age, </a:t>
            </a:r>
            <a:r>
              <a:rPr lang="en-US" sz="3800" i="1" dirty="0"/>
              <a:t>John 18:38 – 17:17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3800" dirty="0"/>
              <a:t>Priorities, not distractions of this age, </a:t>
            </a:r>
            <a:r>
              <a:rPr lang="en-US" sz="3800" i="1" dirty="0"/>
              <a:t>Mark 4:19 </a:t>
            </a:r>
            <a:br>
              <a:rPr lang="en-US" sz="3800" i="1" dirty="0"/>
            </a:br>
            <a:r>
              <a:rPr lang="en-US" sz="3800" i="1" dirty="0"/>
              <a:t>(Matthew 6:33-34); 1 Timothy 6:17-19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12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4CB089B-1C4E-4C68-8256-613073250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5486953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357746"/>
            <a:ext cx="10018713" cy="1686697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/>
              <a:t>How to Live in this Present Evil Age </a:t>
            </a:r>
            <a:r>
              <a:rPr lang="en-US" sz="4800" b="1" i="1" cap="small" dirty="0"/>
              <a:t>(Titus 2:11-12)</a:t>
            </a:r>
            <a:endParaRPr lang="en-US" sz="4800" i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35" y="2162433"/>
            <a:ext cx="10294297" cy="370951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000" b="1" dirty="0"/>
              <a:t>Seek and follow the wisdom (word) of God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3800" dirty="0"/>
              <a:t>Instead of the wisdom of this age and its rulers, </a:t>
            </a:r>
            <a:r>
              <a:rPr lang="en-US" sz="3800" i="1" dirty="0"/>
              <a:t>1 Corinthians 2:6-9 (1:20-21); 3:18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000" b="1" dirty="0"/>
              <a:t>Put on the whole armor of God, and fight! </a:t>
            </a:r>
            <a:r>
              <a:rPr lang="en-US" sz="4000" i="1" dirty="0"/>
              <a:t>Ephesians 6:10-17 (2 Corinthians 10:3-5)</a:t>
            </a:r>
            <a:endParaRPr lang="en-US" sz="38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13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B1929D7-5BEC-427E-84F5-D96700ACC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387113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90381"/>
            <a:ext cx="10018713" cy="1211161"/>
          </a:xfrm>
        </p:spPr>
        <p:txBody>
          <a:bodyPr>
            <a:normAutofit/>
          </a:bodyPr>
          <a:lstStyle/>
          <a:p>
            <a:r>
              <a:rPr lang="en-US" sz="6000" b="1" dirty="0"/>
              <a:t>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01542"/>
            <a:ext cx="10493122" cy="465212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/>
              <a:t>Intends to destroy your faith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Not build you up in your “most holy faith,” </a:t>
            </a:r>
            <a:r>
              <a:rPr lang="en-US" sz="4000" i="1" dirty="0"/>
              <a:t>Jude 20-21</a:t>
            </a:r>
            <a:r>
              <a:rPr lang="en-US" sz="4000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Preserve yourselves in love, and look for the mercy of God unto eternal life</a:t>
            </a:r>
          </a:p>
          <a:p>
            <a:pPr lvl="2">
              <a:spcBef>
                <a:spcPts val="600"/>
              </a:spcBef>
            </a:pPr>
            <a:r>
              <a:rPr lang="en-US" sz="3900" dirty="0"/>
              <a:t>Not the life of this age that is passing away</a:t>
            </a:r>
            <a:endParaRPr lang="en-US" sz="39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14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45B0870-9992-4DA1-9993-8AC9E9075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31913291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90381"/>
            <a:ext cx="10018713" cy="1872051"/>
          </a:xfrm>
        </p:spPr>
        <p:txBody>
          <a:bodyPr>
            <a:normAutofit/>
          </a:bodyPr>
          <a:lstStyle/>
          <a:p>
            <a:r>
              <a:rPr lang="en-US" sz="6000" b="1" dirty="0"/>
              <a:t>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62432"/>
            <a:ext cx="10217539" cy="294090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b="1" dirty="0"/>
              <a:t>Do the will of God from the heart</a:t>
            </a:r>
          </a:p>
          <a:p>
            <a:pPr lvl="1">
              <a:spcBef>
                <a:spcPts val="1800"/>
              </a:spcBef>
            </a:pPr>
            <a:r>
              <a:rPr lang="en-US" sz="4000" dirty="0"/>
              <a:t>Not the evil of this age from an evil heart of unbelief, </a:t>
            </a:r>
            <a:r>
              <a:rPr lang="en-US" sz="4000" i="1" dirty="0"/>
              <a:t>Romans 12:2 (Hebrews 3:12)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15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09A96F4-D40F-4C42-9E49-F66DE7384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31742841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13952"/>
            <a:ext cx="10018713" cy="1944237"/>
          </a:xfrm>
        </p:spPr>
        <p:txBody>
          <a:bodyPr>
            <a:normAutofit/>
          </a:bodyPr>
          <a:lstStyle/>
          <a:p>
            <a:r>
              <a:rPr lang="en-US" sz="6000" b="1" dirty="0"/>
              <a:t>This Present Evil Age</a:t>
            </a:r>
            <a:br>
              <a:rPr lang="en-US" sz="6000" b="1" dirty="0"/>
            </a:br>
            <a:r>
              <a:rPr lang="en-US" sz="4800" i="1" dirty="0"/>
              <a:t>Galatians 1:4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554855"/>
            <a:ext cx="10493122" cy="3172176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200" dirty="0"/>
              <a:t>Jesus sacrificed Himself to rescue us</a:t>
            </a:r>
          </a:p>
          <a:p>
            <a:pPr>
              <a:spcBef>
                <a:spcPts val="1800"/>
              </a:spcBef>
            </a:pPr>
            <a:r>
              <a:rPr lang="en-US" sz="4200" dirty="0"/>
              <a:t>Period (era) in which we live, </a:t>
            </a:r>
            <a:r>
              <a:rPr lang="en-US" sz="4200" i="1" dirty="0"/>
              <a:t>Matthew 28:20 </a:t>
            </a:r>
          </a:p>
          <a:p>
            <a:pPr>
              <a:spcBef>
                <a:spcPts val="1800"/>
              </a:spcBef>
            </a:pPr>
            <a:r>
              <a:rPr lang="en-US" sz="4200" dirty="0"/>
              <a:t>Age to come, </a:t>
            </a:r>
            <a:r>
              <a:rPr lang="en-US" sz="4200" i="1" dirty="0"/>
              <a:t>Mark 10:30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2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3DE0D9B-06AD-4AF9-950D-5150DAA0B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25128352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506" y="365760"/>
            <a:ext cx="10018713" cy="1251284"/>
          </a:xfrm>
        </p:spPr>
        <p:txBody>
          <a:bodyPr>
            <a:normAutofit/>
          </a:bodyPr>
          <a:lstStyle/>
          <a:p>
            <a:r>
              <a:rPr lang="en-US" sz="6600" b="1" dirty="0"/>
              <a:t>“</a:t>
            </a:r>
            <a:r>
              <a:rPr lang="en-US" sz="6600" b="1" cap="all" dirty="0"/>
              <a:t>World</a:t>
            </a:r>
            <a:r>
              <a:rPr lang="en-US" sz="6600" b="1" dirty="0"/>
              <a:t>”</a:t>
            </a:r>
            <a:endParaRPr lang="en-US" sz="6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79374"/>
            <a:ext cx="10341106" cy="422167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i="1" dirty="0" err="1"/>
              <a:t>kosmos</a:t>
            </a:r>
            <a:r>
              <a:rPr lang="en-US" sz="4400" dirty="0"/>
              <a:t>: The system of evil in opposition </a:t>
            </a:r>
            <a:br>
              <a:rPr lang="en-US" sz="4400" dirty="0"/>
            </a:br>
            <a:r>
              <a:rPr lang="en-US" sz="4400" dirty="0"/>
              <a:t>to God; the dominion of Satan, </a:t>
            </a:r>
            <a:r>
              <a:rPr lang="en-US" sz="4400" i="1" dirty="0"/>
              <a:t>1 John 2:15</a:t>
            </a:r>
          </a:p>
          <a:p>
            <a:pPr>
              <a:spcBef>
                <a:spcPts val="1800"/>
              </a:spcBef>
            </a:pPr>
            <a:r>
              <a:rPr lang="en-US" sz="4400" i="1" dirty="0" err="1"/>
              <a:t>aiōn</a:t>
            </a:r>
            <a:r>
              <a:rPr lang="en-US" sz="4400" dirty="0"/>
              <a:t>: Period of time </a:t>
            </a:r>
            <a:r>
              <a:rPr lang="en-US" sz="4400" i="1" dirty="0"/>
              <a:t>(Matthew 28:20); </a:t>
            </a:r>
            <a:br>
              <a:rPr lang="en-US" sz="4400" i="1" dirty="0"/>
            </a:br>
            <a:r>
              <a:rPr lang="en-US" sz="4400" dirty="0"/>
              <a:t>The spiritual and moral traits of an age </a:t>
            </a:r>
            <a:endParaRPr lang="en-US" sz="4400" i="1" dirty="0"/>
          </a:p>
          <a:p>
            <a:pPr lvl="1">
              <a:spcBef>
                <a:spcPts val="1800"/>
              </a:spcBef>
            </a:pPr>
            <a:r>
              <a:rPr lang="en-US" sz="4000" dirty="0"/>
              <a:t>“Forever and ever,” </a:t>
            </a:r>
            <a:r>
              <a:rPr lang="en-US" sz="4000" i="1" dirty="0"/>
              <a:t>Galatians 1:5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6C7024-E02A-4721-9BBC-A4DD48B8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433" y="6440659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3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353DDEA-9091-42CD-9618-0B4322F67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29244002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493" y="481913"/>
            <a:ext cx="10555290" cy="589417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dirty="0"/>
              <a:t>“</a:t>
            </a:r>
            <a:r>
              <a:rPr lang="en-US" sz="4400" b="1" i="1" dirty="0" err="1"/>
              <a:t>Aion</a:t>
            </a:r>
            <a:r>
              <a:rPr lang="en-US" sz="4400" dirty="0"/>
              <a:t> is always to be distinguished from </a:t>
            </a:r>
            <a:r>
              <a:rPr lang="en-US" sz="4400" b="1" i="1" dirty="0" err="1"/>
              <a:t>kosmos</a:t>
            </a:r>
            <a:r>
              <a:rPr lang="en-US" sz="4400" dirty="0"/>
              <a:t>, even where the two seem to express the same idea.” (</a:t>
            </a:r>
            <a:r>
              <a:rPr lang="en-US" sz="4400" i="1" dirty="0"/>
              <a:t>Vine</a:t>
            </a:r>
            <a:r>
              <a:rPr lang="en-US" sz="4400" dirty="0"/>
              <a:t>, II:685)</a:t>
            </a:r>
          </a:p>
          <a:p>
            <a:pPr lvl="1">
              <a:spcBef>
                <a:spcPts val="1800"/>
              </a:spcBef>
            </a:pPr>
            <a:r>
              <a:rPr lang="en-US" sz="4000" i="1" dirty="0"/>
              <a:t>1 Corinthians 3:18-19: </a:t>
            </a:r>
            <a:r>
              <a:rPr lang="en-US" sz="4000" dirty="0"/>
              <a:t>Wisdom of </a:t>
            </a:r>
            <a:r>
              <a:rPr lang="en-US" sz="4000" u="sng" dirty="0"/>
              <a:t>age</a:t>
            </a:r>
            <a:r>
              <a:rPr lang="en-US" sz="4000" dirty="0"/>
              <a:t> (</a:t>
            </a:r>
            <a:r>
              <a:rPr lang="en-US" sz="4000" i="1" dirty="0" err="1"/>
              <a:t>aiōn</a:t>
            </a:r>
            <a:r>
              <a:rPr lang="en-US" sz="4000" dirty="0"/>
              <a:t>) defined by the </a:t>
            </a:r>
            <a:r>
              <a:rPr lang="en-US" sz="4000" u="sng" dirty="0"/>
              <a:t>world</a:t>
            </a:r>
            <a:r>
              <a:rPr lang="en-US" sz="4000" dirty="0"/>
              <a:t> (</a:t>
            </a:r>
            <a:r>
              <a:rPr lang="en-US" sz="4000" i="1" dirty="0" err="1"/>
              <a:t>kosmos</a:t>
            </a:r>
            <a:r>
              <a:rPr lang="en-US" sz="4000" dirty="0"/>
              <a:t>) – Oppose God</a:t>
            </a:r>
          </a:p>
          <a:p>
            <a:pPr lvl="1">
              <a:spcBef>
                <a:spcPts val="1800"/>
              </a:spcBef>
            </a:pPr>
            <a:r>
              <a:rPr lang="en-US" sz="4000" i="1" dirty="0"/>
              <a:t>Ephesians 2:2: </a:t>
            </a:r>
            <a:r>
              <a:rPr lang="en-US" sz="4000" dirty="0"/>
              <a:t>lit., </a:t>
            </a:r>
            <a:r>
              <a:rPr lang="en-US" sz="4000" i="1" dirty="0"/>
              <a:t>“the age of this world”</a:t>
            </a:r>
            <a:r>
              <a:rPr lang="en-US" sz="4000" dirty="0"/>
              <a:t> – Course of life that opposes God</a:t>
            </a:r>
            <a:endParaRPr lang="en-US" sz="40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6C7024-E02A-4721-9BBC-A4DD48B8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433" y="6440659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4</a:t>
            </a:fld>
            <a:endParaRPr lang="en-US" sz="1400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1551FAEF-3D35-400B-B81D-8AA5EA97C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34104241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34976"/>
            <a:ext cx="10018713" cy="1245544"/>
          </a:xfrm>
        </p:spPr>
        <p:txBody>
          <a:bodyPr>
            <a:normAutofit/>
          </a:bodyPr>
          <a:lstStyle/>
          <a:p>
            <a:r>
              <a:rPr lang="en-US" sz="6000" b="1" dirty="0"/>
              <a:t>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893" y="1807176"/>
            <a:ext cx="10217539" cy="420129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400" b="1" dirty="0"/>
              <a:t>Satan is its God</a:t>
            </a:r>
            <a:r>
              <a:rPr lang="en-US" sz="4400" dirty="0"/>
              <a:t>, </a:t>
            </a:r>
            <a:r>
              <a:rPr lang="en-US" sz="4400" i="1" dirty="0"/>
              <a:t>2 Cor. 4:3 (Rom. 6:16)</a:t>
            </a:r>
          </a:p>
          <a:p>
            <a:pPr lvl="1">
              <a:spcBef>
                <a:spcPts val="1800"/>
              </a:spcBef>
            </a:pPr>
            <a:r>
              <a:rPr lang="en-US" sz="4000" dirty="0"/>
              <a:t>Our fight is against him and his forces, </a:t>
            </a:r>
            <a:br>
              <a:rPr lang="en-US" sz="4000" dirty="0"/>
            </a:br>
            <a:r>
              <a:rPr lang="en-US" sz="4000" dirty="0"/>
              <a:t>“the rulers of the darkness of this age”</a:t>
            </a:r>
          </a:p>
          <a:p>
            <a:pPr lvl="1">
              <a:spcBef>
                <a:spcPts val="1800"/>
              </a:spcBef>
            </a:pPr>
            <a:r>
              <a:rPr lang="en-US" sz="4000" dirty="0"/>
              <a:t>The powers that exist in this present, </a:t>
            </a:r>
            <a:br>
              <a:rPr lang="en-US" sz="4000" dirty="0"/>
            </a:br>
            <a:r>
              <a:rPr lang="en-US" sz="4000" dirty="0"/>
              <a:t>evil world, </a:t>
            </a:r>
            <a:r>
              <a:rPr lang="en-US" sz="4000" i="1" dirty="0"/>
              <a:t>Ephesians 6:11-12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5</a:t>
            </a:fld>
            <a:endParaRPr lang="en-US" sz="1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AA0B8E1-425C-4CE1-A1BB-BD2B37831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29302204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561632"/>
            <a:ext cx="10018713" cy="1245544"/>
          </a:xfrm>
        </p:spPr>
        <p:txBody>
          <a:bodyPr>
            <a:normAutofit/>
          </a:bodyPr>
          <a:lstStyle/>
          <a:p>
            <a:r>
              <a:rPr lang="en-US" sz="6000" b="1" dirty="0"/>
              <a:t>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35" y="1940011"/>
            <a:ext cx="10294297" cy="360817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/>
              <a:t>Sons of this age are shrewd</a:t>
            </a:r>
            <a:r>
              <a:rPr lang="en-US" sz="4400" dirty="0"/>
              <a:t>, </a:t>
            </a:r>
            <a:r>
              <a:rPr lang="en-US" sz="4400" i="1" dirty="0"/>
              <a:t>Luke 16:8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We must be wise, yet harmless </a:t>
            </a:r>
            <a:r>
              <a:rPr lang="en-US" sz="4000" i="1" dirty="0"/>
              <a:t>(Matt. 10:16)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How they promote and spread evil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Assimilate the naïve </a:t>
            </a:r>
            <a:r>
              <a:rPr lang="en-US" sz="4000" i="1" dirty="0"/>
              <a:t>(Romans 16:18)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6</a:t>
            </a:fld>
            <a:endParaRPr lang="en-US" sz="14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F138D99-E751-454D-9C7B-5C089B098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24188943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561632"/>
            <a:ext cx="10018713" cy="1245544"/>
          </a:xfrm>
        </p:spPr>
        <p:txBody>
          <a:bodyPr>
            <a:normAutofit/>
          </a:bodyPr>
          <a:lstStyle/>
          <a:p>
            <a:r>
              <a:rPr lang="en-US" sz="6000" b="1" dirty="0"/>
              <a:t>Sons of 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35" y="2075934"/>
            <a:ext cx="10294297" cy="384295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/>
              <a:t>Redefine sin to accommodate self, pleasure, and personal comfort</a:t>
            </a:r>
            <a:r>
              <a:rPr lang="en-US" sz="4400" dirty="0"/>
              <a:t>, </a:t>
            </a:r>
            <a:br>
              <a:rPr lang="en-US" sz="4400" dirty="0"/>
            </a:br>
            <a:r>
              <a:rPr lang="en-US" sz="4400" i="1" dirty="0"/>
              <a:t>Isaiah 5:20-21</a:t>
            </a:r>
          </a:p>
          <a:p>
            <a:pPr lvl="1">
              <a:spcBef>
                <a:spcPts val="1200"/>
              </a:spcBef>
            </a:pPr>
            <a:r>
              <a:rPr lang="en-US" sz="4000" dirty="0"/>
              <a:t>Can have a profound influence on God’s people, </a:t>
            </a:r>
            <a:r>
              <a:rPr lang="en-US" sz="4000" i="1" dirty="0"/>
              <a:t>Amos 6:1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7</a:t>
            </a:fld>
            <a:endParaRPr lang="en-US" sz="14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91FC6DC-C0C7-4794-9107-8174649B6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7831115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135924"/>
            <a:ext cx="10018713" cy="1272745"/>
          </a:xfrm>
        </p:spPr>
        <p:txBody>
          <a:bodyPr>
            <a:normAutofit/>
          </a:bodyPr>
          <a:lstStyle/>
          <a:p>
            <a:r>
              <a:rPr lang="en-US" sz="6000" b="1" dirty="0"/>
              <a:t>Sons of 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35" y="1408671"/>
            <a:ext cx="10294297" cy="512688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Preach tolerance and diversity for the sake of peace</a:t>
            </a:r>
            <a:r>
              <a:rPr lang="en-US" sz="4400" dirty="0"/>
              <a:t>, </a:t>
            </a:r>
            <a:r>
              <a:rPr lang="en-US" sz="4400" i="1" dirty="0"/>
              <a:t>Jeremiah 6:14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Can have a profound influence on God’s people, </a:t>
            </a:r>
            <a:r>
              <a:rPr lang="en-US" sz="4000" i="1" dirty="0"/>
              <a:t>Jeremiah 6:16; Zephaniah 1:12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Standards gradually shift to acceptance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Militancy for truth wanes, even evil-spoken of by Christians, </a:t>
            </a:r>
            <a:r>
              <a:rPr lang="en-US" sz="4000" i="1" dirty="0"/>
              <a:t>2 Cor. 11:2-4; Galatians 4:16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8</a:t>
            </a:fld>
            <a:endParaRPr lang="en-US" sz="14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EECD21D-9411-436F-8FA6-EA894AF8E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8698566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E2D4-4AAD-40D1-9390-866F3F23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35" y="373792"/>
            <a:ext cx="10018713" cy="1294370"/>
          </a:xfrm>
        </p:spPr>
        <p:txBody>
          <a:bodyPr>
            <a:normAutofit/>
          </a:bodyPr>
          <a:lstStyle/>
          <a:p>
            <a:r>
              <a:rPr lang="en-US" sz="6000" b="1" dirty="0"/>
              <a:t>Sons of this Present Evil Age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DA9-BCB6-479B-A510-A923E28E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3" y="1808605"/>
            <a:ext cx="10499558" cy="436024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4400" b="1" dirty="0"/>
              <a:t>Preach circumstances (situations) over moral accountability, and liberty over conviction</a:t>
            </a:r>
            <a:r>
              <a:rPr lang="en-US" sz="4400" dirty="0"/>
              <a:t>, </a:t>
            </a:r>
            <a:r>
              <a:rPr lang="en-US" sz="4400" i="1" dirty="0"/>
              <a:t>2 Peter 2:18-19</a:t>
            </a:r>
          </a:p>
          <a:p>
            <a:pPr lvl="1">
              <a:spcBef>
                <a:spcPts val="1200"/>
              </a:spcBef>
              <a:spcAft>
                <a:spcPts val="300"/>
              </a:spcAft>
            </a:pPr>
            <a:r>
              <a:rPr lang="en-US" sz="4000" dirty="0"/>
              <a:t>Dialogue and dispute, but never come to know God and His truth, </a:t>
            </a:r>
            <a:r>
              <a:rPr lang="en-US" sz="4000" i="1" dirty="0"/>
              <a:t>1 Corinthians 1:18-25; Acts 17:21; 2 Timothy 3:7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800BE-1EE9-470D-B926-BFAB47D3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6265" y="6444048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9</a:t>
            </a:fld>
            <a:endParaRPr lang="en-US" sz="14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4FE46E1-A7A7-4027-A87E-6D3422860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082219"/>
            <a:ext cx="432348" cy="54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431239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565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Parallax</vt:lpstr>
      <vt:lpstr>This Present Evil Age</vt:lpstr>
      <vt:lpstr>This Present Evil Age Galatians 1:4</vt:lpstr>
      <vt:lpstr>“World”</vt:lpstr>
      <vt:lpstr>PowerPoint Presentation</vt:lpstr>
      <vt:lpstr>This Present Evil Age</vt:lpstr>
      <vt:lpstr>This Present Evil Age</vt:lpstr>
      <vt:lpstr>Sons of this Present Evil Age</vt:lpstr>
      <vt:lpstr>Sons of this Present Evil Age</vt:lpstr>
      <vt:lpstr>Sons of this Present Evil Age</vt:lpstr>
      <vt:lpstr>Sons of this Present Evil Age</vt:lpstr>
      <vt:lpstr>How to Live in this Present Evil Age (Titus 2:11-12)</vt:lpstr>
      <vt:lpstr>How to Live in this Present Evil Age (Titus 2:11-12)</vt:lpstr>
      <vt:lpstr>How to Live in this Present Evil Age (Titus 2:11-12)</vt:lpstr>
      <vt:lpstr>This Present Evil Age</vt:lpstr>
      <vt:lpstr>This Present Evil 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24</cp:revision>
  <dcterms:created xsi:type="dcterms:W3CDTF">2019-06-01T02:58:31Z</dcterms:created>
  <dcterms:modified xsi:type="dcterms:W3CDTF">2019-06-02T23:24:50Z</dcterms:modified>
</cp:coreProperties>
</file>