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4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1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8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F7987-BB38-487E-8742-E66908EE8754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623EE-2997-4AF6-83DF-6C5130DEC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93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D291-3630-4665-A849-ABF21F513C3E}" type="datetime1">
              <a:rPr lang="en-US" smtClean="0"/>
              <a:t>7/7/2019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7E7AF-B297-45B6-B750-6957E823A7E3}" type="datetime1">
              <a:rPr lang="en-US" smtClean="0"/>
              <a:t>7/7/2019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5868B-753E-4A81-8011-F742C611423F}" type="datetime1">
              <a:rPr lang="en-US" smtClean="0"/>
              <a:t>7/7/2019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717D-401A-4347-8914-B4053F5E9A6F}" type="datetime1">
              <a:rPr lang="en-US" smtClean="0"/>
              <a:t>7/7/2019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765C4DA-E3DE-43E7-9BD4-B66A00A9AF26}" type="datetime1">
              <a:rPr lang="en-US" smtClean="0"/>
              <a:t>7/7/2019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B104A-F604-4643-9C14-C927E33ABCE0}" type="datetime1">
              <a:rPr lang="en-US" smtClean="0"/>
              <a:t>7/7/2019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7164E-B869-497B-AC45-2F3BD11BCC90}" type="datetime1">
              <a:rPr lang="en-US" smtClean="0"/>
              <a:t>7/7/2019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24203-1647-44F1-AFDE-0B7714E54090}" type="datetime1">
              <a:rPr lang="en-US" smtClean="0"/>
              <a:t>7/7/2019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0DD33-A0A0-45B5-9FD4-A4C6016720DA}" type="datetime1">
              <a:rPr lang="en-US" smtClean="0"/>
              <a:t>7/7/2019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6BF4B-E7AD-4B09-8941-D8971A9B6EEA}" type="datetime1">
              <a:rPr lang="en-US" smtClean="0"/>
              <a:t>7/7/2019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27818-93C3-49AA-96DA-AFA18289CDBC}" type="datetime1">
              <a:rPr lang="en-US" smtClean="0"/>
              <a:t>7/7/2019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BAE0CE3-D559-42DD-BCAF-C3C648201541}" type="datetime1">
              <a:rPr lang="en-US" smtClean="0"/>
              <a:t>7/7/2019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slow">
    <p:pull dir="r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00141-9317-49E5-BFB8-A6458CEB14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/>
          <a:lstStyle/>
          <a:p>
            <a:r>
              <a:rPr lang="en-US" dirty="0"/>
              <a:t>Do Not…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379D56-8AAF-4C39-A3AC-1417BB59C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8607" y="4615543"/>
            <a:ext cx="9344296" cy="16023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000" i="1" dirty="0"/>
              <a:t>Scripture Reading: Ephesians 5:15-18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7CED42-5E21-4D7F-B3EC-C774F902A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07255003"/>
      </p:ext>
    </p:extLst>
  </p:cSld>
  <p:clrMapOvr>
    <a:masterClrMapping/>
  </p:clrMapOvr>
  <p:transition spd="slow">
    <p:pull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2ACFA-8A44-48C6-9C53-C20486D77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248195"/>
            <a:ext cx="10058400" cy="19071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Do Not Be Drunk with Wine</a:t>
            </a:r>
            <a:br>
              <a:rPr lang="en-US" dirty="0"/>
            </a:br>
            <a:r>
              <a:rPr lang="en-US" sz="4000" i="1" dirty="0">
                <a:latin typeface="+mn-lt"/>
              </a:rPr>
              <a:t>Ephesians 5:18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31D4E-D2DB-424E-87E0-D42E813A3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735" y="2155372"/>
            <a:ext cx="10438529" cy="44825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/>
              <a:t>Be filled with the Spirit</a:t>
            </a:r>
            <a:r>
              <a:rPr lang="en-US" sz="4400" i="1" dirty="0"/>
              <a:t>, 5:18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i="1" u="sng" dirty="0"/>
              <a:t>Not</a:t>
            </a:r>
            <a:r>
              <a:rPr lang="en-US" sz="4200" i="1" dirty="0"/>
              <a:t>: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4000" dirty="0"/>
              <a:t>Feelings, </a:t>
            </a:r>
            <a:r>
              <a:rPr lang="en-US" sz="4000" i="1" dirty="0"/>
              <a:t>Prov. 14:12; Jer. 17:9-10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4000" dirty="0"/>
              <a:t>Miracles,</a:t>
            </a:r>
            <a:r>
              <a:rPr lang="en-US" sz="4000" i="1" dirty="0"/>
              <a:t> 1 Cor. 13:8-10; Acts 8:14-17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/>
              <a:t>Be filled with revealed truth, </a:t>
            </a:r>
            <a:r>
              <a:rPr lang="en-US" sz="4200" i="1" dirty="0"/>
              <a:t>Colossians 3:16; John 16:8, 12-13; 1 Cor. 2:10-13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FDFCF-C8B5-486F-96CF-6DD2DB6A2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b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fld>
            <a:endParaRPr 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01B97E-A647-472F-BD04-19412A0FF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0637005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2ACFA-8A44-48C6-9C53-C20486D77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248195"/>
            <a:ext cx="10058400" cy="176348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Be Filled with the Spirit</a:t>
            </a:r>
            <a:br>
              <a:rPr lang="en-US" dirty="0"/>
            </a:br>
            <a:r>
              <a:rPr lang="en-US" sz="4000" i="1" dirty="0">
                <a:latin typeface="+mn-lt"/>
              </a:rPr>
              <a:t>Ephesians 5:18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31D4E-D2DB-424E-87E0-D42E813A3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735" y="2103120"/>
            <a:ext cx="10438529" cy="45066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/>
              <a:t>Why be with the Spirit</a:t>
            </a:r>
            <a:r>
              <a:rPr lang="en-US" sz="4400" i="1" dirty="0"/>
              <a:t>? 5:19-21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/>
              <a:t>To participate in Spirit-filled </a:t>
            </a:r>
            <a:r>
              <a:rPr lang="en-US" sz="4200" u="sng" dirty="0"/>
              <a:t>worship</a:t>
            </a:r>
            <a:r>
              <a:rPr lang="en-US" sz="4200" dirty="0"/>
              <a:t>, </a:t>
            </a:r>
            <a:r>
              <a:rPr lang="en-US" sz="4200" i="1" dirty="0"/>
              <a:t>5:19; Colossians 3:16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/>
              <a:t>To express Spirit-guided </a:t>
            </a:r>
            <a:r>
              <a:rPr lang="en-US" sz="4200" u="sng" dirty="0"/>
              <a:t>thanksgiving</a:t>
            </a:r>
            <a:r>
              <a:rPr lang="en-US" sz="4200" dirty="0"/>
              <a:t>, </a:t>
            </a:r>
            <a:r>
              <a:rPr lang="en-US" sz="4200" i="1" dirty="0"/>
              <a:t>5:20; 1 Thessalonians 5:16-18 (19)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/>
              <a:t>To offer Spirit-directed </a:t>
            </a:r>
            <a:r>
              <a:rPr lang="en-US" sz="4200" u="sng" dirty="0"/>
              <a:t>service</a:t>
            </a:r>
            <a:r>
              <a:rPr lang="en-US" sz="4200" dirty="0"/>
              <a:t>, </a:t>
            </a:r>
            <a:r>
              <a:rPr lang="en-US" sz="4200" i="1" dirty="0"/>
              <a:t>5:21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FDFCF-C8B5-486F-96CF-6DD2DB6A2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b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fld>
            <a:endParaRPr 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01B97E-A647-472F-BD04-19412A0FF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4704465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6C4E0-13A8-4901-85BD-CF7F17D6A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dirty="0"/>
              <a:t>-Do not walk carelessly</a:t>
            </a:r>
            <a:br>
              <a:rPr lang="en-US" sz="4800" dirty="0"/>
            </a:br>
            <a:r>
              <a:rPr lang="en-US" sz="4800" dirty="0"/>
              <a:t>-Do not be unwise</a:t>
            </a:r>
            <a:br>
              <a:rPr lang="en-US" sz="4800" dirty="0"/>
            </a:br>
            <a:r>
              <a:rPr lang="en-US" sz="4800" dirty="0"/>
              <a:t>-Do not be drunk with wine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6EC9BA-A064-491E-B8CC-7688D3E71F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128" y="5020055"/>
            <a:ext cx="9419626" cy="15505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i="1" dirty="0"/>
              <a:t>To do right things we must also    not do sinful things (Ephesians 5:27)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0DA95-D5C4-44DC-90C6-709309A49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z="2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12</a:t>
            </a:fld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3E6048-F7E4-44AA-BAAC-F278A76615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831574816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1">
                <a:tint val="75000"/>
                <a:shade val="58000"/>
                <a:satMod val="120000"/>
              </a:schemeClr>
              <a:schemeClr val="bg1">
                <a:tint val="50000"/>
                <a:shade val="96000"/>
              </a:schemeClr>
            </a:duotone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E9FBC8E-8666-4442-8D7D-B250510CD4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84" y="2005"/>
            <a:ext cx="10908632" cy="6853991"/>
          </a:xfrm>
          <a:custGeom>
            <a:avLst/>
            <a:gdLst>
              <a:gd name="connsiteX0" fmla="*/ 9059740 w 10908632"/>
              <a:gd name="connsiteY0" fmla="*/ 0 h 6853991"/>
              <a:gd name="connsiteX1" fmla="*/ 9694921 w 10908632"/>
              <a:gd name="connsiteY1" fmla="*/ 0 h 6853991"/>
              <a:gd name="connsiteX2" fmla="*/ 9825053 w 10908632"/>
              <a:gd name="connsiteY2" fmla="*/ 165594 h 6853991"/>
              <a:gd name="connsiteX3" fmla="*/ 10908632 w 10908632"/>
              <a:gd name="connsiteY3" fmla="*/ 3429000 h 6853991"/>
              <a:gd name="connsiteX4" fmla="*/ 9825053 w 10908632"/>
              <a:gd name="connsiteY4" fmla="*/ 6692406 h 6853991"/>
              <a:gd name="connsiteX5" fmla="*/ 9698072 w 10908632"/>
              <a:gd name="connsiteY5" fmla="*/ 6853991 h 6853991"/>
              <a:gd name="connsiteX6" fmla="*/ 9063562 w 10908632"/>
              <a:gd name="connsiteY6" fmla="*/ 6853991 h 6853991"/>
              <a:gd name="connsiteX7" fmla="*/ 9138428 w 10908632"/>
              <a:gd name="connsiteY7" fmla="*/ 6775466 h 6853991"/>
              <a:gd name="connsiteX8" fmla="*/ 10431379 w 10908632"/>
              <a:gd name="connsiteY8" fmla="*/ 3429000 h 6853991"/>
              <a:gd name="connsiteX9" fmla="*/ 9138428 w 10908632"/>
              <a:gd name="connsiteY9" fmla="*/ 82534 h 6853991"/>
              <a:gd name="connsiteX10" fmla="*/ 2037821 w 10908632"/>
              <a:gd name="connsiteY10" fmla="*/ 0 h 6853991"/>
              <a:gd name="connsiteX11" fmla="*/ 8870811 w 10908632"/>
              <a:gd name="connsiteY11" fmla="*/ 0 h 6853991"/>
              <a:gd name="connsiteX12" fmla="*/ 8877212 w 10908632"/>
              <a:gd name="connsiteY12" fmla="*/ 6103 h 6853991"/>
              <a:gd name="connsiteX13" fmla="*/ 10295021 w 10908632"/>
              <a:gd name="connsiteY13" fmla="*/ 3429000 h 6853991"/>
              <a:gd name="connsiteX14" fmla="*/ 8877212 w 10908632"/>
              <a:gd name="connsiteY14" fmla="*/ 6851897 h 6853991"/>
              <a:gd name="connsiteX15" fmla="*/ 8875015 w 10908632"/>
              <a:gd name="connsiteY15" fmla="*/ 6853991 h 6853991"/>
              <a:gd name="connsiteX16" fmla="*/ 2033617 w 10908632"/>
              <a:gd name="connsiteY16" fmla="*/ 6853991 h 6853991"/>
              <a:gd name="connsiteX17" fmla="*/ 2031421 w 10908632"/>
              <a:gd name="connsiteY17" fmla="*/ 6851897 h 6853991"/>
              <a:gd name="connsiteX18" fmla="*/ 613611 w 10908632"/>
              <a:gd name="connsiteY18" fmla="*/ 3429000 h 6853991"/>
              <a:gd name="connsiteX19" fmla="*/ 2031420 w 10908632"/>
              <a:gd name="connsiteY19" fmla="*/ 6103 h 6853991"/>
              <a:gd name="connsiteX20" fmla="*/ 1213711 w 10908632"/>
              <a:gd name="connsiteY20" fmla="*/ 0 h 6853991"/>
              <a:gd name="connsiteX21" fmla="*/ 1848893 w 10908632"/>
              <a:gd name="connsiteY21" fmla="*/ 0 h 6853991"/>
              <a:gd name="connsiteX22" fmla="*/ 1770204 w 10908632"/>
              <a:gd name="connsiteY22" fmla="*/ 82534 h 6853991"/>
              <a:gd name="connsiteX23" fmla="*/ 477253 w 10908632"/>
              <a:gd name="connsiteY23" fmla="*/ 3429000 h 6853991"/>
              <a:gd name="connsiteX24" fmla="*/ 1770204 w 10908632"/>
              <a:gd name="connsiteY24" fmla="*/ 6775466 h 6853991"/>
              <a:gd name="connsiteX25" fmla="*/ 1845071 w 10908632"/>
              <a:gd name="connsiteY25" fmla="*/ 6853991 h 6853991"/>
              <a:gd name="connsiteX26" fmla="*/ 1210561 w 10908632"/>
              <a:gd name="connsiteY26" fmla="*/ 6853991 h 6853991"/>
              <a:gd name="connsiteX27" fmla="*/ 1083579 w 10908632"/>
              <a:gd name="connsiteY27" fmla="*/ 6692406 h 6853991"/>
              <a:gd name="connsiteX28" fmla="*/ 0 w 10908632"/>
              <a:gd name="connsiteY28" fmla="*/ 3429000 h 6853991"/>
              <a:gd name="connsiteX29" fmla="*/ 1083579 w 10908632"/>
              <a:gd name="connsiteY29" fmla="*/ 165594 h 6853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908632" h="6853991">
                <a:moveTo>
                  <a:pt x="9059740" y="0"/>
                </a:moveTo>
                <a:lnTo>
                  <a:pt x="9694921" y="0"/>
                </a:lnTo>
                <a:lnTo>
                  <a:pt x="9825053" y="165594"/>
                </a:lnTo>
                <a:cubicBezTo>
                  <a:pt x="10505610" y="1075607"/>
                  <a:pt x="10908632" y="2205238"/>
                  <a:pt x="10908632" y="3429000"/>
                </a:cubicBezTo>
                <a:cubicBezTo>
                  <a:pt x="10908632" y="4652762"/>
                  <a:pt x="10505610" y="5782393"/>
                  <a:pt x="9825053" y="6692406"/>
                </a:cubicBezTo>
                <a:lnTo>
                  <a:pt x="9698072" y="6853991"/>
                </a:lnTo>
                <a:lnTo>
                  <a:pt x="9063562" y="6853991"/>
                </a:lnTo>
                <a:lnTo>
                  <a:pt x="9138428" y="6775466"/>
                </a:lnTo>
                <a:cubicBezTo>
                  <a:pt x="9941761" y="5891604"/>
                  <a:pt x="10431379" y="4717480"/>
                  <a:pt x="10431379" y="3429000"/>
                </a:cubicBezTo>
                <a:cubicBezTo>
                  <a:pt x="10431379" y="2140521"/>
                  <a:pt x="9941761" y="966397"/>
                  <a:pt x="9138428" y="82534"/>
                </a:cubicBezTo>
                <a:close/>
                <a:moveTo>
                  <a:pt x="2037821" y="0"/>
                </a:moveTo>
                <a:lnTo>
                  <a:pt x="8870811" y="0"/>
                </a:lnTo>
                <a:lnTo>
                  <a:pt x="8877212" y="6103"/>
                </a:lnTo>
                <a:cubicBezTo>
                  <a:pt x="9753207" y="882099"/>
                  <a:pt x="10295021" y="2092275"/>
                  <a:pt x="10295021" y="3429000"/>
                </a:cubicBezTo>
                <a:cubicBezTo>
                  <a:pt x="10295021" y="4765725"/>
                  <a:pt x="9753207" y="5975902"/>
                  <a:pt x="8877212" y="6851897"/>
                </a:cubicBezTo>
                <a:lnTo>
                  <a:pt x="8875015" y="6853991"/>
                </a:lnTo>
                <a:lnTo>
                  <a:pt x="2033617" y="6853991"/>
                </a:lnTo>
                <a:lnTo>
                  <a:pt x="2031421" y="6851897"/>
                </a:lnTo>
                <a:cubicBezTo>
                  <a:pt x="1155426" y="5975902"/>
                  <a:pt x="613611" y="4765725"/>
                  <a:pt x="613611" y="3429000"/>
                </a:cubicBezTo>
                <a:cubicBezTo>
                  <a:pt x="613611" y="2092275"/>
                  <a:pt x="1155425" y="882099"/>
                  <a:pt x="2031420" y="6103"/>
                </a:cubicBezTo>
                <a:close/>
                <a:moveTo>
                  <a:pt x="1213711" y="0"/>
                </a:moveTo>
                <a:lnTo>
                  <a:pt x="1848893" y="0"/>
                </a:lnTo>
                <a:lnTo>
                  <a:pt x="1770204" y="82534"/>
                </a:lnTo>
                <a:cubicBezTo>
                  <a:pt x="966871" y="966397"/>
                  <a:pt x="477253" y="2140521"/>
                  <a:pt x="477253" y="3429000"/>
                </a:cubicBezTo>
                <a:cubicBezTo>
                  <a:pt x="477253" y="4717480"/>
                  <a:pt x="966872" y="5891604"/>
                  <a:pt x="1770204" y="6775466"/>
                </a:cubicBezTo>
                <a:lnTo>
                  <a:pt x="1845071" y="6853991"/>
                </a:lnTo>
                <a:lnTo>
                  <a:pt x="1210561" y="6853991"/>
                </a:lnTo>
                <a:lnTo>
                  <a:pt x="1083579" y="6692406"/>
                </a:lnTo>
                <a:cubicBezTo>
                  <a:pt x="403022" y="5782393"/>
                  <a:pt x="0" y="4652762"/>
                  <a:pt x="0" y="3429000"/>
                </a:cubicBezTo>
                <a:cubicBezTo>
                  <a:pt x="0" y="2205238"/>
                  <a:pt x="403022" y="1075607"/>
                  <a:pt x="1083579" y="16559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1DCDBCDD-1725-49A3-BE04-93AB31090D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8561" y="1551690"/>
            <a:ext cx="6674879" cy="375461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B366F-FC79-4578-998D-53A0C8D99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b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fld>
            <a:endParaRPr 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63F90AC-DD9D-4381-A22C-444C07C18E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697E79-67BC-432A-AF4C-1A3134EC6416}"/>
              </a:ext>
            </a:extLst>
          </p:cNvPr>
          <p:cNvSpPr txBox="1"/>
          <p:nvPr/>
        </p:nvSpPr>
        <p:spPr>
          <a:xfrm>
            <a:off x="3252651" y="5564777"/>
            <a:ext cx="61807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Ephesians 5:15-18</a:t>
            </a:r>
          </a:p>
        </p:txBody>
      </p:sp>
    </p:spTree>
    <p:extLst>
      <p:ext uri="{BB962C8B-B14F-4D97-AF65-F5344CB8AC3E}">
        <p14:creationId xmlns:p14="http://schemas.microsoft.com/office/powerpoint/2010/main" val="42611074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2ACFA-8A44-48C6-9C53-C20486D77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222069"/>
            <a:ext cx="10058400" cy="187190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Do Not Walk Carelessly</a:t>
            </a:r>
            <a:br>
              <a:rPr lang="en-US" dirty="0"/>
            </a:br>
            <a:r>
              <a:rPr lang="en-US" sz="4000" i="1" dirty="0">
                <a:latin typeface="+mn-lt"/>
              </a:rPr>
              <a:t>Ephesians 5:15-16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31D4E-D2DB-424E-87E0-D42E813A3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838" y="2121407"/>
            <a:ext cx="10756324" cy="451452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4400" b="1" dirty="0"/>
              <a:t>See that you walk carefully</a:t>
            </a:r>
            <a:r>
              <a:rPr lang="en-US" sz="4400" dirty="0"/>
              <a:t>, </a:t>
            </a:r>
            <a:r>
              <a:rPr lang="en-US" sz="4400" i="1" dirty="0"/>
              <a:t>5:15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u="sng" dirty="0"/>
              <a:t>See</a:t>
            </a:r>
            <a:r>
              <a:rPr lang="en-US" sz="4000" dirty="0"/>
              <a:t>: “to look,--behold…perceive”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u="sng" dirty="0"/>
              <a:t>Walk</a:t>
            </a:r>
            <a:r>
              <a:rPr lang="en-US" sz="4000" dirty="0"/>
              <a:t>: Way of life, course of conduct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u="sng" dirty="0"/>
              <a:t>Carefully</a:t>
            </a:r>
            <a:r>
              <a:rPr lang="en-US" sz="4000" dirty="0"/>
              <a:t>: Exactly, diligently </a:t>
            </a:r>
            <a:br>
              <a:rPr lang="en-US" sz="4000" dirty="0"/>
            </a:br>
            <a:r>
              <a:rPr lang="en-US" sz="4000" dirty="0"/>
              <a:t>-Thoroughly </a:t>
            </a:r>
            <a:r>
              <a:rPr lang="en-US" sz="4000" i="1" dirty="0"/>
              <a:t>(Matt. 2:8)</a:t>
            </a:r>
            <a:r>
              <a:rPr lang="en-US" sz="4000" dirty="0"/>
              <a:t>; Orderly </a:t>
            </a:r>
            <a:r>
              <a:rPr lang="en-US" sz="4000" i="1" dirty="0"/>
              <a:t>(Luke 1:3);</a:t>
            </a:r>
            <a:r>
              <a:rPr lang="en-US" sz="4000" dirty="0"/>
              <a:t> Accurately </a:t>
            </a:r>
            <a:r>
              <a:rPr lang="en-US" sz="4000" i="1" dirty="0"/>
              <a:t>(Acts 18:25; 24:22)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FDFCF-C8B5-486F-96CF-6DD2DB6A2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b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fld>
            <a:endParaRPr 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01B97E-A647-472F-BD04-19412A0FF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26329093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2ACFA-8A44-48C6-9C53-C20486D77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31074"/>
            <a:ext cx="10058400" cy="166290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Do Not Walk Carelessly</a:t>
            </a:r>
            <a:br>
              <a:rPr lang="en-US" dirty="0"/>
            </a:br>
            <a:r>
              <a:rPr lang="en-US" sz="4000" i="1" dirty="0">
                <a:latin typeface="+mn-lt"/>
              </a:rPr>
              <a:t>Ephesians 5:15-16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31D4E-D2DB-424E-87E0-D42E813A3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90504"/>
            <a:ext cx="10058400" cy="3383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/>
              <a:t>Not as fools, but as wise</a:t>
            </a:r>
            <a:r>
              <a:rPr lang="en-US" sz="4400" dirty="0"/>
              <a:t>, </a:t>
            </a:r>
            <a:r>
              <a:rPr lang="en-US" sz="4400" i="1" dirty="0"/>
              <a:t>5:15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Live in wisdom </a:t>
            </a:r>
            <a:r>
              <a:rPr lang="en-US" sz="4200" i="1" dirty="0"/>
              <a:t>(Proverbs 3)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Do not be deceived, </a:t>
            </a:r>
            <a:r>
              <a:rPr lang="en-US" sz="4200" i="1" dirty="0"/>
              <a:t>Ephesians 5:5-6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Do not partake, </a:t>
            </a:r>
            <a:r>
              <a:rPr lang="en-US" sz="4200" i="1" dirty="0"/>
              <a:t>Ephesians 5:7-11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FDFCF-C8B5-486F-96CF-6DD2DB6A2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b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fld>
            <a:endParaRPr 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01B97E-A647-472F-BD04-19412A0FF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35373775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2ACFA-8A44-48C6-9C53-C20486D77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0"/>
            <a:ext cx="10058400" cy="20939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Do Not Walk Carelessly</a:t>
            </a:r>
            <a:br>
              <a:rPr lang="en-US" dirty="0"/>
            </a:br>
            <a:r>
              <a:rPr lang="en-US" sz="4000" i="1" dirty="0">
                <a:latin typeface="+mn-lt"/>
              </a:rPr>
              <a:t>Ephesians 5:15-16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31D4E-D2DB-424E-87E0-D42E813A3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952090"/>
            <a:ext cx="10058400" cy="480154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/>
              <a:t>Redeeming the time</a:t>
            </a:r>
            <a:r>
              <a:rPr lang="en-US" sz="4400" dirty="0"/>
              <a:t>, </a:t>
            </a:r>
            <a:r>
              <a:rPr lang="en-US" sz="4400" i="1" dirty="0"/>
              <a:t>5:16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u="sng" dirty="0"/>
              <a:t>Evil</a:t>
            </a:r>
            <a:r>
              <a:rPr lang="en-US" sz="4000" dirty="0"/>
              <a:t>: “hurtful, i.e. evil (properly in effect or influence),” </a:t>
            </a:r>
            <a:r>
              <a:rPr lang="en-US" sz="4000" i="1" dirty="0"/>
              <a:t>Matthew 6:34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u="sng" dirty="0"/>
              <a:t>Redeem</a:t>
            </a:r>
            <a:r>
              <a:rPr lang="en-US" sz="4000" dirty="0"/>
              <a:t>: Buy up, rescue from loss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800" dirty="0"/>
              <a:t>Time is a tool, </a:t>
            </a:r>
            <a:r>
              <a:rPr lang="en-US" sz="3800" i="1" dirty="0"/>
              <a:t>James 4:14; Eccl. 11:2, 4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800" dirty="0"/>
              <a:t>Fools plan for the future without God in the present, </a:t>
            </a:r>
            <a:r>
              <a:rPr lang="en-US" sz="3800" i="1" dirty="0"/>
              <a:t>Luke 12:15-21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FDFCF-C8B5-486F-96CF-6DD2DB6A2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b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fld>
            <a:endParaRPr 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01B97E-A647-472F-BD04-19412A0FF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611407402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2ACFA-8A44-48C6-9C53-C20486D77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70263"/>
            <a:ext cx="10058400" cy="162371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Do Not Be Unwise</a:t>
            </a:r>
            <a:br>
              <a:rPr lang="en-US" dirty="0"/>
            </a:br>
            <a:r>
              <a:rPr lang="en-US" sz="4000" i="1" dirty="0">
                <a:latin typeface="+mn-lt"/>
              </a:rPr>
              <a:t>Ephesians 5:17 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31D4E-D2DB-424E-87E0-D42E813A3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455817"/>
            <a:ext cx="10058400" cy="381696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/>
              <a:t>Understand will of the Lord</a:t>
            </a:r>
            <a:r>
              <a:rPr lang="en-US" sz="4400" dirty="0"/>
              <a:t>, </a:t>
            </a:r>
            <a:r>
              <a:rPr lang="en-US" sz="4400" i="1" dirty="0"/>
              <a:t>3:3-4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000" u="sng" dirty="0"/>
              <a:t>Comprehension</a:t>
            </a:r>
            <a:r>
              <a:rPr lang="en-US" sz="4000" dirty="0"/>
              <a:t>, </a:t>
            </a:r>
            <a:r>
              <a:rPr lang="en-US" sz="4000" i="1" dirty="0"/>
              <a:t>John 13:17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000" u="sng" dirty="0"/>
              <a:t>Discernment</a:t>
            </a:r>
            <a:r>
              <a:rPr lang="en-US" sz="4000" dirty="0"/>
              <a:t>: </a:t>
            </a:r>
            <a:r>
              <a:rPr lang="en-US" sz="4000" i="1" dirty="0"/>
              <a:t>2 Peter 1:2-3, 5-6; 3:18</a:t>
            </a:r>
          </a:p>
          <a:p>
            <a:pPr lvl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000" u="sng" dirty="0"/>
              <a:t>Application</a:t>
            </a:r>
            <a:r>
              <a:rPr lang="en-US" sz="4000" dirty="0"/>
              <a:t>: </a:t>
            </a:r>
            <a:r>
              <a:rPr lang="en-US" sz="4000" i="1" dirty="0"/>
              <a:t>Philippians 1:9-11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FDFCF-C8B5-486F-96CF-6DD2DB6A2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b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fld>
            <a:endParaRPr 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01B97E-A647-472F-BD04-19412A0FF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70591258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2ACFA-8A44-48C6-9C53-C20486D77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18011"/>
            <a:ext cx="10058400" cy="167596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Do Not Be Unwise</a:t>
            </a:r>
            <a:br>
              <a:rPr lang="en-US" dirty="0"/>
            </a:br>
            <a:r>
              <a:rPr lang="en-US" sz="4000" i="1" dirty="0">
                <a:latin typeface="+mn-lt"/>
              </a:rPr>
              <a:t>Ephesians 5:17 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31D4E-D2DB-424E-87E0-D42E813A3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246812"/>
            <a:ext cx="10058400" cy="439109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4400" b="1" dirty="0"/>
              <a:t>To understand God’s will we must:</a:t>
            </a:r>
            <a:endParaRPr lang="en-US" sz="4400" i="1" dirty="0"/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4000" dirty="0"/>
              <a:t>Have an </a:t>
            </a:r>
            <a:r>
              <a:rPr lang="en-US" sz="4000" u="sng" dirty="0"/>
              <a:t>open heart</a:t>
            </a:r>
            <a:r>
              <a:rPr lang="en-US" sz="4000" dirty="0"/>
              <a:t>, </a:t>
            </a:r>
            <a:r>
              <a:rPr lang="en-US" sz="4000" i="1" dirty="0"/>
              <a:t>Mark 4:13-15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4000" u="sng" dirty="0"/>
              <a:t>A will</a:t>
            </a:r>
            <a:r>
              <a:rPr lang="en-US" sz="4000" dirty="0"/>
              <a:t> to do God’s will, </a:t>
            </a:r>
            <a:r>
              <a:rPr lang="en-US" sz="4000" i="1" dirty="0"/>
              <a:t>John 7:17 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4000" u="sng" dirty="0"/>
              <a:t>Listen</a:t>
            </a:r>
            <a:r>
              <a:rPr lang="en-US" sz="4000" dirty="0"/>
              <a:t> to God’s word, </a:t>
            </a:r>
            <a:r>
              <a:rPr lang="en-US" sz="4000" i="1" dirty="0"/>
              <a:t>Acts 2:22; Eph. 3:4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4000" u="sng" dirty="0"/>
              <a:t>Live the word</a:t>
            </a:r>
            <a:r>
              <a:rPr lang="en-US" sz="4000" dirty="0"/>
              <a:t>; Use it to discern good and evil, </a:t>
            </a:r>
            <a:r>
              <a:rPr lang="en-US" sz="4000" i="1" dirty="0"/>
              <a:t>Hebrews 5:13-14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FDFCF-C8B5-486F-96CF-6DD2DB6A2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b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fld>
            <a:endParaRPr 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01B97E-A647-472F-BD04-19412A0FF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06768027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2ACFA-8A44-48C6-9C53-C20486D77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74765"/>
            <a:ext cx="10058400" cy="158060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Do Not Be Drunk with Wine</a:t>
            </a:r>
            <a:br>
              <a:rPr lang="en-US" dirty="0"/>
            </a:br>
            <a:r>
              <a:rPr lang="en-US" sz="4000" i="1" dirty="0">
                <a:latin typeface="+mn-lt"/>
              </a:rPr>
              <a:t>Ephesians 5:18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31D4E-D2DB-424E-87E0-D42E813A3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734" y="2429691"/>
            <a:ext cx="10784434" cy="384309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/>
              <a:t>Intoxicated (filled with)</a:t>
            </a:r>
            <a:r>
              <a:rPr lang="en-US" sz="4400" dirty="0"/>
              <a:t>, </a:t>
            </a:r>
            <a:r>
              <a:rPr lang="en-US" sz="4400" i="1" dirty="0"/>
              <a:t>Galatians 5:21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Loss of self-control, sober-mindedness, </a:t>
            </a:r>
            <a:br>
              <a:rPr lang="en-US" sz="4000" dirty="0"/>
            </a:br>
            <a:r>
              <a:rPr lang="en-US" sz="4000" dirty="0"/>
              <a:t>and sound judgment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It is not watchful, daylight activity, </a:t>
            </a:r>
            <a:br>
              <a:rPr lang="en-US" sz="4000" dirty="0"/>
            </a:br>
            <a:r>
              <a:rPr lang="en-US" sz="4000" i="1" dirty="0"/>
              <a:t>1 Thessalonians 5:6-8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FDFCF-C8B5-486F-96CF-6DD2DB6A2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b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fld>
            <a:endParaRPr 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01B97E-A647-472F-BD04-19412A0FF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80721777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2ACFA-8A44-48C6-9C53-C20486D77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74765"/>
            <a:ext cx="10058400" cy="158060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Do Not Be Drunk with Wine</a:t>
            </a:r>
            <a:br>
              <a:rPr lang="en-US" dirty="0"/>
            </a:br>
            <a:r>
              <a:rPr lang="en-US" sz="4000" i="1" dirty="0">
                <a:latin typeface="+mn-lt"/>
              </a:rPr>
              <a:t>Ephesians 5:18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31D4E-D2DB-424E-87E0-D42E813A3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719" y="2325322"/>
            <a:ext cx="10438529" cy="400032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/>
              <a:t>Dissipation</a:t>
            </a:r>
            <a:endParaRPr lang="en-US" sz="4400" i="1" dirty="0"/>
          </a:p>
          <a:p>
            <a:pPr marL="274320" lvl="1" indent="0">
              <a:lnSpc>
                <a:spcPct val="100000"/>
              </a:lnSpc>
              <a:buNone/>
            </a:pPr>
            <a:r>
              <a:rPr lang="en-US" sz="4200" dirty="0"/>
              <a:t>-Excess </a:t>
            </a:r>
            <a:r>
              <a:rPr lang="en-US" sz="3600" dirty="0"/>
              <a:t>(KJV)</a:t>
            </a:r>
            <a:r>
              <a:rPr lang="en-US" sz="4200" dirty="0"/>
              <a:t>, riot </a:t>
            </a:r>
            <a:r>
              <a:rPr lang="en-US" sz="3600" dirty="0"/>
              <a:t>(ASV)</a:t>
            </a:r>
            <a:r>
              <a:rPr lang="en-US" sz="4200" dirty="0"/>
              <a:t>, debauchery </a:t>
            </a:r>
            <a:r>
              <a:rPr lang="en-US" sz="3600" dirty="0"/>
              <a:t>(ESV)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Lack of restraint, wasteful, lax, licentious, </a:t>
            </a:r>
            <a:r>
              <a:rPr lang="en-US" sz="4000" i="1" dirty="0"/>
              <a:t>Titus 1:6; 1 Peter 4:3-4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000" dirty="0"/>
              <a:t>cf. The son’s “prodigal” living, </a:t>
            </a:r>
            <a:r>
              <a:rPr lang="en-US" sz="4000" i="1" dirty="0"/>
              <a:t>Luke 15:13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FDFCF-C8B5-486F-96CF-6DD2DB6A2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b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fld>
            <a:endParaRPr lang="en-US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01B97E-A647-472F-BD04-19412A0FF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08108704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409</Words>
  <Application>Microsoft Office PowerPoint</Application>
  <PresentationFormat>Widescreen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Georgia</vt:lpstr>
      <vt:lpstr>Trebuchet MS</vt:lpstr>
      <vt:lpstr>Wingdings</vt:lpstr>
      <vt:lpstr>Wood Type</vt:lpstr>
      <vt:lpstr>Do Not…</vt:lpstr>
      <vt:lpstr>PowerPoint Presentation</vt:lpstr>
      <vt:lpstr>Do Not Walk Carelessly Ephesians 5:15-16</vt:lpstr>
      <vt:lpstr>Do Not Walk Carelessly Ephesians 5:15-16</vt:lpstr>
      <vt:lpstr>Do Not Walk Carelessly Ephesians 5:15-16</vt:lpstr>
      <vt:lpstr>Do Not Be Unwise Ephesians 5:17 </vt:lpstr>
      <vt:lpstr>Do Not Be Unwise Ephesians 5:17 </vt:lpstr>
      <vt:lpstr>Do Not Be Drunk with Wine Ephesians 5:18</vt:lpstr>
      <vt:lpstr>Do Not Be Drunk with Wine Ephesians 5:18</vt:lpstr>
      <vt:lpstr>Do Not Be Drunk with Wine Ephesians 5:18</vt:lpstr>
      <vt:lpstr>Be Filled with the Spirit Ephesians 5:18</vt:lpstr>
      <vt:lpstr>-Do not walk carelessly -Do not be unwise -Do not be drunk with wine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29</cp:revision>
  <dcterms:created xsi:type="dcterms:W3CDTF">2019-07-07T15:23:07Z</dcterms:created>
  <dcterms:modified xsi:type="dcterms:W3CDTF">2019-07-07T23:29:46Z</dcterms:modified>
</cp:coreProperties>
</file>