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4C6A77-503B-4000-88AB-5B78B797DD04}" v="406" dt="2019-07-14T13:40:33.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6" d="100"/>
          <a:sy n="66" d="100"/>
        </p:scale>
        <p:origin x="6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F32DC-150C-484A-A585-1697E9FF0718}"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061B9-527C-4212-A095-57A66B2ED03E}" type="slidenum">
              <a:rPr lang="en-US" smtClean="0"/>
              <a:t>‹#›</a:t>
            </a:fld>
            <a:endParaRPr lang="en-US"/>
          </a:p>
        </p:txBody>
      </p:sp>
    </p:spTree>
    <p:extLst>
      <p:ext uri="{BB962C8B-B14F-4D97-AF65-F5344CB8AC3E}">
        <p14:creationId xmlns:p14="http://schemas.microsoft.com/office/powerpoint/2010/main" val="3644594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E5F07F1-E9BD-442A-B287-8320C6145A6B}" type="datetime1">
              <a:rPr lang="en-US" smtClean="0"/>
              <a:t>7/14/2019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FC8026-0D97-4499-9167-564F119F583A}" type="datetime1">
              <a:rPr lang="en-US" smtClean="0"/>
              <a:t>7/14/2019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5E1771-7F0B-4C62-8C87-4D4F496BD175}" type="datetime1">
              <a:rPr lang="en-US" smtClean="0"/>
              <a:t>7/14/2019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5FCC1C-DA5C-4251-A8FC-5415663D124E}" type="datetime1">
              <a:rPr lang="en-US" smtClean="0"/>
              <a:t>7/14/2019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290153F-135D-4CBE-9685-2AC3091BF776}" type="datetime1">
              <a:rPr lang="en-US" smtClean="0"/>
              <a:t>7/14/2019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B70C23-8D78-4E38-A974-DC36ED4CC52C}" type="datetime1">
              <a:rPr lang="en-US" smtClean="0"/>
              <a:t>7/14/2019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59728B-0BBE-47B7-B9BD-9AAD13F14C55}" type="datetime1">
              <a:rPr lang="en-US" smtClean="0"/>
              <a:t>7/14/2019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8506DA-6104-4120-9191-B1B056BBC002}" type="datetime1">
              <a:rPr lang="en-US" smtClean="0"/>
              <a:t>7/14/2019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A7AE9-B03F-4B7B-B17F-E6379F857573}" type="datetime1">
              <a:rPr lang="en-US" smtClean="0"/>
              <a:t>7/14/2019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9B7BB64-03DE-40B4-83C9-FDCB53499FA5}" type="datetime1">
              <a:rPr lang="en-US" smtClean="0"/>
              <a:t>7/14/2019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7112B48-F7B3-4431-BA95-3DC69BF9EFBB}" type="datetime1">
              <a:rPr lang="en-US" smtClean="0"/>
              <a:t>7/14/2019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B0BB59C-72C8-48B2-A4F1-759F39E7078C}" type="datetime1">
              <a:rPr lang="en-US" smtClean="0"/>
              <a:t>7/14/2019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54CCC-BBE7-4B43-85E7-5894CE2B5725}"/>
              </a:ext>
            </a:extLst>
          </p:cNvPr>
          <p:cNvSpPr>
            <a:spLocks noGrp="1"/>
          </p:cNvSpPr>
          <p:nvPr>
            <p:ph type="ctrTitle"/>
          </p:nvPr>
        </p:nvSpPr>
        <p:spPr>
          <a:xfrm>
            <a:off x="1159727" y="1788454"/>
            <a:ext cx="9857677" cy="2098226"/>
          </a:xfrm>
        </p:spPr>
        <p:txBody>
          <a:bodyPr/>
          <a:lstStyle/>
          <a:p>
            <a:r>
              <a:rPr lang="en-US" b="1" dirty="0">
                <a:latin typeface="Candara" panose="020E0502030303020204" pitchFamily="34" charset="0"/>
              </a:rPr>
              <a:t>Personal Morality</a:t>
            </a:r>
          </a:p>
        </p:txBody>
      </p:sp>
      <p:sp>
        <p:nvSpPr>
          <p:cNvPr id="3" name="Subtitle 2">
            <a:extLst>
              <a:ext uri="{FF2B5EF4-FFF2-40B4-BE49-F238E27FC236}">
                <a16:creationId xmlns:a16="http://schemas.microsoft.com/office/drawing/2014/main" id="{A50FD10D-10E6-481C-8449-37E3032CF133}"/>
              </a:ext>
            </a:extLst>
          </p:cNvPr>
          <p:cNvSpPr>
            <a:spLocks noGrp="1"/>
          </p:cNvSpPr>
          <p:nvPr>
            <p:ph type="subTitle" idx="1"/>
          </p:nvPr>
        </p:nvSpPr>
        <p:spPr>
          <a:xfrm>
            <a:off x="1669143" y="4181708"/>
            <a:ext cx="8418287" cy="938867"/>
          </a:xfrm>
        </p:spPr>
        <p:txBody>
          <a:bodyPr>
            <a:normAutofit/>
          </a:bodyPr>
          <a:lstStyle/>
          <a:p>
            <a:pPr algn="l"/>
            <a:r>
              <a:rPr lang="en-US" sz="4000" b="1" i="1" dirty="0">
                <a:solidFill>
                  <a:schemeClr val="tx2"/>
                </a:solidFill>
                <a:latin typeface="Candara" panose="020E0502030303020204" pitchFamily="34" charset="0"/>
              </a:rPr>
              <a:t>Scripture Reading: Ephesians 5:8-14</a:t>
            </a:r>
          </a:p>
        </p:txBody>
      </p:sp>
      <p:pic>
        <p:nvPicPr>
          <p:cNvPr id="4" name="Picture 3">
            <a:extLst>
              <a:ext uri="{FF2B5EF4-FFF2-40B4-BE49-F238E27FC236}">
                <a16:creationId xmlns:a16="http://schemas.microsoft.com/office/drawing/2014/main" id="{03B84DD3-4322-49FA-A98E-31F850FA9491}"/>
              </a:ext>
            </a:extLst>
          </p:cNvPr>
          <p:cNvPicPr>
            <a:picLocks noChangeAspect="1" noChangeArrowheads="1"/>
          </p:cNvPicPr>
          <p:nvPr/>
        </p:nvPicPr>
        <p:blipFill>
          <a:blip r:embed="rId2" cstate="screen"/>
          <a:srcRect/>
          <a:stretch>
            <a:fillRect/>
          </a:stretch>
        </p:blipFill>
        <p:spPr bwMode="auto">
          <a:xfrm>
            <a:off x="105647" y="6325649"/>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69639066"/>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44858" y="501041"/>
            <a:ext cx="9902283" cy="1159727"/>
          </a:xfrm>
        </p:spPr>
        <p:txBody>
          <a:bodyPr>
            <a:normAutofit/>
          </a:bodyPr>
          <a:lstStyle/>
          <a:p>
            <a:r>
              <a:rPr lang="en-US" sz="6000" b="1" dirty="0">
                <a:latin typeface="Candara" panose="020E0502030303020204" pitchFamily="34" charset="0"/>
              </a:rPr>
              <a:t>Personal Morality</a:t>
            </a: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44858" y="1733465"/>
            <a:ext cx="10306913" cy="4783873"/>
          </a:xfrm>
        </p:spPr>
        <p:txBody>
          <a:bodyPr>
            <a:normAutofit/>
          </a:bodyPr>
          <a:lstStyle/>
          <a:p>
            <a:pPr>
              <a:lnSpc>
                <a:spcPct val="100000"/>
              </a:lnSpc>
              <a:buSzPct val="80000"/>
            </a:pPr>
            <a:r>
              <a:rPr lang="en-US" sz="4200" dirty="0">
                <a:latin typeface="Candara" panose="020E0502030303020204" pitchFamily="34" charset="0"/>
              </a:rPr>
              <a:t>Immorality in the church at Corinth, </a:t>
            </a:r>
            <a:br>
              <a:rPr lang="en-US" sz="4200" dirty="0">
                <a:latin typeface="Candara" panose="020E0502030303020204" pitchFamily="34" charset="0"/>
              </a:rPr>
            </a:br>
            <a:r>
              <a:rPr lang="en-US" sz="4200" i="1" dirty="0">
                <a:latin typeface="Candara" panose="020E0502030303020204" pitchFamily="34" charset="0"/>
              </a:rPr>
              <a:t>1 Corinthians 5:1-2 (2 Cor. 12:21) </a:t>
            </a:r>
          </a:p>
          <a:p>
            <a:pPr>
              <a:lnSpc>
                <a:spcPct val="100000"/>
              </a:lnSpc>
              <a:buSzPct val="80000"/>
            </a:pPr>
            <a:r>
              <a:rPr lang="en-US" sz="4200" dirty="0">
                <a:latin typeface="Candara" panose="020E0502030303020204" pitchFamily="34" charset="0"/>
              </a:rPr>
              <a:t>Beware of turning God’s grace into lewdness, </a:t>
            </a:r>
            <a:r>
              <a:rPr lang="en-US" sz="4200" i="1" dirty="0">
                <a:latin typeface="Candara" panose="020E0502030303020204" pitchFamily="34" charset="0"/>
              </a:rPr>
              <a:t>Jude 4</a:t>
            </a:r>
          </a:p>
          <a:p>
            <a:pPr>
              <a:lnSpc>
                <a:spcPct val="100000"/>
              </a:lnSpc>
              <a:buSzPct val="80000"/>
            </a:pPr>
            <a:r>
              <a:rPr lang="en-US" sz="4200" dirty="0">
                <a:latin typeface="Candara" panose="020E0502030303020204" pitchFamily="34" charset="0"/>
              </a:rPr>
              <a:t>Immorality violates God’s standard of holiness, </a:t>
            </a:r>
            <a:r>
              <a:rPr lang="en-US" sz="4200" i="1" dirty="0">
                <a:latin typeface="Candara" panose="020E0502030303020204" pitchFamily="34" charset="0"/>
              </a:rPr>
              <a:t>Galatians 5:19; Ephesians 5:3-5, 8-12</a:t>
            </a: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2</a:t>
            </a:fld>
            <a:endParaRPr lang="en-US" sz="1400" dirty="0">
              <a:latin typeface="Candara" panose="020E0502030303020204" pitchFamily="34" charset="0"/>
            </a:endParaRPr>
          </a:p>
        </p:txBody>
      </p:sp>
    </p:spTree>
    <p:extLst>
      <p:ext uri="{BB962C8B-B14F-4D97-AF65-F5344CB8AC3E}">
        <p14:creationId xmlns:p14="http://schemas.microsoft.com/office/powerpoint/2010/main" val="1932925907"/>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44858" y="332326"/>
            <a:ext cx="9902283" cy="1503122"/>
          </a:xfrm>
        </p:spPr>
        <p:txBody>
          <a:bodyPr>
            <a:normAutofit/>
          </a:bodyPr>
          <a:lstStyle/>
          <a:p>
            <a:r>
              <a:rPr lang="en-US" sz="6000" b="1" dirty="0">
                <a:latin typeface="Candara" panose="020E0502030303020204" pitchFamily="34" charset="0"/>
              </a:rPr>
              <a:t>Call to Holiness</a:t>
            </a:r>
            <a:br>
              <a:rPr lang="en-US" sz="6000" b="1" dirty="0">
                <a:latin typeface="Candara" panose="020E0502030303020204" pitchFamily="34" charset="0"/>
              </a:rPr>
            </a:br>
            <a:r>
              <a:rPr lang="en-US" sz="4000" i="1" dirty="0">
                <a:latin typeface="Candara" panose="020E0502030303020204" pitchFamily="34" charset="0"/>
              </a:rPr>
              <a:t>1 Thessalonians 4:1-8</a:t>
            </a:r>
            <a:endParaRPr lang="en-US" sz="6000" dirty="0">
              <a:latin typeface="Candara" panose="020E0502030303020204" pitchFamily="34" charset="0"/>
            </a:endParaRP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44858" y="2037755"/>
            <a:ext cx="10459844" cy="4597052"/>
          </a:xfrm>
        </p:spPr>
        <p:txBody>
          <a:bodyPr>
            <a:normAutofit/>
          </a:bodyPr>
          <a:lstStyle/>
          <a:p>
            <a:pPr>
              <a:lnSpc>
                <a:spcPct val="100000"/>
              </a:lnSpc>
              <a:buSzPct val="80000"/>
            </a:pPr>
            <a:r>
              <a:rPr lang="en-US" sz="4200" b="1" dirty="0">
                <a:latin typeface="Candara" panose="020E0502030303020204" pitchFamily="34" charset="0"/>
              </a:rPr>
              <a:t>Immorality is…</a:t>
            </a:r>
          </a:p>
          <a:p>
            <a:pPr lvl="1">
              <a:lnSpc>
                <a:spcPct val="100000"/>
              </a:lnSpc>
              <a:buSzPct val="80000"/>
            </a:pPr>
            <a:r>
              <a:rPr lang="en-US" sz="4200" i="0" dirty="0">
                <a:latin typeface="Candara" panose="020E0502030303020204" pitchFamily="34" charset="0"/>
              </a:rPr>
              <a:t>Unholy, dishonorable use of body </a:t>
            </a:r>
            <a:r>
              <a:rPr lang="en-US" sz="4200" dirty="0">
                <a:latin typeface="Candara" panose="020E0502030303020204" pitchFamily="34" charset="0"/>
              </a:rPr>
              <a:t>(4:3-4)</a:t>
            </a:r>
          </a:p>
          <a:p>
            <a:pPr lvl="1">
              <a:lnSpc>
                <a:spcPct val="100000"/>
              </a:lnSpc>
              <a:buSzPct val="80000"/>
            </a:pPr>
            <a:r>
              <a:rPr lang="en-US" sz="4200" i="0" dirty="0">
                <a:latin typeface="Candara" panose="020E0502030303020204" pitchFamily="34" charset="0"/>
              </a:rPr>
              <a:t>Yielding to the passions of lust </a:t>
            </a:r>
            <a:r>
              <a:rPr lang="en-US" sz="4200" dirty="0">
                <a:latin typeface="Candara" panose="020E0502030303020204" pitchFamily="34" charset="0"/>
              </a:rPr>
              <a:t>(4:5)</a:t>
            </a:r>
          </a:p>
          <a:p>
            <a:pPr lvl="1">
              <a:lnSpc>
                <a:spcPct val="100000"/>
              </a:lnSpc>
              <a:buSzPct val="80000"/>
            </a:pPr>
            <a:r>
              <a:rPr lang="en-US" sz="4200" i="0" dirty="0">
                <a:latin typeface="Candara" panose="020E0502030303020204" pitchFamily="34" charset="0"/>
              </a:rPr>
              <a:t>Uncleanness </a:t>
            </a:r>
            <a:r>
              <a:rPr lang="en-US" sz="4200" dirty="0">
                <a:latin typeface="Candara" panose="020E0502030303020204" pitchFamily="34" charset="0"/>
              </a:rPr>
              <a:t>(4:7)</a:t>
            </a:r>
          </a:p>
          <a:p>
            <a:pPr lvl="1">
              <a:lnSpc>
                <a:spcPct val="100000"/>
              </a:lnSpc>
              <a:buSzPct val="80000"/>
            </a:pPr>
            <a:r>
              <a:rPr lang="en-US" sz="4200" i="0" dirty="0">
                <a:latin typeface="Candara" panose="020E0502030303020204" pitchFamily="34" charset="0"/>
              </a:rPr>
              <a:t>Unfruitful works of darkness, shameful and disgraceful </a:t>
            </a:r>
            <a:r>
              <a:rPr lang="en-US" sz="4200" dirty="0">
                <a:latin typeface="Candara" panose="020E0502030303020204" pitchFamily="34" charset="0"/>
              </a:rPr>
              <a:t>(Eph. 5:11-12)</a:t>
            </a:r>
          </a:p>
          <a:p>
            <a:pPr lvl="1">
              <a:lnSpc>
                <a:spcPct val="100000"/>
              </a:lnSpc>
              <a:buSzPct val="80000"/>
            </a:pPr>
            <a:endParaRPr lang="en-US" sz="4200" i="0" dirty="0">
              <a:latin typeface="Candara" panose="020E0502030303020204" pitchFamily="34" charset="0"/>
            </a:endParaRP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3</a:t>
            </a:fld>
            <a:endParaRPr lang="en-US" sz="1400" dirty="0">
              <a:latin typeface="Candara" panose="020E0502030303020204" pitchFamily="34" charset="0"/>
            </a:endParaRPr>
          </a:p>
        </p:txBody>
      </p:sp>
    </p:spTree>
    <p:extLst>
      <p:ext uri="{BB962C8B-B14F-4D97-AF65-F5344CB8AC3E}">
        <p14:creationId xmlns:p14="http://schemas.microsoft.com/office/powerpoint/2010/main" val="414426785"/>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3660-EA15-4D07-A233-1310D8C99DC5}"/>
              </a:ext>
            </a:extLst>
          </p:cNvPr>
          <p:cNvSpPr>
            <a:spLocks noGrp="1"/>
          </p:cNvSpPr>
          <p:nvPr>
            <p:ph type="title"/>
          </p:nvPr>
        </p:nvSpPr>
        <p:spPr>
          <a:xfrm>
            <a:off x="150313" y="501040"/>
            <a:ext cx="10697227" cy="5223355"/>
          </a:xfrm>
        </p:spPr>
        <p:txBody>
          <a:bodyPr>
            <a:noAutofit/>
          </a:bodyPr>
          <a:lstStyle/>
          <a:p>
            <a:pPr>
              <a:lnSpc>
                <a:spcPct val="100000"/>
              </a:lnSpc>
            </a:pPr>
            <a:r>
              <a:rPr lang="en-US" sz="3800" cap="none" dirty="0">
                <a:effectLst>
                  <a:outerShdw blurRad="38100" dist="38100" dir="2700000" algn="tl">
                    <a:srgbClr val="000000">
                      <a:alpha val="43137"/>
                    </a:srgbClr>
                  </a:outerShdw>
                </a:effectLst>
                <a:latin typeface="Candara" panose="020E0502030303020204" pitchFamily="34" charset="0"/>
              </a:rPr>
              <a:t>“For the grace of God that brings salvation has appeared to all men, teaching us that,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denying ungodliness and worldly lusts</a:t>
            </a:r>
            <a:r>
              <a:rPr lang="en-US" sz="3800" cap="none" dirty="0">
                <a:effectLst>
                  <a:outerShdw blurRad="38100" dist="38100" dir="2700000" algn="tl">
                    <a:srgbClr val="000000">
                      <a:alpha val="43137"/>
                    </a:srgbClr>
                  </a:outerShdw>
                </a:effectLst>
                <a:latin typeface="Candara" panose="020E0502030303020204" pitchFamily="34" charset="0"/>
              </a:rPr>
              <a:t>, we should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live soberly, righteously, and godly</a:t>
            </a:r>
            <a:r>
              <a:rPr lang="en-US" sz="3800" cap="none" dirty="0">
                <a:effectLst>
                  <a:outerShdw blurRad="38100" dist="38100" dir="2700000" algn="tl">
                    <a:srgbClr val="000000">
                      <a:alpha val="43137"/>
                    </a:srgbClr>
                  </a:outerShdw>
                </a:effectLst>
                <a:latin typeface="Candara" panose="020E0502030303020204" pitchFamily="34" charset="0"/>
              </a:rPr>
              <a:t> in the present age, looking for the blessed hope and glorious appearing of our great God and Savior Jesus Christ, who gave Himself for us, that He might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redeem</a:t>
            </a:r>
            <a:r>
              <a:rPr lang="en-US" sz="3800" cap="none" dirty="0">
                <a:effectLst>
                  <a:outerShdw blurRad="38100" dist="38100" dir="2700000" algn="tl">
                    <a:srgbClr val="000000">
                      <a:alpha val="43137"/>
                    </a:srgbClr>
                  </a:outerShdw>
                </a:effectLst>
                <a:latin typeface="Candara" panose="020E0502030303020204" pitchFamily="34" charset="0"/>
              </a:rPr>
              <a:t>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us</a:t>
            </a:r>
            <a:r>
              <a:rPr lang="en-US" sz="3800" cap="none" dirty="0">
                <a:effectLst>
                  <a:outerShdw blurRad="38100" dist="38100" dir="2700000" algn="tl">
                    <a:srgbClr val="000000">
                      <a:alpha val="43137"/>
                    </a:srgbClr>
                  </a:outerShdw>
                </a:effectLst>
                <a:latin typeface="Candara" panose="020E0502030303020204" pitchFamily="34" charset="0"/>
              </a:rPr>
              <a:t> from every lawless deed and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purify</a:t>
            </a:r>
            <a:r>
              <a:rPr lang="en-US" sz="3800" cap="none" dirty="0">
                <a:effectLst>
                  <a:outerShdw blurRad="38100" dist="38100" dir="2700000" algn="tl">
                    <a:srgbClr val="000000">
                      <a:alpha val="43137"/>
                    </a:srgbClr>
                  </a:outerShdw>
                </a:effectLst>
                <a:latin typeface="Candara" panose="020E0502030303020204" pitchFamily="34" charset="0"/>
              </a:rPr>
              <a:t> for Himself </a:t>
            </a:r>
            <a:r>
              <a:rPr lang="en-US" sz="3800" b="1" cap="none" dirty="0">
                <a:solidFill>
                  <a:schemeClr val="tx1"/>
                </a:solidFill>
                <a:effectLst>
                  <a:outerShdw blurRad="38100" dist="38100" dir="2700000" algn="tl">
                    <a:srgbClr val="000000">
                      <a:alpha val="43137"/>
                    </a:srgbClr>
                  </a:outerShdw>
                </a:effectLst>
                <a:latin typeface="Candara" panose="020E0502030303020204" pitchFamily="34" charset="0"/>
              </a:rPr>
              <a:t>His own special people</a:t>
            </a:r>
            <a:r>
              <a:rPr lang="en-US" sz="3800" cap="none" dirty="0">
                <a:effectLst>
                  <a:outerShdw blurRad="38100" dist="38100" dir="2700000" algn="tl">
                    <a:srgbClr val="000000">
                      <a:alpha val="43137"/>
                    </a:srgbClr>
                  </a:outerShdw>
                </a:effectLst>
                <a:latin typeface="Candara" panose="020E0502030303020204" pitchFamily="34" charset="0"/>
              </a:rPr>
              <a:t>, zealous for good works.”</a:t>
            </a:r>
            <a:endParaRPr lang="en-US" sz="3800" i="1" cap="none" dirty="0">
              <a:solidFill>
                <a:schemeClr val="tx1"/>
              </a:solidFill>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D15BB801-0472-4E9A-B0B5-3C81346467AC}"/>
              </a:ext>
            </a:extLst>
          </p:cNvPr>
          <p:cNvSpPr>
            <a:spLocks noGrp="1"/>
          </p:cNvSpPr>
          <p:nvPr>
            <p:ph type="sldNum" sz="quarter" idx="12"/>
          </p:nvPr>
        </p:nvSpPr>
        <p:spPr>
          <a:xfrm>
            <a:off x="10456984" y="6356960"/>
            <a:ext cx="1596292" cy="404614"/>
          </a:xfrm>
        </p:spPr>
        <p:txBody>
          <a:bodyPr/>
          <a:lstStyle/>
          <a:p>
            <a:fld id="{69E57DC2-970A-4B3E-BB1C-7A09969E49DF}" type="slidenum">
              <a:rPr lang="en-US" sz="1400" smtClean="0">
                <a:latin typeface="Candara" panose="020E0502030303020204" pitchFamily="34" charset="0"/>
              </a:rPr>
              <a:pPr/>
              <a:t>4</a:t>
            </a:fld>
            <a:endParaRPr lang="en-US" sz="1400" dirty="0">
              <a:latin typeface="Candara" panose="020E0502030303020204" pitchFamily="34" charset="0"/>
            </a:endParaRPr>
          </a:p>
        </p:txBody>
      </p:sp>
      <p:pic>
        <p:nvPicPr>
          <p:cNvPr id="5" name="Picture 4">
            <a:extLst>
              <a:ext uri="{FF2B5EF4-FFF2-40B4-BE49-F238E27FC236}">
                <a16:creationId xmlns:a16="http://schemas.microsoft.com/office/drawing/2014/main" id="{B8FEB879-C31B-49B0-AEF2-C450D051C17A}"/>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3" name="Rectangle 2">
            <a:extLst>
              <a:ext uri="{FF2B5EF4-FFF2-40B4-BE49-F238E27FC236}">
                <a16:creationId xmlns:a16="http://schemas.microsoft.com/office/drawing/2014/main" id="{82D01DCE-8107-46BC-AEAC-9602CCD15178}"/>
              </a:ext>
            </a:extLst>
          </p:cNvPr>
          <p:cNvSpPr/>
          <p:nvPr/>
        </p:nvSpPr>
        <p:spPr>
          <a:xfrm>
            <a:off x="1788527" y="5724395"/>
            <a:ext cx="3534942" cy="923330"/>
          </a:xfrm>
          <a:prstGeom prst="rect">
            <a:avLst/>
          </a:prstGeom>
          <a:noFill/>
        </p:spPr>
        <p:txBody>
          <a:bodyPr wrap="none" lIns="91440" tIns="45720" rIns="91440" bIns="45720">
            <a:spAutoFit/>
          </a:bodyPr>
          <a:lstStyle/>
          <a:p>
            <a:pPr algn="ctr"/>
            <a:r>
              <a:rPr lang="en-US" sz="5400" b="1" i="1" cap="none" spc="0" dirty="0">
                <a:ln w="6600">
                  <a:solidFill>
                    <a:schemeClr val="accent2"/>
                  </a:solidFill>
                  <a:prstDash val="solid"/>
                </a:ln>
                <a:solidFill>
                  <a:srgbClr val="FFFF00"/>
                </a:solidFill>
                <a:effectLst>
                  <a:outerShdw dist="38100" dir="2700000" algn="tl" rotWithShape="0">
                    <a:schemeClr val="accent2"/>
                  </a:outerShdw>
                </a:effectLst>
                <a:latin typeface="Candara" panose="020E0502030303020204" pitchFamily="34" charset="0"/>
              </a:rPr>
              <a:t>Titus 2:11-14</a:t>
            </a:r>
          </a:p>
        </p:txBody>
      </p:sp>
    </p:spTree>
    <p:extLst>
      <p:ext uri="{BB962C8B-B14F-4D97-AF65-F5344CB8AC3E}">
        <p14:creationId xmlns:p14="http://schemas.microsoft.com/office/powerpoint/2010/main" val="1890224378"/>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266953" y="425500"/>
            <a:ext cx="10678897" cy="1553227"/>
          </a:xfrm>
        </p:spPr>
        <p:txBody>
          <a:bodyPr>
            <a:noAutofit/>
          </a:bodyPr>
          <a:lstStyle/>
          <a:p>
            <a:r>
              <a:rPr lang="en-US" sz="5400" b="1" dirty="0">
                <a:latin typeface="Candara" panose="020E0502030303020204" pitchFamily="34" charset="0"/>
              </a:rPr>
              <a:t>Moral Purity and Grace Received</a:t>
            </a:r>
            <a:br>
              <a:rPr lang="en-US" sz="5400" b="1" dirty="0">
                <a:latin typeface="Candara" panose="020E0502030303020204" pitchFamily="34" charset="0"/>
              </a:rPr>
            </a:br>
            <a:r>
              <a:rPr lang="en-US" i="1" dirty="0">
                <a:latin typeface="Candara" panose="020E0502030303020204" pitchFamily="34" charset="0"/>
              </a:rPr>
              <a:t>Titus 2:11</a:t>
            </a:r>
            <a:endParaRPr lang="en-US" sz="54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266953" y="2044874"/>
            <a:ext cx="10459844" cy="4321479"/>
          </a:xfrm>
        </p:spPr>
        <p:txBody>
          <a:bodyPr>
            <a:normAutofit/>
          </a:bodyPr>
          <a:lstStyle/>
          <a:p>
            <a:pPr>
              <a:lnSpc>
                <a:spcPct val="100000"/>
              </a:lnSpc>
              <a:spcBef>
                <a:spcPts val="1200"/>
              </a:spcBef>
              <a:buSzPct val="80000"/>
            </a:pPr>
            <a:r>
              <a:rPr lang="en-US" sz="4000" dirty="0">
                <a:latin typeface="Candara" panose="020E0502030303020204" pitchFamily="34" charset="0"/>
              </a:rPr>
              <a:t>Abandon sin because we have received grace, </a:t>
            </a:r>
            <a:r>
              <a:rPr lang="en-US" sz="4000" i="1" dirty="0">
                <a:latin typeface="Candara" panose="020E0502030303020204" pitchFamily="34" charset="0"/>
              </a:rPr>
              <a:t>Romans 6:1-2, 12-14</a:t>
            </a:r>
          </a:p>
          <a:p>
            <a:pPr>
              <a:lnSpc>
                <a:spcPct val="100000"/>
              </a:lnSpc>
              <a:spcBef>
                <a:spcPts val="1200"/>
              </a:spcBef>
              <a:buSzPct val="80000"/>
            </a:pPr>
            <a:r>
              <a:rPr lang="en-US" sz="4000" dirty="0">
                <a:latin typeface="Candara" panose="020E0502030303020204" pitchFamily="34" charset="0"/>
              </a:rPr>
              <a:t>Fleshly wisdom (incl. immorality) opposes and ignores grace, </a:t>
            </a:r>
            <a:r>
              <a:rPr lang="en-US" sz="4000" i="1" dirty="0">
                <a:latin typeface="Candara" panose="020E0502030303020204" pitchFamily="34" charset="0"/>
              </a:rPr>
              <a:t>2 Corinthians 1:12</a:t>
            </a:r>
          </a:p>
          <a:p>
            <a:pPr>
              <a:lnSpc>
                <a:spcPct val="100000"/>
              </a:lnSpc>
              <a:spcBef>
                <a:spcPts val="1200"/>
              </a:spcBef>
              <a:buSzPct val="80000"/>
            </a:pPr>
            <a:r>
              <a:rPr lang="en-US" sz="4000" dirty="0">
                <a:latin typeface="Candara" panose="020E0502030303020204" pitchFamily="34" charset="0"/>
              </a:rPr>
              <a:t>Immorality devalues grace </a:t>
            </a:r>
            <a:br>
              <a:rPr lang="en-US" sz="4000" dirty="0">
                <a:latin typeface="Candara" panose="020E0502030303020204" pitchFamily="34" charset="0"/>
              </a:rPr>
            </a:br>
            <a:r>
              <a:rPr lang="en-US" sz="4000" dirty="0">
                <a:latin typeface="Candara" panose="020E0502030303020204" pitchFamily="34" charset="0"/>
              </a:rPr>
              <a:t>-We sell our birthright, </a:t>
            </a:r>
            <a:r>
              <a:rPr lang="en-US" sz="4000" i="1" dirty="0">
                <a:latin typeface="Candara" panose="020E0502030303020204" pitchFamily="34" charset="0"/>
              </a:rPr>
              <a:t>Hebrews 12:14-16</a:t>
            </a:r>
          </a:p>
          <a:p>
            <a:pPr>
              <a:lnSpc>
                <a:spcPct val="100000"/>
              </a:lnSpc>
              <a:spcBef>
                <a:spcPts val="1200"/>
              </a:spcBef>
              <a:buSzPct val="80000"/>
            </a:pPr>
            <a:endParaRPr lang="en-US" sz="4000" i="1" dirty="0">
              <a:latin typeface="Candara" panose="020E0502030303020204" pitchFamily="34" charset="0"/>
            </a:endParaRP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5</a:t>
            </a:fld>
            <a:endParaRPr lang="en-US" sz="1400" dirty="0">
              <a:latin typeface="Candara" panose="020E0502030303020204" pitchFamily="34" charset="0"/>
            </a:endParaRPr>
          </a:p>
        </p:txBody>
      </p:sp>
    </p:spTree>
    <p:extLst>
      <p:ext uri="{BB962C8B-B14F-4D97-AF65-F5344CB8AC3E}">
        <p14:creationId xmlns:p14="http://schemas.microsoft.com/office/powerpoint/2010/main" val="3668183361"/>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80043" y="450167"/>
            <a:ext cx="10678897" cy="1553227"/>
          </a:xfrm>
        </p:spPr>
        <p:txBody>
          <a:bodyPr>
            <a:noAutofit/>
          </a:bodyPr>
          <a:lstStyle/>
          <a:p>
            <a:r>
              <a:rPr lang="en-US" sz="5400" b="1" dirty="0">
                <a:latin typeface="Candara" panose="020E0502030303020204" pitchFamily="34" charset="0"/>
              </a:rPr>
              <a:t>Moral Purity a Mark of Distinction</a:t>
            </a:r>
            <a:br>
              <a:rPr lang="en-US" sz="5400" b="1" dirty="0">
                <a:latin typeface="Candara" panose="020E0502030303020204" pitchFamily="34" charset="0"/>
              </a:rPr>
            </a:br>
            <a:r>
              <a:rPr lang="en-US" i="1" dirty="0">
                <a:latin typeface="Candara" panose="020E0502030303020204" pitchFamily="34" charset="0"/>
              </a:rPr>
              <a:t>Titus 2:12</a:t>
            </a:r>
            <a:endParaRPr lang="en-US" sz="54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80043" y="2111021"/>
            <a:ext cx="10459844" cy="4321479"/>
          </a:xfrm>
        </p:spPr>
        <p:txBody>
          <a:bodyPr>
            <a:normAutofit/>
          </a:bodyPr>
          <a:lstStyle/>
          <a:p>
            <a:pPr>
              <a:lnSpc>
                <a:spcPct val="100000"/>
              </a:lnSpc>
              <a:spcBef>
                <a:spcPts val="1200"/>
              </a:spcBef>
              <a:spcAft>
                <a:spcPts val="0"/>
              </a:spcAft>
              <a:buSzPct val="80000"/>
            </a:pPr>
            <a:r>
              <a:rPr lang="en-US" sz="4000" dirty="0">
                <a:latin typeface="Candara" panose="020E0502030303020204" pitchFamily="34" charset="0"/>
              </a:rPr>
              <a:t>Deny ungodliness and worldly lusts, </a:t>
            </a:r>
            <a:br>
              <a:rPr lang="en-US" sz="4000" dirty="0">
                <a:latin typeface="Candara" panose="020E0502030303020204" pitchFamily="34" charset="0"/>
              </a:rPr>
            </a:br>
            <a:r>
              <a:rPr lang="en-US" sz="4000" i="1" dirty="0">
                <a:latin typeface="Candara" panose="020E0502030303020204" pitchFamily="34" charset="0"/>
              </a:rPr>
              <a:t>Romans 13:12-14</a:t>
            </a:r>
          </a:p>
          <a:p>
            <a:pPr>
              <a:lnSpc>
                <a:spcPct val="100000"/>
              </a:lnSpc>
              <a:spcBef>
                <a:spcPts val="1200"/>
              </a:spcBef>
              <a:spcAft>
                <a:spcPts val="0"/>
              </a:spcAft>
              <a:buSzPct val="80000"/>
            </a:pPr>
            <a:r>
              <a:rPr lang="en-US" sz="4000" dirty="0">
                <a:latin typeface="Candara" panose="020E0502030303020204" pitchFamily="34" charset="0"/>
              </a:rPr>
              <a:t>Christians are not of the world, </a:t>
            </a:r>
            <a:r>
              <a:rPr lang="en-US" sz="4000" i="1" dirty="0">
                <a:latin typeface="Candara" panose="020E0502030303020204" pitchFamily="34" charset="0"/>
              </a:rPr>
              <a:t>John 15:18-19 </a:t>
            </a:r>
            <a:br>
              <a:rPr lang="en-US" sz="4000" i="1" dirty="0">
                <a:latin typeface="Candara" panose="020E0502030303020204" pitchFamily="34" charset="0"/>
              </a:rPr>
            </a:br>
            <a:r>
              <a:rPr lang="en-US" sz="4000" i="1" dirty="0">
                <a:latin typeface="Candara" panose="020E0502030303020204" pitchFamily="34" charset="0"/>
              </a:rPr>
              <a:t>(1 John 3:13); 1 John 2:15-17</a:t>
            </a:r>
          </a:p>
          <a:p>
            <a:pPr>
              <a:lnSpc>
                <a:spcPct val="100000"/>
              </a:lnSpc>
              <a:spcBef>
                <a:spcPts val="1200"/>
              </a:spcBef>
              <a:spcAft>
                <a:spcPts val="0"/>
              </a:spcAft>
              <a:buSzPct val="80000"/>
            </a:pPr>
            <a:r>
              <a:rPr lang="en-US" sz="4000" dirty="0">
                <a:latin typeface="Candara" panose="020E0502030303020204" pitchFamily="34" charset="0"/>
              </a:rPr>
              <a:t>Line of demarcation must remain clear, </a:t>
            </a:r>
            <a:br>
              <a:rPr lang="en-US" sz="4000" dirty="0">
                <a:latin typeface="Candara" panose="020E0502030303020204" pitchFamily="34" charset="0"/>
              </a:rPr>
            </a:br>
            <a:r>
              <a:rPr lang="en-US" sz="4000" i="1" dirty="0">
                <a:latin typeface="Candara" panose="020E0502030303020204" pitchFamily="34" charset="0"/>
              </a:rPr>
              <a:t>2 Corinthians 6:14-18</a:t>
            </a:r>
            <a:endParaRPr lang="en-US" sz="3800" i="1" dirty="0">
              <a:latin typeface="Candara" panose="020E0502030303020204" pitchFamily="34" charset="0"/>
            </a:endParaRP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6</a:t>
            </a:fld>
            <a:endParaRPr lang="en-US" sz="1400" dirty="0">
              <a:latin typeface="Candara" panose="020E0502030303020204" pitchFamily="34" charset="0"/>
            </a:endParaRPr>
          </a:p>
        </p:txBody>
      </p:sp>
    </p:spTree>
    <p:extLst>
      <p:ext uri="{BB962C8B-B14F-4D97-AF65-F5344CB8AC3E}">
        <p14:creationId xmlns:p14="http://schemas.microsoft.com/office/powerpoint/2010/main" val="2239874771"/>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80043" y="554855"/>
            <a:ext cx="10678897" cy="1677717"/>
          </a:xfrm>
        </p:spPr>
        <p:txBody>
          <a:bodyPr>
            <a:noAutofit/>
          </a:bodyPr>
          <a:lstStyle/>
          <a:p>
            <a:r>
              <a:rPr lang="en-US" sz="5400" b="1" dirty="0">
                <a:latin typeface="Candara" panose="020E0502030303020204" pitchFamily="34" charset="0"/>
              </a:rPr>
              <a:t>Moral Purity Keeps Us Prepared  for Christ’s Return  </a:t>
            </a:r>
            <a:r>
              <a:rPr lang="en-US" i="1" dirty="0">
                <a:latin typeface="Candara" panose="020E0502030303020204" pitchFamily="34" charset="0"/>
              </a:rPr>
              <a:t>Titus 2:13</a:t>
            </a:r>
            <a:endParaRPr lang="en-US" sz="54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80043" y="2461750"/>
            <a:ext cx="10459844" cy="3970750"/>
          </a:xfrm>
        </p:spPr>
        <p:txBody>
          <a:bodyPr>
            <a:normAutofit/>
          </a:bodyPr>
          <a:lstStyle/>
          <a:p>
            <a:pPr>
              <a:lnSpc>
                <a:spcPct val="100000"/>
              </a:lnSpc>
              <a:spcBef>
                <a:spcPts val="1200"/>
              </a:spcBef>
              <a:buSzPct val="80000"/>
            </a:pPr>
            <a:r>
              <a:rPr lang="en-US" sz="4000" dirty="0">
                <a:latin typeface="Candara" panose="020E0502030303020204" pitchFamily="34" charset="0"/>
              </a:rPr>
              <a:t>Hope of glory compels pure living, </a:t>
            </a:r>
            <a:br>
              <a:rPr lang="en-US" sz="4000" i="1" dirty="0">
                <a:latin typeface="Candara" panose="020E0502030303020204" pitchFamily="34" charset="0"/>
              </a:rPr>
            </a:br>
            <a:r>
              <a:rPr lang="en-US" sz="4000" i="1" dirty="0">
                <a:latin typeface="Candara" panose="020E0502030303020204" pitchFamily="34" charset="0"/>
              </a:rPr>
              <a:t>1 John 3:1-3</a:t>
            </a:r>
          </a:p>
          <a:p>
            <a:pPr>
              <a:lnSpc>
                <a:spcPct val="100000"/>
              </a:lnSpc>
              <a:spcBef>
                <a:spcPts val="1200"/>
              </a:spcBef>
              <a:buSzPct val="80000"/>
            </a:pPr>
            <a:r>
              <a:rPr lang="en-US" sz="4000" dirty="0">
                <a:latin typeface="Candara" panose="020E0502030303020204" pitchFamily="34" charset="0"/>
              </a:rPr>
              <a:t>Coming destruction of world, </a:t>
            </a:r>
            <a:r>
              <a:rPr lang="en-US" sz="4000" i="1" dirty="0">
                <a:latin typeface="Candara" panose="020E0502030303020204" pitchFamily="34" charset="0"/>
              </a:rPr>
              <a:t>2 Peter 3:10-14</a:t>
            </a:r>
          </a:p>
          <a:p>
            <a:pPr>
              <a:lnSpc>
                <a:spcPct val="100000"/>
              </a:lnSpc>
              <a:spcBef>
                <a:spcPts val="1200"/>
              </a:spcBef>
              <a:buSzPct val="80000"/>
            </a:pPr>
            <a:r>
              <a:rPr lang="en-US" sz="4000" dirty="0">
                <a:latin typeface="Candara" panose="020E0502030303020204" pitchFamily="34" charset="0"/>
              </a:rPr>
              <a:t>Our job is to kill immorality within us, </a:t>
            </a:r>
            <a:br>
              <a:rPr lang="en-US" sz="4000" dirty="0">
                <a:latin typeface="Candara" panose="020E0502030303020204" pitchFamily="34" charset="0"/>
              </a:rPr>
            </a:br>
            <a:r>
              <a:rPr lang="en-US" sz="4000" i="1" dirty="0">
                <a:latin typeface="Candara" panose="020E0502030303020204" pitchFamily="34" charset="0"/>
              </a:rPr>
              <a:t>Colossians 3:4-9</a:t>
            </a: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7</a:t>
            </a:fld>
            <a:endParaRPr lang="en-US" sz="1400" dirty="0">
              <a:latin typeface="Candara" panose="020E0502030303020204" pitchFamily="34" charset="0"/>
            </a:endParaRPr>
          </a:p>
        </p:txBody>
      </p:sp>
    </p:spTree>
    <p:extLst>
      <p:ext uri="{BB962C8B-B14F-4D97-AF65-F5344CB8AC3E}">
        <p14:creationId xmlns:p14="http://schemas.microsoft.com/office/powerpoint/2010/main" val="701640870"/>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80043" y="685244"/>
            <a:ext cx="10678897" cy="1677717"/>
          </a:xfrm>
        </p:spPr>
        <p:txBody>
          <a:bodyPr>
            <a:noAutofit/>
          </a:bodyPr>
          <a:lstStyle/>
          <a:p>
            <a:r>
              <a:rPr lang="en-US" sz="5400" b="1" dirty="0">
                <a:latin typeface="Candara" panose="020E0502030303020204" pitchFamily="34" charset="0"/>
              </a:rPr>
              <a:t>Moral Purity is Essential for the  People of God </a:t>
            </a:r>
            <a:r>
              <a:rPr lang="en-US" i="1" dirty="0">
                <a:latin typeface="Candara" panose="020E0502030303020204" pitchFamily="34" charset="0"/>
              </a:rPr>
              <a:t>Titus 2:14</a:t>
            </a:r>
            <a:endParaRPr lang="en-US" sz="54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80043" y="2705623"/>
            <a:ext cx="10459844" cy="3467134"/>
          </a:xfrm>
        </p:spPr>
        <p:txBody>
          <a:bodyPr>
            <a:normAutofit/>
          </a:bodyPr>
          <a:lstStyle/>
          <a:p>
            <a:pPr>
              <a:lnSpc>
                <a:spcPct val="100000"/>
              </a:lnSpc>
              <a:spcBef>
                <a:spcPts val="1800"/>
              </a:spcBef>
              <a:buSzPct val="80000"/>
            </a:pPr>
            <a:r>
              <a:rPr lang="en-US" sz="4400" dirty="0">
                <a:latin typeface="Candara" panose="020E0502030303020204" pitchFamily="34" charset="0"/>
              </a:rPr>
              <a:t>Our lives must not deny God, </a:t>
            </a:r>
            <a:r>
              <a:rPr lang="en-US" sz="4400" i="1" dirty="0">
                <a:latin typeface="Candara" panose="020E0502030303020204" pitchFamily="34" charset="0"/>
              </a:rPr>
              <a:t>Titus 1:15-16</a:t>
            </a:r>
          </a:p>
          <a:p>
            <a:pPr>
              <a:lnSpc>
                <a:spcPct val="100000"/>
              </a:lnSpc>
              <a:spcBef>
                <a:spcPts val="1800"/>
              </a:spcBef>
              <a:buSzPct val="80000"/>
            </a:pPr>
            <a:r>
              <a:rPr lang="en-US" sz="4400" dirty="0">
                <a:latin typeface="Candara" panose="020E0502030303020204" pitchFamily="34" charset="0"/>
              </a:rPr>
              <a:t>Our lives must set an example that cannot be condemned, </a:t>
            </a:r>
            <a:r>
              <a:rPr lang="en-US" sz="4400" i="1" dirty="0">
                <a:latin typeface="Candara" panose="020E0502030303020204" pitchFamily="34" charset="0"/>
              </a:rPr>
              <a:t>Titus 2:6-8 </a:t>
            </a:r>
            <a:br>
              <a:rPr lang="en-US" sz="4400" i="1" dirty="0">
                <a:latin typeface="Candara" panose="020E0502030303020204" pitchFamily="34" charset="0"/>
              </a:rPr>
            </a:br>
            <a:r>
              <a:rPr lang="en-US" sz="4400" i="1" dirty="0">
                <a:latin typeface="Candara" panose="020E0502030303020204" pitchFamily="34" charset="0"/>
              </a:rPr>
              <a:t>(cf. 3:3-5, 8)</a:t>
            </a: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8</a:t>
            </a:fld>
            <a:endParaRPr lang="en-US" sz="1400" dirty="0">
              <a:latin typeface="Candara" panose="020E0502030303020204" pitchFamily="34" charset="0"/>
            </a:endParaRPr>
          </a:p>
        </p:txBody>
      </p:sp>
    </p:spTree>
    <p:extLst>
      <p:ext uri="{BB962C8B-B14F-4D97-AF65-F5344CB8AC3E}">
        <p14:creationId xmlns:p14="http://schemas.microsoft.com/office/powerpoint/2010/main" val="2637000676"/>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1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1DA95-E723-454B-9E8C-A62D5298ACEB}"/>
              </a:ext>
            </a:extLst>
          </p:cNvPr>
          <p:cNvSpPr>
            <a:spLocks noGrp="1"/>
          </p:cNvSpPr>
          <p:nvPr>
            <p:ph type="title"/>
          </p:nvPr>
        </p:nvSpPr>
        <p:spPr>
          <a:xfrm>
            <a:off x="1144858" y="651788"/>
            <a:ext cx="9902283" cy="1159727"/>
          </a:xfrm>
        </p:spPr>
        <p:txBody>
          <a:bodyPr>
            <a:normAutofit/>
          </a:bodyPr>
          <a:lstStyle/>
          <a:p>
            <a:r>
              <a:rPr lang="en-US" sz="6000" b="1" dirty="0">
                <a:latin typeface="Candara" panose="020E0502030303020204" pitchFamily="34" charset="0"/>
              </a:rPr>
              <a:t>Personal Morality</a:t>
            </a:r>
          </a:p>
        </p:txBody>
      </p:sp>
      <p:sp>
        <p:nvSpPr>
          <p:cNvPr id="3" name="Content Placeholder 2">
            <a:extLst>
              <a:ext uri="{FF2B5EF4-FFF2-40B4-BE49-F238E27FC236}">
                <a16:creationId xmlns:a16="http://schemas.microsoft.com/office/drawing/2014/main" id="{CE65EE6E-0621-4B9A-89E8-2CD38353A8B4}"/>
              </a:ext>
            </a:extLst>
          </p:cNvPr>
          <p:cNvSpPr>
            <a:spLocks noGrp="1"/>
          </p:cNvSpPr>
          <p:nvPr>
            <p:ph idx="1"/>
          </p:nvPr>
        </p:nvSpPr>
        <p:spPr>
          <a:xfrm>
            <a:off x="1144858" y="1966586"/>
            <a:ext cx="10459844" cy="4336761"/>
          </a:xfrm>
        </p:spPr>
        <p:txBody>
          <a:bodyPr>
            <a:normAutofit/>
          </a:bodyPr>
          <a:lstStyle/>
          <a:p>
            <a:pPr>
              <a:lnSpc>
                <a:spcPct val="100000"/>
              </a:lnSpc>
              <a:spcBef>
                <a:spcPts val="1800"/>
              </a:spcBef>
              <a:buSzPct val="80000"/>
            </a:pPr>
            <a:r>
              <a:rPr lang="en-US" sz="4200" dirty="0">
                <a:latin typeface="Candara" panose="020E0502030303020204" pitchFamily="34" charset="0"/>
              </a:rPr>
              <a:t>Keep your mind fully set on the grace you will receive when Christ returns</a:t>
            </a:r>
          </a:p>
          <a:p>
            <a:pPr>
              <a:lnSpc>
                <a:spcPct val="100000"/>
              </a:lnSpc>
              <a:spcBef>
                <a:spcPts val="1800"/>
              </a:spcBef>
              <a:buSzPct val="80000"/>
            </a:pPr>
            <a:r>
              <a:rPr lang="en-US" sz="4200" dirty="0">
                <a:latin typeface="Candara" panose="020E0502030303020204" pitchFamily="34" charset="0"/>
              </a:rPr>
              <a:t>Come out and be holy, </a:t>
            </a:r>
            <a:r>
              <a:rPr lang="en-US" sz="4200" i="1" dirty="0">
                <a:latin typeface="Candara" panose="020E0502030303020204" pitchFamily="34" charset="0"/>
              </a:rPr>
              <a:t>1 Peter 1:13-16</a:t>
            </a:r>
          </a:p>
          <a:p>
            <a:pPr>
              <a:lnSpc>
                <a:spcPct val="100000"/>
              </a:lnSpc>
              <a:spcBef>
                <a:spcPts val="1800"/>
              </a:spcBef>
              <a:buSzPct val="80000"/>
            </a:pPr>
            <a:r>
              <a:rPr lang="en-US" sz="4200" dirty="0">
                <a:latin typeface="Candara" panose="020E0502030303020204" pitchFamily="34" charset="0"/>
              </a:rPr>
              <a:t>Be the salt of the earth and light of the world, </a:t>
            </a:r>
            <a:r>
              <a:rPr lang="en-US" sz="4200" i="1" dirty="0">
                <a:latin typeface="Candara" panose="020E0502030303020204" pitchFamily="34" charset="0"/>
              </a:rPr>
              <a:t>Matthew 5:13-14</a:t>
            </a:r>
            <a:endParaRPr lang="en-US" sz="4200" dirty="0">
              <a:latin typeface="Candara" panose="020E0502030303020204" pitchFamily="34" charset="0"/>
            </a:endParaRPr>
          </a:p>
        </p:txBody>
      </p:sp>
      <p:pic>
        <p:nvPicPr>
          <p:cNvPr id="4" name="Picture 3">
            <a:extLst>
              <a:ext uri="{FF2B5EF4-FFF2-40B4-BE49-F238E27FC236}">
                <a16:creationId xmlns:a16="http://schemas.microsoft.com/office/drawing/2014/main" id="{B9FBCE6F-E658-4289-9C85-074A1FC5E527}"/>
              </a:ext>
            </a:extLst>
          </p:cNvPr>
          <p:cNvPicPr>
            <a:picLocks noChangeAspect="1" noChangeArrowheads="1"/>
          </p:cNvPicPr>
          <p:nvPr/>
        </p:nvPicPr>
        <p:blipFill>
          <a:blip r:embed="rId2" cstate="screen"/>
          <a:srcRect/>
          <a:stretch>
            <a:fillRect/>
          </a:stretch>
        </p:blipFill>
        <p:spPr bwMode="auto">
          <a:xfrm>
            <a:off x="83344" y="6303347"/>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F5F22B17-84B5-4F79-8AFB-306F5C05FE40}"/>
              </a:ext>
            </a:extLst>
          </p:cNvPr>
          <p:cNvSpPr>
            <a:spLocks noGrp="1"/>
          </p:cNvSpPr>
          <p:nvPr>
            <p:ph type="sldNum" sz="quarter" idx="12"/>
          </p:nvPr>
        </p:nvSpPr>
        <p:spPr>
          <a:xfrm>
            <a:off x="10349558" y="6432500"/>
            <a:ext cx="1596292" cy="404614"/>
          </a:xfrm>
        </p:spPr>
        <p:txBody>
          <a:bodyPr/>
          <a:lstStyle/>
          <a:p>
            <a:fld id="{69E57DC2-970A-4B3E-BB1C-7A09969E49DF}" type="slidenum">
              <a:rPr lang="en-US" sz="1400" smtClean="0">
                <a:latin typeface="Candara" panose="020E0502030303020204" pitchFamily="34" charset="0"/>
              </a:rPr>
              <a:t>9</a:t>
            </a:fld>
            <a:endParaRPr lang="en-US" sz="1400" dirty="0">
              <a:latin typeface="Candara" panose="020E0502030303020204" pitchFamily="34" charset="0"/>
            </a:endParaRPr>
          </a:p>
        </p:txBody>
      </p:sp>
    </p:spTree>
    <p:extLst>
      <p:ext uri="{BB962C8B-B14F-4D97-AF65-F5344CB8AC3E}">
        <p14:creationId xmlns:p14="http://schemas.microsoft.com/office/powerpoint/2010/main" val="146050678"/>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113</TotalTime>
  <Words>288</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Candara</vt:lpstr>
      <vt:lpstr>Franklin Gothic Book</vt:lpstr>
      <vt:lpstr>Crop</vt:lpstr>
      <vt:lpstr>Personal Morality</vt:lpstr>
      <vt:lpstr>Personal Morality</vt:lpstr>
      <vt:lpstr>Call to Holiness 1 Thessalonians 4:1-8</vt:lpstr>
      <vt:lpstr>“For the grace of God that brings salvation has appeared to all men, teaching us that, denying ungodliness and worldly lusts, we should live soberly, righteously, and godly in the present age, looking for the blessed hope and glorious appearing of our great God and Savior Jesus Christ, who gave Himself for us, that He might redeem us from every lawless deed and purify for Himself His own special people, zealous for good works.”</vt:lpstr>
      <vt:lpstr>Moral Purity and Grace Received Titus 2:11</vt:lpstr>
      <vt:lpstr>Moral Purity a Mark of Distinction Titus 2:12</vt:lpstr>
      <vt:lpstr>Moral Purity Keeps Us Prepared  for Christ’s Return  Titus 2:13</vt:lpstr>
      <vt:lpstr>Moral Purity is Essential for the  People of God Titus 2:14</vt:lpstr>
      <vt:lpstr>Personal Morality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Morality</dc:title>
  <dc:creator>Joe R Price</dc:creator>
  <cp:lastModifiedBy>Joe R Price</cp:lastModifiedBy>
  <cp:revision>30</cp:revision>
  <dcterms:created xsi:type="dcterms:W3CDTF">2019-07-12T16:56:37Z</dcterms:created>
  <dcterms:modified xsi:type="dcterms:W3CDTF">2019-07-14T13:41:37Z</dcterms:modified>
</cp:coreProperties>
</file>