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7A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2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5342C-BF9A-4A8F-AAAD-23BF7F5D84F9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8DF24-8113-40D9-BAEA-604A3017C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07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D707-BFA5-49FF-946E-230D45062516}" type="datetime1">
              <a:rPr lang="en-US" smtClean="0"/>
              <a:t>7/21/2019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3F1F-9167-49DD-AF6A-61DE91E47470}" type="datetime1">
              <a:rPr lang="en-US" smtClean="0"/>
              <a:t>7/21/2019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F2FD-FA8A-404F-B327-C2298BE0B119}" type="datetime1">
              <a:rPr lang="en-US" smtClean="0"/>
              <a:t>7/21/2019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D18E-E8B4-4C2D-9CF7-06B1DCC6D3FA}" type="datetime1">
              <a:rPr lang="en-US" smtClean="0"/>
              <a:t>7/21/2019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3AA62-E615-4922-AC8D-F2B1119C19EA}" type="datetime1">
              <a:rPr lang="en-US" smtClean="0"/>
              <a:t>7/21/2019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188F-84A6-46F0-9DC2-0BCA0BC3E97A}" type="datetime1">
              <a:rPr lang="en-US" smtClean="0"/>
              <a:t>7/21/2019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91DB7-83E1-4F6F-B1EB-BAA2B5F93FDB}" type="datetime1">
              <a:rPr lang="en-US" smtClean="0"/>
              <a:t>7/21/2019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F1EF4-1EC5-4292-947A-4D4BF42246AF}" type="datetime1">
              <a:rPr lang="en-US" smtClean="0"/>
              <a:t>7/21/2019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1A42-E825-4F6D-B61E-6072DBCA28D5}" type="datetime1">
              <a:rPr lang="en-US" smtClean="0"/>
              <a:t>7/21/2019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A95E-F24B-4DB3-8B86-DC5DA305B828}" type="datetime1">
              <a:rPr lang="en-US" smtClean="0"/>
              <a:t>7/21/2019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97596-BE34-4A95-BE41-AFA9CED32244}" type="datetime1">
              <a:rPr lang="en-US" smtClean="0"/>
              <a:t>7/21/2019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53A45-87F7-4302-A282-B3B34BF08E74}" type="datetime1">
              <a:rPr lang="en-US" smtClean="0"/>
              <a:t>7/21/2019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0F86C-652F-470C-A111-7BB454BAE081}" type="datetime1">
              <a:rPr lang="en-US" smtClean="0"/>
              <a:t>7/21/2019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A1C05773-6820-491E-864E-5136ACE012C9}" type="datetime1">
              <a:rPr lang="en-US" smtClean="0"/>
              <a:t>7/21/2019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355AA8B1-6C7E-428E-8116-A0BE98B1B5B9}" type="datetime1">
              <a:rPr lang="en-US" smtClean="0"/>
              <a:t>7/21/2019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transition spd="slow">
    <p:push dir="u"/>
  </p:transition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D4EDA-27CA-4054-B9DC-359089F96C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the New Testament (Still) Applies to 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ECECC1-1B2D-49F7-A7C8-484F49215B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910947"/>
          </a:xfrm>
        </p:spPr>
        <p:txBody>
          <a:bodyPr>
            <a:noAutofit/>
          </a:bodyPr>
          <a:lstStyle/>
          <a:p>
            <a:r>
              <a:rPr lang="en-US" sz="4400" b="1" i="1" dirty="0"/>
              <a:t>Scripture Reading: 1 Corinthians 2:6-16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9EA707-0C48-4F0A-A52B-60928020DA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02713517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CB22D-A2FB-4D20-B7EE-120472F18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039" y="2455181"/>
            <a:ext cx="11171767" cy="3671299"/>
          </a:xfrm>
          <a:effectLst/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400" b="1" dirty="0"/>
              <a:t>Confirms the salvation Jesus taught</a:t>
            </a:r>
          </a:p>
          <a:p>
            <a:pPr marL="400050" lvl="1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4400" i="1" dirty="0"/>
              <a:t>-Hebrews 2:1-4</a:t>
            </a:r>
          </a:p>
          <a:p>
            <a:pPr marL="400050" lvl="1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4400" i="1" dirty="0"/>
              <a:t>-1 John 1:1-4</a:t>
            </a:r>
          </a:p>
          <a:p>
            <a:pPr marL="400050" lvl="1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4400" i="1" dirty="0"/>
              <a:t>-1 John 5:20 (18-20)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E866D3-678E-4EAF-8FCF-866A39876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2651" y="6282599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z="1600" smtClean="0">
                <a:solidFill>
                  <a:srgbClr val="987ABC"/>
                </a:solidFill>
              </a:rPr>
              <a:pPr/>
              <a:t>10</a:t>
            </a:fld>
            <a:endParaRPr lang="en-US" sz="1600" dirty="0">
              <a:solidFill>
                <a:srgbClr val="987ABC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805D4B-6CE9-4ACF-BA1D-585FCBE6D3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BE406682-DE65-4229-A9C0-D4643C1A6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937" y="84801"/>
            <a:ext cx="11456126" cy="1783187"/>
          </a:xfrm>
        </p:spPr>
        <p:txBody>
          <a:bodyPr/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the New Testament (Still) </a:t>
            </a:r>
            <a:b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Binding Authority Over Us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70696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CB22D-A2FB-4D20-B7EE-120472F18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039" y="2229493"/>
            <a:ext cx="11171767" cy="4222678"/>
          </a:xfrm>
          <a:effectLst/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400" b="1" dirty="0"/>
              <a:t>Completely equips us for every good work (inspired of God)</a:t>
            </a:r>
          </a:p>
          <a:p>
            <a:pPr marL="400050" lvl="1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4400" i="1" dirty="0"/>
              <a:t>-2 Timothy 3:15-17</a:t>
            </a:r>
          </a:p>
          <a:p>
            <a:pPr marL="400050" lvl="1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4400" i="1" dirty="0"/>
              <a:t>-2 Peter 3:16, 1-2</a:t>
            </a:r>
          </a:p>
          <a:p>
            <a:pPr marL="400050" lvl="1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4400" i="1" dirty="0"/>
              <a:t>-Judges 21:25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E866D3-678E-4EAF-8FCF-866A39876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2651" y="6282599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z="1600" smtClean="0">
                <a:solidFill>
                  <a:srgbClr val="987ABC"/>
                </a:solidFill>
              </a:rPr>
              <a:pPr/>
              <a:t>11</a:t>
            </a:fld>
            <a:endParaRPr lang="en-US" sz="1600" dirty="0">
              <a:solidFill>
                <a:srgbClr val="987ABC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805D4B-6CE9-4ACF-BA1D-585FCBE6D3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C444F199-7378-4444-91B0-D40FAF31E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937" y="84801"/>
            <a:ext cx="11456126" cy="1783187"/>
          </a:xfrm>
        </p:spPr>
        <p:txBody>
          <a:bodyPr/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the New Testament (Still) </a:t>
            </a:r>
            <a:b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Binding Authority Over Us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55809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CB22D-A2FB-4D20-B7EE-120472F18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154" y="2455181"/>
            <a:ext cx="10319657" cy="3383916"/>
          </a:xfrm>
          <a:effectLst/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800" b="1" dirty="0"/>
              <a:t>Is to be taught to others</a:t>
            </a:r>
          </a:p>
          <a:p>
            <a:pPr marL="400050" lvl="1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4400" i="1" dirty="0"/>
              <a:t>-2 Timothy 2:2</a:t>
            </a:r>
          </a:p>
          <a:p>
            <a:pPr marL="400050" lvl="1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4400" i="1" dirty="0"/>
              <a:t>-Acts 8:4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E866D3-678E-4EAF-8FCF-866A39876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2651" y="6282599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z="1600" smtClean="0">
                <a:solidFill>
                  <a:srgbClr val="987ABC"/>
                </a:solidFill>
              </a:rPr>
              <a:pPr/>
              <a:t>12</a:t>
            </a:fld>
            <a:endParaRPr lang="en-US" sz="1600" dirty="0">
              <a:solidFill>
                <a:srgbClr val="987ABC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805D4B-6CE9-4ACF-BA1D-585FCBE6D3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79DCA415-9ED3-4A8F-8D43-05788117E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937" y="84801"/>
            <a:ext cx="11456126" cy="1783187"/>
          </a:xfrm>
        </p:spPr>
        <p:txBody>
          <a:bodyPr/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the New Testament (Still) </a:t>
            </a:r>
            <a:b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Binding Authority Over Us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19853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CB22D-A2FB-4D20-B7EE-120472F18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681" y="2455180"/>
            <a:ext cx="11456125" cy="3971745"/>
          </a:xfrm>
          <a:effectLst/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400" b="1" dirty="0"/>
              <a:t>Eternal benefits come from the NT:</a:t>
            </a:r>
          </a:p>
          <a:p>
            <a:pPr marL="400050" lvl="1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4400" i="1" dirty="0"/>
              <a:t>-</a:t>
            </a:r>
            <a:r>
              <a:rPr lang="en-US" sz="4400" dirty="0"/>
              <a:t>Saves us,</a:t>
            </a:r>
            <a:r>
              <a:rPr lang="en-US" sz="4400" i="1" dirty="0"/>
              <a:t> John 17:17, 20 (20:30-31)</a:t>
            </a:r>
          </a:p>
          <a:p>
            <a:pPr marL="400050" lvl="1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4400" i="1" dirty="0"/>
              <a:t>-</a:t>
            </a:r>
            <a:r>
              <a:rPr lang="en-US" sz="4400" dirty="0"/>
              <a:t>Equips us,</a:t>
            </a:r>
            <a:r>
              <a:rPr lang="en-US" sz="4400" i="1" dirty="0"/>
              <a:t> Acts 2:42; Ephesians 4:11-12</a:t>
            </a:r>
          </a:p>
          <a:p>
            <a:pPr marL="400050" lvl="1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4400" i="1" dirty="0"/>
              <a:t>-</a:t>
            </a:r>
            <a:r>
              <a:rPr lang="en-US" sz="4400" dirty="0"/>
              <a:t>Unites us,</a:t>
            </a:r>
            <a:r>
              <a:rPr lang="en-US" sz="4400" i="1" dirty="0"/>
              <a:t> John 17:21; Acts 4:32-33; 									 	Ephesians 4:3, 13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E866D3-678E-4EAF-8FCF-866A39876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2651" y="6282599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z="1600" smtClean="0">
                <a:solidFill>
                  <a:srgbClr val="987ABC"/>
                </a:solidFill>
              </a:rPr>
              <a:pPr/>
              <a:t>13</a:t>
            </a:fld>
            <a:endParaRPr lang="en-US" sz="1600" dirty="0">
              <a:solidFill>
                <a:srgbClr val="987ABC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805D4B-6CE9-4ACF-BA1D-585FCBE6D3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2EB5DAF-9328-4B94-A0E6-5DBEC9D9B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937" y="84801"/>
            <a:ext cx="11456126" cy="1783187"/>
          </a:xfrm>
        </p:spPr>
        <p:txBody>
          <a:bodyPr/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the New Testament (Still) </a:t>
            </a:r>
            <a:b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Binding Authority Over Us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84640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A8A0-A31D-4061-B1F6-F6CD5F060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937" y="84801"/>
            <a:ext cx="11456126" cy="1783187"/>
          </a:xfrm>
        </p:spPr>
        <p:txBody>
          <a:bodyPr/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the New Testament (Still) </a:t>
            </a:r>
            <a:b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Applies to Us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CB22D-A2FB-4D20-B7EE-120472F18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228" y="2250040"/>
            <a:ext cx="11596579" cy="4074560"/>
          </a:xfrm>
          <a:effectLst/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200" b="1" dirty="0"/>
              <a:t>Still the word of God</a:t>
            </a:r>
            <a:r>
              <a:rPr lang="en-US" sz="4200" dirty="0"/>
              <a:t>, </a:t>
            </a:r>
            <a:r>
              <a:rPr lang="en-US" sz="4200" i="1" dirty="0"/>
              <a:t>1 Thessalonians 2:13</a:t>
            </a:r>
          </a:p>
          <a:p>
            <a:pPr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200" b="1" dirty="0"/>
              <a:t>Still unable to have faith and be saved 	without it</a:t>
            </a:r>
            <a:r>
              <a:rPr lang="en-US" sz="4200" dirty="0"/>
              <a:t>, </a:t>
            </a:r>
            <a:r>
              <a:rPr lang="en-US" sz="4200" i="1" dirty="0"/>
              <a:t>John 20:30-31</a:t>
            </a:r>
          </a:p>
          <a:p>
            <a:pPr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200" b="1" dirty="0"/>
              <a:t>Still reveals mind of God</a:t>
            </a:r>
            <a:r>
              <a:rPr lang="en-US" sz="4200" dirty="0"/>
              <a:t>, </a:t>
            </a:r>
            <a:r>
              <a:rPr lang="en-US" sz="4200" i="1" dirty="0"/>
              <a:t>1 Cor. 2:10-13</a:t>
            </a:r>
            <a:endParaRPr lang="en-US" sz="4200" b="1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E866D3-678E-4EAF-8FCF-866A39876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2651" y="6282599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z="1600" smtClean="0">
                <a:solidFill>
                  <a:srgbClr val="987ABC"/>
                </a:solidFill>
              </a:rPr>
              <a:pPr/>
              <a:t>14</a:t>
            </a:fld>
            <a:endParaRPr lang="en-US" sz="1600" dirty="0">
              <a:solidFill>
                <a:srgbClr val="987ABC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805D4B-6CE9-4ACF-BA1D-585FCBE6D3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677804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A8A0-A31D-4061-B1F6-F6CD5F060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891" y="84802"/>
            <a:ext cx="10998926" cy="1713684"/>
          </a:xfrm>
        </p:spPr>
        <p:txBody>
          <a:bodyPr/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Apostles and Prophets</a:t>
            </a:r>
            <a:b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4:11-12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CB22D-A2FB-4D20-B7EE-120472F18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418230"/>
            <a:ext cx="10781105" cy="3636511"/>
          </a:xfrm>
          <a:effectLst/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4400" b="1" dirty="0"/>
              <a:t>Given by Christ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4400" b="1" dirty="0"/>
              <a:t>Wrote the New Testament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4400" b="1" dirty="0"/>
              <a:t>Does New Testament apply to us?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4200" dirty="0"/>
              <a:t>Necessarily infer it does apply today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E866D3-678E-4EAF-8FCF-866A39876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2651" y="6282599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z="1600" smtClean="0">
                <a:solidFill>
                  <a:srgbClr val="987ABC"/>
                </a:solidFill>
              </a:rPr>
              <a:pPr/>
              <a:t>2</a:t>
            </a:fld>
            <a:endParaRPr lang="en-US" sz="1600" dirty="0">
              <a:solidFill>
                <a:srgbClr val="987ABC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805D4B-6CE9-4ACF-BA1D-585FCBE6D3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13934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A8A0-A31D-4061-B1F6-F6CD5F060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937" y="84802"/>
            <a:ext cx="11456126" cy="1783187"/>
          </a:xfrm>
        </p:spPr>
        <p:txBody>
          <a:bodyPr/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Reject Necessary Inferences to Establish Authority…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CB22D-A2FB-4D20-B7EE-120472F18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623" y="2470481"/>
            <a:ext cx="10781105" cy="3636511"/>
          </a:xfrm>
          <a:effectLst/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4400" b="1" dirty="0"/>
              <a:t>How can you accept any of the NT?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4200" dirty="0"/>
              <a:t>Respect its </a:t>
            </a:r>
            <a:r>
              <a:rPr lang="en-US" sz="4200" b="1" dirty="0"/>
              <a:t>verbal inspiration</a:t>
            </a:r>
            <a:r>
              <a:rPr lang="en-US" sz="4200" dirty="0"/>
              <a:t>?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4200" dirty="0"/>
              <a:t>Believe it has </a:t>
            </a:r>
            <a:r>
              <a:rPr lang="en-US" sz="4200" b="1" dirty="0"/>
              <a:t>binding authority</a:t>
            </a:r>
            <a:r>
              <a:rPr lang="en-US" sz="4200" dirty="0"/>
              <a:t>?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4200" dirty="0"/>
              <a:t>Follow its </a:t>
            </a:r>
            <a:r>
              <a:rPr lang="en-US" sz="4200" b="1" dirty="0"/>
              <a:t>binding patterns</a:t>
            </a:r>
            <a:r>
              <a:rPr lang="en-US" sz="4200" dirty="0"/>
              <a:t>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E866D3-678E-4EAF-8FCF-866A39876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2651" y="6282599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z="1600" smtClean="0">
                <a:solidFill>
                  <a:srgbClr val="987ABC"/>
                </a:solidFill>
              </a:rPr>
              <a:pPr/>
              <a:t>3</a:t>
            </a:fld>
            <a:endParaRPr lang="en-US" sz="1600" dirty="0">
              <a:solidFill>
                <a:srgbClr val="987ABC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805D4B-6CE9-4ACF-BA1D-585FCBE6D3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384190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A8A0-A31D-4061-B1F6-F6CD5F060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937" y="84801"/>
            <a:ext cx="11456126" cy="1783187"/>
          </a:xfrm>
        </p:spPr>
        <p:txBody>
          <a:bodyPr/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Necessary Inferences are Rejected to Establish Authority…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CB22D-A2FB-4D20-B7EE-120472F18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228" y="2259239"/>
            <a:ext cx="11596577" cy="4326496"/>
          </a:xfrm>
          <a:effectLst/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4400" b="1" dirty="0"/>
              <a:t>Some have already cast off the binding nature of NT patterns </a:t>
            </a:r>
            <a:r>
              <a:rPr lang="en-US" sz="4400" i="1" dirty="0"/>
              <a:t>(2 Timothy 1:13)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4000" dirty="0"/>
              <a:t>Apostles claimed their words have heaven’s binding authority, </a:t>
            </a:r>
            <a:r>
              <a:rPr lang="en-US" sz="4000" i="1" dirty="0"/>
              <a:t>Galatians 1:8-9</a:t>
            </a:r>
          </a:p>
          <a:p>
            <a:pPr lvl="2">
              <a:spcBef>
                <a:spcPts val="1800"/>
              </a:spcBef>
              <a:spcAft>
                <a:spcPts val="0"/>
              </a:spcAft>
            </a:pPr>
            <a:r>
              <a:rPr lang="en-US" sz="3900" dirty="0"/>
              <a:t>If true--Must obey; If false--Deceived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E866D3-678E-4EAF-8FCF-866A39876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2651" y="6282599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z="1600" smtClean="0">
                <a:solidFill>
                  <a:srgbClr val="987ABC"/>
                </a:solidFill>
              </a:rPr>
              <a:pPr/>
              <a:t>4</a:t>
            </a:fld>
            <a:endParaRPr lang="en-US" sz="1600" dirty="0">
              <a:solidFill>
                <a:srgbClr val="987ABC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805D4B-6CE9-4ACF-BA1D-585FCBE6D3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096062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6758F-9A93-470E-B488-5170672A9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2393879"/>
            <a:ext cx="10561418" cy="2026317"/>
          </a:xfrm>
        </p:spPr>
        <p:txBody>
          <a:bodyPr/>
          <a:lstStyle/>
          <a:p>
            <a:r>
              <a:rPr lang="en-US" sz="6000" dirty="0"/>
              <a:t>Why the New Testament </a:t>
            </a:r>
            <a:br>
              <a:rPr lang="en-US" sz="6000" dirty="0"/>
            </a:br>
            <a:r>
              <a:rPr lang="en-US" sz="6000" dirty="0"/>
              <a:t>(Still) Applies to 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E0A30D-61A1-4F70-AD4F-1EE299DF2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8331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F690BD-81A3-4BAB-86FB-5054DCA351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4951054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A8A0-A31D-4061-B1F6-F6CD5F060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937" y="84801"/>
            <a:ext cx="11456126" cy="1783187"/>
          </a:xfrm>
        </p:spPr>
        <p:txBody>
          <a:bodyPr/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the New Testament (Still) </a:t>
            </a:r>
            <a:b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Binding Authority Over Us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CB22D-A2FB-4D20-B7EE-120472F18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228" y="2259239"/>
            <a:ext cx="11596577" cy="4023360"/>
          </a:xfrm>
          <a:effectLst/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400" b="1" dirty="0"/>
              <a:t>The commandments of the Lord</a:t>
            </a:r>
          </a:p>
          <a:p>
            <a:pPr marL="400050" lvl="1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4400" i="1" dirty="0"/>
              <a:t>-1 Corinthians 14:37 (4:17)</a:t>
            </a:r>
          </a:p>
          <a:p>
            <a:pPr marL="400050" lvl="1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4400" i="1" dirty="0"/>
              <a:t>-1 Corinthians 4:6</a:t>
            </a:r>
          </a:p>
          <a:p>
            <a:pPr marL="400050" lvl="1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4400" i="1" dirty="0"/>
              <a:t>-Matthew 16:19; 18:18; 2 Thess. 2:13-15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E866D3-678E-4EAF-8FCF-866A39876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2651" y="6282599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z="1600" smtClean="0">
                <a:solidFill>
                  <a:srgbClr val="987ABC"/>
                </a:solidFill>
              </a:rPr>
              <a:pPr/>
              <a:t>6</a:t>
            </a:fld>
            <a:endParaRPr lang="en-US" sz="1600" dirty="0">
              <a:solidFill>
                <a:srgbClr val="987ABC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805D4B-6CE9-4ACF-BA1D-585FCBE6D3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24677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CB22D-A2FB-4D20-B7EE-120472F18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228" y="2259239"/>
            <a:ext cx="11596577" cy="4023360"/>
          </a:xfrm>
          <a:effectLst/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400" b="1" dirty="0"/>
              <a:t>Must receive apostles to receive Jesus</a:t>
            </a:r>
          </a:p>
          <a:p>
            <a:pPr marL="400050" lvl="1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4400" i="1" dirty="0"/>
              <a:t>-Luke 10:16; Matthew 10:40; John 13:20</a:t>
            </a:r>
          </a:p>
          <a:p>
            <a:pPr marL="400050" lvl="1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4400" i="1" dirty="0"/>
              <a:t>-Matthew 28:18-20</a:t>
            </a:r>
          </a:p>
          <a:p>
            <a:pPr marL="400050" lvl="1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4400" i="1" dirty="0"/>
              <a:t>-1 Thessalonians 2:13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E866D3-678E-4EAF-8FCF-866A39876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2651" y="6282599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z="1600" smtClean="0">
                <a:solidFill>
                  <a:srgbClr val="987ABC"/>
                </a:solidFill>
              </a:rPr>
              <a:pPr/>
              <a:t>7</a:t>
            </a:fld>
            <a:endParaRPr lang="en-US" sz="1600" dirty="0">
              <a:solidFill>
                <a:srgbClr val="987ABC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805D4B-6CE9-4ACF-BA1D-585FCBE6D3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A448DF9C-ABB9-4834-9AF1-815210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937" y="84801"/>
            <a:ext cx="11456126" cy="1783187"/>
          </a:xfrm>
        </p:spPr>
        <p:txBody>
          <a:bodyPr/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the New Testament (Still) </a:t>
            </a:r>
            <a:b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Binding Authority Over Us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73348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CB22D-A2FB-4D20-B7EE-120472F18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679" y="2259239"/>
            <a:ext cx="11456126" cy="4023360"/>
          </a:xfrm>
          <a:effectLst/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400" b="1" dirty="0"/>
              <a:t>Circulate their writings (universal)</a:t>
            </a:r>
          </a:p>
          <a:p>
            <a:pPr marL="400050" lvl="1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4400" i="1" dirty="0"/>
              <a:t>-Colossians 4:16</a:t>
            </a:r>
          </a:p>
          <a:p>
            <a:pPr marL="400050" lvl="1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4400" i="1" dirty="0"/>
              <a:t>-1 Thessalonians 5:27 </a:t>
            </a:r>
          </a:p>
          <a:p>
            <a:pPr marL="400050" lvl="1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4400" i="1" dirty="0"/>
              <a:t>-1 Corinthians 4:16-17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E866D3-678E-4EAF-8FCF-866A39876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2651" y="6282599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z="1600" smtClean="0">
                <a:solidFill>
                  <a:srgbClr val="987ABC"/>
                </a:solidFill>
              </a:rPr>
              <a:pPr/>
              <a:t>8</a:t>
            </a:fld>
            <a:endParaRPr lang="en-US" sz="1600" dirty="0">
              <a:solidFill>
                <a:srgbClr val="987ABC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805D4B-6CE9-4ACF-BA1D-585FCBE6D3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FCC245B-3C0F-43D5-BB96-97EF20D40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937" y="84801"/>
            <a:ext cx="11456126" cy="1783187"/>
          </a:xfrm>
        </p:spPr>
        <p:txBody>
          <a:bodyPr/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the New Testament (Still) </a:t>
            </a:r>
            <a:b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Binding Authority Over Us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76568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CB22D-A2FB-4D20-B7EE-120472F18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039" y="2455181"/>
            <a:ext cx="11171767" cy="3671299"/>
          </a:xfrm>
          <a:effectLst/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400" b="1" dirty="0"/>
              <a:t>Understandable when read</a:t>
            </a:r>
          </a:p>
          <a:p>
            <a:pPr marL="400050" lvl="1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4400" i="1" dirty="0"/>
              <a:t>-Ephesians 3:3-5</a:t>
            </a:r>
          </a:p>
          <a:p>
            <a:pPr marL="400050" lvl="1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4400" i="1" dirty="0"/>
              <a:t>-Ephesians 4:11-16</a:t>
            </a:r>
          </a:p>
          <a:p>
            <a:pPr marL="400050" lvl="1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4400" i="1" dirty="0"/>
              <a:t>-2 Peter 1:16-21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E866D3-678E-4EAF-8FCF-866A39876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2651" y="6282599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z="1600" smtClean="0">
                <a:solidFill>
                  <a:srgbClr val="987ABC"/>
                </a:solidFill>
              </a:rPr>
              <a:pPr/>
              <a:t>9</a:t>
            </a:fld>
            <a:endParaRPr lang="en-US" sz="1600" dirty="0">
              <a:solidFill>
                <a:srgbClr val="987ABC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805D4B-6CE9-4ACF-BA1D-585FCBE6D3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04EA056B-A2EA-4A16-BA60-43C010FE0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937" y="84801"/>
            <a:ext cx="11456126" cy="1783187"/>
          </a:xfrm>
        </p:spPr>
        <p:txBody>
          <a:bodyPr/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the New Testament (Still) </a:t>
            </a:r>
            <a:b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Binding Authority Over Us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72913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389</Words>
  <Application>Microsoft Office PowerPoint</Application>
  <PresentationFormat>Widescreen</PresentationFormat>
  <Paragraphs>73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Century Gothic</vt:lpstr>
      <vt:lpstr>Wingdings</vt:lpstr>
      <vt:lpstr>Wingdings 2</vt:lpstr>
      <vt:lpstr>Quotable</vt:lpstr>
      <vt:lpstr>Why the New Testament (Still) Applies to Us</vt:lpstr>
      <vt:lpstr>The Apostles and Prophets Ephesians 4:11-12</vt:lpstr>
      <vt:lpstr>If You Reject Necessary Inferences to Establish Authority…</vt:lpstr>
      <vt:lpstr>When Necessary Inferences are Rejected to Establish Authority…</vt:lpstr>
      <vt:lpstr>Why the New Testament  (Still) Applies to Us</vt:lpstr>
      <vt:lpstr>Why the New Testament (Still)  has Binding Authority Over Us</vt:lpstr>
      <vt:lpstr>Why the New Testament (Still)  has Binding Authority Over Us</vt:lpstr>
      <vt:lpstr>Why the New Testament (Still)  has Binding Authority Over Us</vt:lpstr>
      <vt:lpstr>Why the New Testament (Still)  has Binding Authority Over Us</vt:lpstr>
      <vt:lpstr>Why the New Testament (Still)  has Binding Authority Over Us</vt:lpstr>
      <vt:lpstr>Why the New Testament (Still)  has Binding Authority Over Us</vt:lpstr>
      <vt:lpstr>Why the New Testament (Still)  has Binding Authority Over Us</vt:lpstr>
      <vt:lpstr>Why the New Testament (Still)  has Binding Authority Over Us</vt:lpstr>
      <vt:lpstr>Why the New Testament (Still)  Applies to 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R Price</dc:creator>
  <cp:lastModifiedBy>Joe R Price</cp:lastModifiedBy>
  <cp:revision>31</cp:revision>
  <dcterms:created xsi:type="dcterms:W3CDTF">2019-05-29T21:25:49Z</dcterms:created>
  <dcterms:modified xsi:type="dcterms:W3CDTF">2019-07-22T02:41:44Z</dcterms:modified>
</cp:coreProperties>
</file>