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14"/>
  </p:notesMasterIdLst>
  <p:sldIdLst>
    <p:sldId id="256" r:id="rId3"/>
    <p:sldId id="257" r:id="rId4"/>
    <p:sldId id="279" r:id="rId5"/>
    <p:sldId id="270" r:id="rId6"/>
    <p:sldId id="285" r:id="rId7"/>
    <p:sldId id="280" r:id="rId8"/>
    <p:sldId id="281" r:id="rId9"/>
    <p:sldId id="282" r:id="rId10"/>
    <p:sldId id="283" r:id="rId11"/>
    <p:sldId id="284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90" autoAdjust="0"/>
  </p:normalViewPr>
  <p:slideViewPr>
    <p:cSldViewPr>
      <p:cViewPr varScale="1">
        <p:scale>
          <a:sx n="104" d="100"/>
          <a:sy n="104" d="100"/>
        </p:scale>
        <p:origin x="75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607A3-CCCA-436A-800A-B99BBCCD2364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A5F0E-A1A6-4FE5-A0FF-AD286FCB7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24FA-2BAE-4BFB-B48C-FF100208BF93}" type="datetime1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8238-308F-4CD1-87D4-E09D5C859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DC16-081E-48A7-A846-D1036544B4DC}" type="datetime1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8238-308F-4CD1-87D4-E09D5C859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D9B7-A2E2-4F18-80C8-9A0DB791CC91}" type="datetime1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8238-308F-4CD1-87D4-E09D5C859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B621-AB61-44BB-9F1C-71B8EA044CA2}" type="datetime1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8238-308F-4CD1-87D4-E09D5C859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0CBB-3247-42A0-BCBE-DD984FD1BB2C}" type="datetime1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8238-308F-4CD1-87D4-E09D5C859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069E-864C-40B9-AEF8-0AC00C6FE109}" type="datetime1">
              <a:rPr lang="en-US" smtClean="0"/>
              <a:pPr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8238-308F-4CD1-87D4-E09D5C859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3B0D-9201-4E1F-AF06-8641A7BC092A}" type="datetime1">
              <a:rPr lang="en-US" smtClean="0"/>
              <a:pPr/>
              <a:t>9/1/2019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8238-308F-4CD1-87D4-E09D5C859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3DA2-1E59-45CB-85B7-25ABB5EB3BC4}" type="datetime1">
              <a:rPr lang="en-US" smtClean="0"/>
              <a:pPr/>
              <a:t>9/1/2019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8238-308F-4CD1-87D4-E09D5C859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7CE4B-4F52-48BC-BDB2-E1E11F454A7D}" type="datetime1">
              <a:rPr lang="en-US" smtClean="0"/>
              <a:pPr/>
              <a:t>9/1/2019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8238-308F-4CD1-87D4-E09D5C859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B72D-372E-41AF-9F4F-DD811747BF63}" type="datetime1">
              <a:rPr lang="en-US" smtClean="0"/>
              <a:pPr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8238-308F-4CD1-87D4-E09D5C859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944F-D8F8-4504-9333-987C849F838A}" type="datetime1">
              <a:rPr lang="en-US" smtClean="0"/>
              <a:pPr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8238-308F-4CD1-87D4-E09D5C859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0000"/>
              </a:schemeClr>
            </a:gs>
            <a:gs pos="50000">
              <a:schemeClr val="bg1">
                <a:lumMod val="75000"/>
              </a:schemeClr>
            </a:gs>
            <a:gs pos="10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BBCF-6BF6-4125-8F28-246248CCAAD7}" type="datetime1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38238-308F-4CD1-87D4-E09D5C859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752600" y="152400"/>
            <a:ext cx="8686800" cy="1600200"/>
          </a:xfrm>
          <a:prstGeom prst="round2Diag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52401"/>
            <a:ext cx="8686800" cy="15462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>
                <a:ln w="11430"/>
                <a:solidFill>
                  <a:schemeClr val="accent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Ears to Hear</a:t>
            </a:r>
          </a:p>
        </p:txBody>
      </p:sp>
      <p:pic>
        <p:nvPicPr>
          <p:cNvPr id="11266" name="Picture 2" descr="http://www.stewardshipoflife.org/wordpress/wp-content/uploads/2011/01/3133347219_4c16658dd51-370x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9144000" cy="4953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0200" y="1929286"/>
            <a:ext cx="5029200" cy="1524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en-US" sz="4000" b="1" i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Scripture Reading</a:t>
            </a:r>
          </a:p>
          <a:p>
            <a:pPr algn="r"/>
            <a:r>
              <a:rPr lang="en-US" sz="4000" b="1" i="1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Ephesians 4:11-16</a:t>
            </a:r>
            <a:endParaRPr lang="en-US" sz="4000" b="1" i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922BEF-718F-4226-B95F-8F1F7AD24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40" y="637731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18AF66-0821-4D3B-BF31-D4B1153BF5F0}"/>
              </a:ext>
            </a:extLst>
          </p:cNvPr>
          <p:cNvSpPr txBox="1"/>
          <p:nvPr/>
        </p:nvSpPr>
        <p:spPr>
          <a:xfrm>
            <a:off x="10668000" y="5638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Part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Diagonal Corner Rectangle 12"/>
          <p:cNvSpPr/>
          <p:nvPr/>
        </p:nvSpPr>
        <p:spPr>
          <a:xfrm>
            <a:off x="609600" y="244258"/>
            <a:ext cx="10515600" cy="1447800"/>
          </a:xfrm>
          <a:prstGeom prst="round2Diag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10515600" cy="14478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solidFill>
                  <a:schemeClr val="accent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Things that Keep Us from Listening</a:t>
            </a:r>
            <a:endParaRPr lang="en-US" b="1" i="1" spc="50" dirty="0">
              <a:ln w="11430"/>
              <a:solidFill>
                <a:schemeClr val="accent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10668000" cy="4495800"/>
          </a:xfrm>
        </p:spPr>
        <p:txBody>
          <a:bodyPr>
            <a:noAutofit/>
          </a:bodyPr>
          <a:lstStyle/>
          <a:p>
            <a:pPr>
              <a:spcBef>
                <a:spcPts val="1500"/>
              </a:spcBef>
              <a:buBlip>
                <a:blip r:embed="rId2"/>
              </a:buBlip>
            </a:pPr>
            <a:r>
              <a:rPr lang="en-US" sz="4400" b="1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Pride</a:t>
            </a:r>
            <a:r>
              <a:rPr lang="en-US" sz="4400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, </a:t>
            </a:r>
            <a:r>
              <a:rPr lang="en-US" sz="4400" i="1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Proverbs 4:5-8; 11:2; 18:12-13</a:t>
            </a:r>
          </a:p>
          <a:p>
            <a:pPr lvl="1">
              <a:spcBef>
                <a:spcPts val="1500"/>
              </a:spcBef>
              <a:buBlip>
                <a:blip r:embed="rId2"/>
              </a:buBlip>
            </a:pP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Arrogant conceit refuses to be taught and </a:t>
            </a:r>
            <a:br>
              <a:rPr lang="en-US" sz="4000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</a:b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to admit any wrong</a:t>
            </a:r>
          </a:p>
          <a:p>
            <a:pPr lvl="1">
              <a:spcBef>
                <a:spcPts val="1500"/>
              </a:spcBef>
              <a:buBlip>
                <a:blip r:embed="rId2"/>
              </a:buBlip>
            </a:pP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Prevents accepting sound teaching of God’s word and wise advice, </a:t>
            </a:r>
            <a:r>
              <a:rPr lang="en-US" sz="4000" i="1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Proverbs 15:31-33</a:t>
            </a:r>
            <a:endParaRPr lang="en-US" sz="3600" i="1" dirty="0">
              <a:solidFill>
                <a:schemeClr val="bg1">
                  <a:lumMod val="10000"/>
                </a:schemeClr>
              </a:solidFill>
              <a:latin typeface="Cambria" pitchFamily="18" charset="0"/>
            </a:endParaRPr>
          </a:p>
          <a:p>
            <a:pPr lvl="1">
              <a:spcBef>
                <a:spcPts val="1500"/>
              </a:spcBef>
              <a:buBlip>
                <a:blip r:embed="rId2"/>
              </a:buBlip>
            </a:pP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Humility essential for listening, </a:t>
            </a:r>
            <a:r>
              <a:rPr lang="en-US" sz="4000" i="1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1 Peter 5:5-6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0000" y="6408738"/>
            <a:ext cx="533400" cy="365125"/>
          </a:xfrm>
        </p:spPr>
        <p:txBody>
          <a:bodyPr vert="horz" lIns="91440" tIns="45720" rIns="91440" bIns="45720" rtlCol="0" anchor="ctr"/>
          <a:lstStyle/>
          <a:p>
            <a:fld id="{9C538238-308F-4CD1-87D4-E09D5C8597BB}" type="slidenum">
              <a:rPr lang="en-US" sz="140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pPr/>
              <a:t>10</a:t>
            </a:fld>
            <a:endParaRPr lang="en-US" sz="1400" dirty="0">
              <a:solidFill>
                <a:schemeClr val="bg1">
                  <a:lumMod val="10000"/>
                </a:schemeClr>
              </a:solidFill>
              <a:latin typeface="Cambria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E01736-44B2-46EE-9C92-713AAEC47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40" y="637731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47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Diagonal Corner Rectangle 12"/>
          <p:cNvSpPr/>
          <p:nvPr/>
        </p:nvSpPr>
        <p:spPr>
          <a:xfrm>
            <a:off x="1752600" y="304800"/>
            <a:ext cx="8686800" cy="1447800"/>
          </a:xfrm>
          <a:prstGeom prst="round2Diag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8686800" cy="1524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>
                <a:ln w="11430"/>
                <a:solidFill>
                  <a:schemeClr val="accent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Ears to Hear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2127316"/>
            <a:ext cx="10991850" cy="42672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en-US" sz="4200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Love listens, </a:t>
            </a:r>
            <a:r>
              <a:rPr lang="en-US" sz="4200" i="1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1 Corinthians 13:4-8 </a:t>
            </a:r>
          </a:p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en-US" sz="4200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Hear and do God’s word, </a:t>
            </a:r>
            <a:r>
              <a:rPr lang="en-US" sz="4200" i="1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James 1:21-25 </a:t>
            </a:r>
          </a:p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en-US" sz="4200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Wisdom listens to and obeys word of Christ</a:t>
            </a:r>
          </a:p>
          <a:p>
            <a:pPr lvl="1">
              <a:spcBef>
                <a:spcPts val="1200"/>
              </a:spcBef>
              <a:buBlip>
                <a:blip r:embed="rId2"/>
              </a:buBlip>
            </a:pP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To save ourselves, </a:t>
            </a:r>
            <a:r>
              <a:rPr lang="en-US" sz="4000" i="1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Acts 2:40-41 (Matt. 7:24-25) </a:t>
            </a:r>
          </a:p>
          <a:p>
            <a:pPr lvl="1">
              <a:spcBef>
                <a:spcPts val="1200"/>
              </a:spcBef>
              <a:buBlip>
                <a:blip r:embed="rId2"/>
              </a:buBlip>
            </a:pP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To help each other, </a:t>
            </a:r>
            <a:r>
              <a:rPr lang="en-US" sz="4000" i="1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1 Corinthians 1:10</a:t>
            </a:r>
            <a:endParaRPr lang="en-US" sz="4400" i="1" dirty="0">
              <a:solidFill>
                <a:schemeClr val="bg1">
                  <a:lumMod val="1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0000" y="6477000"/>
            <a:ext cx="609600" cy="365125"/>
          </a:xfrm>
        </p:spPr>
        <p:txBody>
          <a:bodyPr vert="horz" lIns="91440" tIns="45720" rIns="91440" bIns="45720" rtlCol="0" anchor="ctr"/>
          <a:lstStyle/>
          <a:p>
            <a:fld id="{9C538238-308F-4CD1-87D4-E09D5C8597BB}" type="slidenum">
              <a:rPr lang="en-US" sz="140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pPr/>
              <a:t>11</a:t>
            </a:fld>
            <a:endParaRPr lang="en-US" sz="1400" dirty="0">
              <a:solidFill>
                <a:schemeClr val="bg1">
                  <a:lumMod val="10000"/>
                </a:schemeClr>
              </a:solidFill>
              <a:latin typeface="Cambria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EBA04F-27CA-4EDF-BC19-28D871BCF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40" y="637731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Diagonal Corner Rectangle 12"/>
          <p:cNvSpPr/>
          <p:nvPr/>
        </p:nvSpPr>
        <p:spPr>
          <a:xfrm>
            <a:off x="1524000" y="266700"/>
            <a:ext cx="8686800" cy="1371600"/>
          </a:xfrm>
          <a:prstGeom prst="round2Diag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515600" cy="16002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>
                <a:ln w="11430"/>
                <a:solidFill>
                  <a:schemeClr val="accent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Ears to Hear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2189967"/>
            <a:ext cx="6400800" cy="337263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Blip>
                <a:blip r:embed="rId2"/>
              </a:buBlip>
            </a:pPr>
            <a:r>
              <a:rPr lang="en-US" sz="5400" b="1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The word of God</a:t>
            </a:r>
          </a:p>
          <a:p>
            <a:pPr>
              <a:spcBef>
                <a:spcPts val="1800"/>
              </a:spcBef>
              <a:buBlip>
                <a:blip r:embed="rId2"/>
              </a:buBlip>
            </a:pPr>
            <a:r>
              <a:rPr lang="en-US" sz="5400" b="1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The reproof of sin</a:t>
            </a:r>
          </a:p>
          <a:p>
            <a:pPr>
              <a:spcBef>
                <a:spcPts val="1800"/>
              </a:spcBef>
              <a:buBlip>
                <a:blip r:embed="rId2"/>
              </a:buBlip>
            </a:pPr>
            <a:r>
              <a:rPr lang="en-US" sz="5400" b="1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Wise counsel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BCE412-EE21-4672-ABAE-9D0E38A93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40" y="637731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EBB5C4-6A1B-47A0-AD2F-B7F53C53E87F}"/>
              </a:ext>
            </a:extLst>
          </p:cNvPr>
          <p:cNvSpPr txBox="1"/>
          <p:nvPr/>
        </p:nvSpPr>
        <p:spPr>
          <a:xfrm>
            <a:off x="8229600" y="5562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Review - Part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Diagonal Corner Rectangle 12"/>
          <p:cNvSpPr/>
          <p:nvPr/>
        </p:nvSpPr>
        <p:spPr>
          <a:xfrm>
            <a:off x="1524000" y="266700"/>
            <a:ext cx="8686800" cy="1371600"/>
          </a:xfrm>
          <a:prstGeom prst="round2Diag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515600" cy="16002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>
                <a:ln w="11430"/>
                <a:solidFill>
                  <a:schemeClr val="accent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Ears to Hear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2137776"/>
            <a:ext cx="9829800" cy="4243709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Blip>
                <a:blip r:embed="rId2"/>
              </a:buBlip>
            </a:pPr>
            <a:r>
              <a:rPr lang="en-US" sz="4800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Listening to each other is vital to “keep the unity of the Spirit in the bond of peace,” </a:t>
            </a:r>
            <a:r>
              <a:rPr lang="en-US" sz="4800" i="1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Ephesians 4:3, 15-16</a:t>
            </a:r>
          </a:p>
          <a:p>
            <a:pPr>
              <a:spcBef>
                <a:spcPts val="1800"/>
              </a:spcBef>
              <a:buBlip>
                <a:blip r:embed="rId2"/>
              </a:buBlip>
            </a:pPr>
            <a:r>
              <a:rPr lang="en-US" sz="4800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Listening is about understanding what we hear, </a:t>
            </a:r>
            <a:r>
              <a:rPr lang="en-US" sz="4800" i="1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John 8:43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34800" y="6479305"/>
            <a:ext cx="355600" cy="365125"/>
          </a:xfrm>
        </p:spPr>
        <p:txBody>
          <a:bodyPr/>
          <a:lstStyle/>
          <a:p>
            <a:fld id="{9C538238-308F-4CD1-87D4-E09D5C8597BB}" type="slidenum">
              <a:rPr lang="en-US" sz="1400" smtClean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pPr/>
              <a:t>3</a:t>
            </a:fld>
            <a:endParaRPr lang="en-US" sz="1400" dirty="0">
              <a:solidFill>
                <a:schemeClr val="bg1">
                  <a:lumMod val="10000"/>
                </a:schemeClr>
              </a:solidFill>
              <a:latin typeface="Cambria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BCE412-EE21-4672-ABAE-9D0E38A93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40" y="637731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618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Diagonal Corner Rectangle 12"/>
          <p:cNvSpPr/>
          <p:nvPr/>
        </p:nvSpPr>
        <p:spPr>
          <a:xfrm>
            <a:off x="607512" y="486127"/>
            <a:ext cx="10515600" cy="1447800"/>
          </a:xfrm>
          <a:prstGeom prst="round2Diag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515600" cy="14478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solidFill>
                  <a:schemeClr val="accent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Things that Keep Us from Listening</a:t>
            </a:r>
            <a:endParaRPr lang="en-US" b="1" i="1" spc="50" dirty="0">
              <a:ln w="11430"/>
              <a:solidFill>
                <a:schemeClr val="accent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10820400" cy="39624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Blip>
                <a:blip r:embed="rId2"/>
              </a:buBlip>
            </a:pPr>
            <a:r>
              <a:rPr lang="en-US" sz="4400" b="1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Poor listening skills, </a:t>
            </a:r>
            <a:r>
              <a:rPr lang="en-US" sz="4400" i="1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Ecclesiastes 5:1-3</a:t>
            </a:r>
          </a:p>
          <a:p>
            <a:pPr lvl="1">
              <a:spcBef>
                <a:spcPts val="1800"/>
              </a:spcBef>
              <a:buBlip>
                <a:blip r:embed="rId2"/>
              </a:buBlip>
            </a:pP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Why do we have trouble listening effectively to advance meaningful understanding and communication?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06200" y="6377310"/>
            <a:ext cx="482600" cy="365125"/>
          </a:xfrm>
        </p:spPr>
        <p:txBody>
          <a:bodyPr vert="horz" lIns="91440" tIns="45720" rIns="91440" bIns="45720" rtlCol="0" anchor="ctr"/>
          <a:lstStyle/>
          <a:p>
            <a:fld id="{9C538238-308F-4CD1-87D4-E09D5C8597BB}" type="slidenum">
              <a:rPr lang="en-US" sz="140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pPr/>
              <a:t>4</a:t>
            </a:fld>
            <a:endParaRPr lang="en-US" sz="1400" dirty="0">
              <a:solidFill>
                <a:schemeClr val="bg1">
                  <a:lumMod val="10000"/>
                </a:schemeClr>
              </a:solidFill>
              <a:latin typeface="Cambria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984C64-4450-4215-A7C1-DAB855068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40" y="637731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FC41A0-9EAA-45B6-A9C4-2A7470587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8238-308F-4CD1-87D4-E09D5C8597B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 descr="A picture containing nature, tree&#10;&#10;Description automatically generated">
            <a:extLst>
              <a:ext uri="{FF2B5EF4-FFF2-40B4-BE49-F238E27FC236}">
                <a16:creationId xmlns:a16="http://schemas.microsoft.com/office/drawing/2014/main" id="{0A43CF82-3FE7-4F40-AF0C-C83290DC55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4AAE6A-C31F-416A-BAE3-5ED9D14F9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40" y="637731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C43EF1-2E5A-4510-BB9D-12DCA1B74369}"/>
              </a:ext>
            </a:extLst>
          </p:cNvPr>
          <p:cNvSpPr txBox="1"/>
          <p:nvPr/>
        </p:nvSpPr>
        <p:spPr>
          <a:xfrm>
            <a:off x="2152650" y="228600"/>
            <a:ext cx="7886700" cy="144655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“We don’t listen to understand – we listen to reply.”</a:t>
            </a:r>
          </a:p>
        </p:txBody>
      </p:sp>
    </p:spTree>
    <p:extLst>
      <p:ext uri="{BB962C8B-B14F-4D97-AF65-F5344CB8AC3E}">
        <p14:creationId xmlns:p14="http://schemas.microsoft.com/office/powerpoint/2010/main" val="194733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Diagonal Corner Rectangle 12"/>
          <p:cNvSpPr/>
          <p:nvPr/>
        </p:nvSpPr>
        <p:spPr>
          <a:xfrm>
            <a:off x="609600" y="152400"/>
            <a:ext cx="10515600" cy="1447800"/>
          </a:xfrm>
          <a:prstGeom prst="round2Diag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515600" cy="14478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solidFill>
                  <a:schemeClr val="accent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Things that Keep Us from Listening</a:t>
            </a:r>
            <a:endParaRPr lang="en-US" b="1" i="1" spc="50" dirty="0">
              <a:ln w="11430"/>
              <a:solidFill>
                <a:schemeClr val="accent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10820400" cy="4495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en-US" sz="4400" b="1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Our own sin, </a:t>
            </a:r>
            <a:r>
              <a:rPr lang="en-US" sz="4400" i="1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John 8:44-47</a:t>
            </a:r>
          </a:p>
          <a:p>
            <a:pPr lvl="1">
              <a:spcBef>
                <a:spcPts val="1200"/>
              </a:spcBef>
              <a:buBlip>
                <a:blip r:embed="rId2"/>
              </a:buBlip>
            </a:pP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Causes us to “stop our ears,” </a:t>
            </a:r>
            <a:r>
              <a:rPr lang="en-US" sz="4000" i="1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Acts 7:54-59</a:t>
            </a:r>
          </a:p>
          <a:p>
            <a:pPr lvl="1">
              <a:spcBef>
                <a:spcPts val="1200"/>
              </a:spcBef>
              <a:buBlip>
                <a:blip r:embed="rId2"/>
              </a:buBlip>
            </a:pP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Heart given over to sin does not listen to God’s truth, </a:t>
            </a:r>
            <a:r>
              <a:rPr lang="en-US" sz="4000" i="1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1 Corinthians 2:14 (Romans 8:7)</a:t>
            </a:r>
          </a:p>
          <a:p>
            <a:pPr lvl="1">
              <a:spcBef>
                <a:spcPts val="1200"/>
              </a:spcBef>
              <a:buBlip>
                <a:blip r:embed="rId2"/>
              </a:buBlip>
            </a:pP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Must commit to hearing and doing God’s word, </a:t>
            </a:r>
            <a:r>
              <a:rPr lang="en-US" sz="4000" i="1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Ezekiel 33:30-33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0000" y="6408738"/>
            <a:ext cx="533400" cy="365125"/>
          </a:xfrm>
        </p:spPr>
        <p:txBody>
          <a:bodyPr vert="horz" lIns="91440" tIns="45720" rIns="91440" bIns="45720" rtlCol="0" anchor="ctr"/>
          <a:lstStyle/>
          <a:p>
            <a:fld id="{9C538238-308F-4CD1-87D4-E09D5C8597BB}" type="slidenum">
              <a:rPr lang="en-US" sz="140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pPr/>
              <a:t>6</a:t>
            </a:fld>
            <a:endParaRPr lang="en-US" sz="1400" dirty="0">
              <a:solidFill>
                <a:schemeClr val="bg1">
                  <a:lumMod val="10000"/>
                </a:schemeClr>
              </a:solidFill>
              <a:latin typeface="Cambria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E01736-44B2-46EE-9C92-713AAEC47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40" y="637731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864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Diagonal Corner Rectangle 12"/>
          <p:cNvSpPr/>
          <p:nvPr/>
        </p:nvSpPr>
        <p:spPr>
          <a:xfrm>
            <a:off x="609600" y="152400"/>
            <a:ext cx="10515600" cy="1447800"/>
          </a:xfrm>
          <a:prstGeom prst="round2Diag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515600" cy="14478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solidFill>
                  <a:schemeClr val="accent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Things that Keep Us from Listening</a:t>
            </a:r>
            <a:endParaRPr lang="en-US" b="1" i="1" spc="50" dirty="0">
              <a:ln w="11430"/>
              <a:solidFill>
                <a:schemeClr val="accent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73571"/>
            <a:ext cx="11582400" cy="467962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en-US" sz="4400" b="1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Hard, unrepentant heart</a:t>
            </a:r>
            <a:r>
              <a:rPr lang="en-US" sz="4400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, </a:t>
            </a:r>
            <a:r>
              <a:rPr lang="en-US" sz="4400" i="1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Matthew 13:14-16</a:t>
            </a:r>
          </a:p>
          <a:p>
            <a:pPr lvl="1">
              <a:spcBef>
                <a:spcPts val="1200"/>
              </a:spcBef>
              <a:buBlip>
                <a:blip r:embed="rId2"/>
              </a:buBlip>
            </a:pP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Pharisees toward Jesus, </a:t>
            </a:r>
            <a:r>
              <a:rPr lang="en-US" sz="4000" i="1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Luke 11:52-54</a:t>
            </a:r>
          </a:p>
          <a:p>
            <a:pPr lvl="1">
              <a:spcBef>
                <a:spcPts val="1200"/>
              </a:spcBef>
              <a:buBlip>
                <a:blip r:embed="rId2"/>
              </a:buBlip>
            </a:pP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Accept daily exhortations, </a:t>
            </a:r>
            <a:r>
              <a:rPr lang="en-US" sz="4000" i="1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Hebrews 3:7-8, 13 </a:t>
            </a:r>
          </a:p>
          <a:p>
            <a:pPr lvl="1">
              <a:spcBef>
                <a:spcPts val="1200"/>
              </a:spcBef>
              <a:buBlip>
                <a:blip r:embed="rId2"/>
              </a:buBlip>
            </a:pP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Prejudiced hearts reject truth without giving it a respectful hearing, </a:t>
            </a:r>
            <a:r>
              <a:rPr lang="en-US" sz="4000" i="1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Acts 22:21-23 (17:10-12)</a:t>
            </a:r>
          </a:p>
          <a:p>
            <a:pPr lvl="1">
              <a:spcBef>
                <a:spcPts val="1200"/>
              </a:spcBef>
              <a:buBlip>
                <a:blip r:embed="rId2"/>
              </a:buBlip>
            </a:pP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Day of wrath prompts hearing, </a:t>
            </a:r>
            <a:r>
              <a:rPr lang="en-US" sz="4000" i="1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Romans 2:5-6</a:t>
            </a:r>
            <a:endParaRPr lang="en-US" sz="3600" i="1" dirty="0">
              <a:solidFill>
                <a:schemeClr val="bg1">
                  <a:lumMod val="1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0000" y="6408738"/>
            <a:ext cx="533400" cy="365125"/>
          </a:xfrm>
        </p:spPr>
        <p:txBody>
          <a:bodyPr vert="horz" lIns="91440" tIns="45720" rIns="91440" bIns="45720" rtlCol="0" anchor="ctr"/>
          <a:lstStyle/>
          <a:p>
            <a:fld id="{9C538238-308F-4CD1-87D4-E09D5C8597BB}" type="slidenum">
              <a:rPr lang="en-US" sz="140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pPr/>
              <a:t>7</a:t>
            </a:fld>
            <a:endParaRPr lang="en-US" sz="1400" dirty="0">
              <a:solidFill>
                <a:schemeClr val="bg1">
                  <a:lumMod val="10000"/>
                </a:schemeClr>
              </a:solidFill>
              <a:latin typeface="Cambria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E01736-44B2-46EE-9C92-713AAEC47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40" y="637731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508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Diagonal Corner Rectangle 12"/>
          <p:cNvSpPr/>
          <p:nvPr/>
        </p:nvSpPr>
        <p:spPr>
          <a:xfrm>
            <a:off x="609600" y="152400"/>
            <a:ext cx="10515600" cy="1447800"/>
          </a:xfrm>
          <a:prstGeom prst="round2Diag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515600" cy="14478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solidFill>
                  <a:schemeClr val="accent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Things that Keep Us from Listening</a:t>
            </a:r>
            <a:endParaRPr lang="en-US" b="1" i="1" spc="50" dirty="0">
              <a:ln w="11430"/>
              <a:solidFill>
                <a:schemeClr val="accent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49041"/>
            <a:ext cx="10515600" cy="4856560"/>
          </a:xfrm>
        </p:spPr>
        <p:txBody>
          <a:bodyPr>
            <a:noAutofit/>
          </a:bodyPr>
          <a:lstStyle/>
          <a:p>
            <a:pPr>
              <a:spcBef>
                <a:spcPts val="900"/>
              </a:spcBef>
              <a:buBlip>
                <a:blip r:embed="rId2"/>
              </a:buBlip>
            </a:pPr>
            <a:r>
              <a:rPr lang="en-US" sz="4400" b="1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Spiritual shallowness of self-interest</a:t>
            </a:r>
            <a:r>
              <a:rPr lang="en-US" sz="4400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, </a:t>
            </a:r>
            <a:r>
              <a:rPr lang="en-US" sz="4400" i="1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Matthew 13:19-22</a:t>
            </a:r>
          </a:p>
          <a:p>
            <a:pPr lvl="1">
              <a:spcBef>
                <a:spcPts val="900"/>
              </a:spcBef>
              <a:buBlip>
                <a:blip r:embed="rId2"/>
              </a:buBlip>
            </a:pP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Hearts closed by carelessness, indifference, and a lack of attention to spiritual things</a:t>
            </a:r>
          </a:p>
          <a:p>
            <a:pPr lvl="1">
              <a:spcBef>
                <a:spcPts val="900"/>
              </a:spcBef>
              <a:buBlip>
                <a:blip r:embed="rId2"/>
              </a:buBlip>
            </a:pP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Use time, resources, and opportunities to become better listeners, </a:t>
            </a:r>
            <a:r>
              <a:rPr lang="en-US" sz="4000" i="1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Matthew 6:33 </a:t>
            </a:r>
            <a:br>
              <a:rPr lang="en-US" sz="4000" i="1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</a:br>
            <a:r>
              <a:rPr lang="en-US" sz="4000" i="1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(Ephesians 4:11-16)</a:t>
            </a:r>
            <a:endParaRPr lang="en-US" sz="3600" i="1" dirty="0">
              <a:solidFill>
                <a:schemeClr val="bg1">
                  <a:lumMod val="1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0000" y="6408738"/>
            <a:ext cx="533400" cy="365125"/>
          </a:xfrm>
        </p:spPr>
        <p:txBody>
          <a:bodyPr vert="horz" lIns="91440" tIns="45720" rIns="91440" bIns="45720" rtlCol="0" anchor="ctr"/>
          <a:lstStyle/>
          <a:p>
            <a:fld id="{9C538238-308F-4CD1-87D4-E09D5C8597BB}" type="slidenum">
              <a:rPr lang="en-US" sz="140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pPr/>
              <a:t>8</a:t>
            </a:fld>
            <a:endParaRPr lang="en-US" sz="1400" dirty="0">
              <a:solidFill>
                <a:schemeClr val="bg1">
                  <a:lumMod val="10000"/>
                </a:schemeClr>
              </a:solidFill>
              <a:latin typeface="Cambria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E01736-44B2-46EE-9C92-713AAEC47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40" y="637731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007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Diagonal Corner Rectangle 12"/>
          <p:cNvSpPr/>
          <p:nvPr/>
        </p:nvSpPr>
        <p:spPr>
          <a:xfrm>
            <a:off x="609600" y="304800"/>
            <a:ext cx="10515600" cy="1447800"/>
          </a:xfrm>
          <a:prstGeom prst="round2Diag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6888"/>
            <a:ext cx="10515600" cy="14478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solidFill>
                  <a:schemeClr val="accent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Things that Keep Us from Listening</a:t>
            </a:r>
            <a:endParaRPr lang="en-US" b="1" i="1" spc="50" dirty="0">
              <a:ln w="11430"/>
              <a:solidFill>
                <a:schemeClr val="accent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10668000" cy="388620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Blip>
                <a:blip r:embed="rId2"/>
              </a:buBlip>
            </a:pPr>
            <a:r>
              <a:rPr lang="en-US" sz="4400" b="1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Anger</a:t>
            </a:r>
            <a:r>
              <a:rPr lang="en-US" sz="4400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, </a:t>
            </a:r>
            <a:r>
              <a:rPr lang="en-US" sz="4400" i="1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James 1:19-20</a:t>
            </a:r>
          </a:p>
          <a:p>
            <a:pPr lvl="1">
              <a:spcBef>
                <a:spcPts val="1800"/>
              </a:spcBef>
              <a:buBlip>
                <a:blip r:embed="rId2"/>
              </a:buBlip>
            </a:pP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Not able to listen when anger controls us, </a:t>
            </a:r>
            <a:r>
              <a:rPr lang="en-US" sz="4000" i="1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Proverbs 12:15-16</a:t>
            </a:r>
          </a:p>
          <a:p>
            <a:pPr lvl="1">
              <a:spcBef>
                <a:spcPts val="1800"/>
              </a:spcBef>
              <a:buBlip>
                <a:blip r:embed="rId2"/>
              </a:buBlip>
            </a:pP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Cannot communicate with an angry person, </a:t>
            </a:r>
            <a:r>
              <a:rPr lang="en-US" sz="4000" i="1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Ephesians 4:29, 31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0000" y="6408738"/>
            <a:ext cx="533400" cy="365125"/>
          </a:xfrm>
        </p:spPr>
        <p:txBody>
          <a:bodyPr vert="horz" lIns="91440" tIns="45720" rIns="91440" bIns="45720" rtlCol="0" anchor="ctr"/>
          <a:lstStyle/>
          <a:p>
            <a:fld id="{9C538238-308F-4CD1-87D4-E09D5C8597BB}" type="slidenum">
              <a:rPr lang="en-US" sz="140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pPr/>
              <a:t>9</a:t>
            </a:fld>
            <a:endParaRPr lang="en-US" sz="1400" dirty="0">
              <a:solidFill>
                <a:schemeClr val="bg1">
                  <a:lumMod val="10000"/>
                </a:schemeClr>
              </a:solidFill>
              <a:latin typeface="Cambria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E01736-44B2-46EE-9C92-713AAEC47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40" y="637731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480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TP030005912">
  <a:themeElements>
    <a:clrScheme name="ActiveOrange">
      <a:dk1>
        <a:srgbClr val="974806"/>
      </a:dk1>
      <a:lt1>
        <a:srgbClr val="FBD5B5"/>
      </a:lt1>
      <a:dk2>
        <a:srgbClr val="E36C09"/>
      </a:dk2>
      <a:lt2>
        <a:srgbClr val="FAC08F"/>
      </a:lt2>
      <a:accent1>
        <a:srgbClr val="974806"/>
      </a:accent1>
      <a:accent2>
        <a:srgbClr val="E36C09"/>
      </a:accent2>
      <a:accent3>
        <a:srgbClr val="FAC08F"/>
      </a:accent3>
      <a:accent4>
        <a:srgbClr val="FDEADA"/>
      </a:accent4>
      <a:accent5>
        <a:srgbClr val="FFFFFF"/>
      </a:accent5>
      <a:accent6>
        <a:srgbClr val="F79646"/>
      </a:accent6>
      <a:hlink>
        <a:srgbClr val="974806"/>
      </a:hlink>
      <a:folHlink>
        <a:srgbClr val="E36C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653EE7-7DA9-4B3E-866F-BB3608FECC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TP030005912</Template>
  <TotalTime>408</TotalTime>
  <Words>352</Words>
  <Application>Microsoft Office PowerPoint</Application>
  <PresentationFormat>Widescreen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</vt:lpstr>
      <vt:lpstr>TP030005912</vt:lpstr>
      <vt:lpstr>Ears to Hear</vt:lpstr>
      <vt:lpstr>Ears to Hear</vt:lpstr>
      <vt:lpstr>Ears to Hear</vt:lpstr>
      <vt:lpstr>Things that Keep Us from Listening</vt:lpstr>
      <vt:lpstr>PowerPoint Presentation</vt:lpstr>
      <vt:lpstr>Things that Keep Us from Listening</vt:lpstr>
      <vt:lpstr>Things that Keep Us from Listening</vt:lpstr>
      <vt:lpstr>Things that Keep Us from Listening</vt:lpstr>
      <vt:lpstr>Things that Keep Us from Listening</vt:lpstr>
      <vt:lpstr>Things that Keep Us from Listening</vt:lpstr>
      <vt:lpstr>Ears to Hear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You Listening?</dc:title>
  <dc:creator>Joe R Price</dc:creator>
  <cp:lastModifiedBy>Joe R Price</cp:lastModifiedBy>
  <cp:revision>94</cp:revision>
  <dcterms:created xsi:type="dcterms:W3CDTF">2012-08-11T17:53:09Z</dcterms:created>
  <dcterms:modified xsi:type="dcterms:W3CDTF">2019-09-01T22:38:18Z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TC300059129990</vt:lpwstr>
  </property>
</Properties>
</file>