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258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C4B1156A-380E-4F78-BDF5-A606A8083BF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71" autoAdjust="0"/>
    <p:restoredTop sz="93529" autoAdjust="0"/>
  </p:normalViewPr>
  <p:slideViewPr>
    <p:cSldViewPr snapToGrid="0">
      <p:cViewPr varScale="1">
        <p:scale>
          <a:sx n="73" d="100"/>
          <a:sy n="73" d="100"/>
        </p:scale>
        <p:origin x="96" y="3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69" d="100"/>
          <a:sy n="69" d="100"/>
        </p:scale>
        <p:origin x="278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3D5444-F62C-42C3-A75A-D9DBA807730F}" type="datetimeFigureOut">
              <a:rPr lang="en-US" smtClean="0"/>
              <a:t>9/8/2019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4F617-7A30-41D4-AB86-5D833C98E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CAA1FA-7B6A-47D2-8D61-F225D71B51FF}" type="datetimeFigureOut">
              <a:rPr lang="en-US" smtClean="0"/>
              <a:t>9/8/2019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A179D-2D27-49E2-B022-8EDDA2EFE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1" dirty="0">
                <a:latin typeface="Arial" pitchFamily="34" charset="0"/>
                <a:cs typeface="Arial" pitchFamily="34" charset="0"/>
              </a:rPr>
              <a:t>To change the  image on this slide, select the picture and delete it. Then click the Pictures icon in the placeholder to insert your own image.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422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80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>
              <a:spcBef>
                <a:spcPts val="120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p:transition spd="slow">
    <p:push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724400" y="1828801"/>
            <a:ext cx="6172200" cy="4343400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085CA-C8FA-42F6-AC54-5AA001CB123E}" type="datetime1">
              <a:rPr lang="en-US" smtClean="0"/>
              <a:t>9/8/2019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9009"/>
      </p:ext>
    </p:extLst>
  </p:cSld>
  <p:clrMapOvr>
    <a:masterClrMapping/>
  </p:clrMapOvr>
  <p:transition spd="slow"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wo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1295400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6324599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298448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invGray">
          <a:xfrm>
            <a:off x="1371273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3"/>
          </p:nvPr>
        </p:nvSpPr>
        <p:spPr>
          <a:xfrm>
            <a:off x="63246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 bwMode="invGray">
          <a:xfrm>
            <a:off x="6412954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5A21-AE4E-41DF-A2EF-2B075CFA00F7}" type="datetime1">
              <a:rPr lang="en-US" smtClean="0"/>
              <a:t>9/8/2019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10454"/>
      </p:ext>
    </p:extLst>
  </p:cSld>
  <p:clrMapOvr>
    <a:masterClrMapping/>
  </p:clrMapOvr>
  <p:transition spd="slow">
    <p:push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E52B-C671-4F56-BFAB-E84DDE79E5A7}" type="datetime1">
              <a:rPr lang="en-US" smtClean="0"/>
              <a:t>9/8/2019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945374"/>
      </p:ext>
    </p:extLst>
  </p:cSld>
  <p:clrMapOvr>
    <a:masterClrMapping/>
  </p:clrMapOvr>
  <p:transition spd="slow">
    <p:push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1996-14F5-47EF-B396-00AB26838996}" type="datetime1">
              <a:rPr lang="en-US" smtClean="0"/>
              <a:t>9/8/2019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7F8E3F6-DE14-48B2-B2BC-6FABA9630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110326"/>
      </p:ext>
    </p:extLst>
  </p:cSld>
  <p:clrMapOvr>
    <a:masterClrMapping/>
  </p:clrMapOvr>
  <p:transition spd="slow"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DB5B-D477-4840-8F1E-6AC6A7AFFD18}" type="datetime1">
              <a:rPr lang="en-US" smtClean="0"/>
              <a:t>9/8/2019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p:transition spd="slow"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1" name="Freeform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12" name="Freeform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 descr="An empty placeholder to add an image. Click on the placeholder and select the image that you wish to add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p:transition spd="slow"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9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10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p:transition spd="slow"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0F303-DD25-4E7C-8E70-1633D12228AB}" type="datetime1">
              <a:rPr lang="en-US" smtClean="0"/>
              <a:t>9/8/2019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p:transition spd="slow"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4572000" cy="850392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8E9C8-52BE-4871-8A16-DC09B57E1859}" type="datetime1">
              <a:rPr lang="en-US" smtClean="0"/>
              <a:t>9/8/2019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p:transition spd="slow"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73B3-2586-4D1C-B478-46DA2CD849D6}" type="datetime1">
              <a:rPr lang="en-US" smtClean="0"/>
              <a:t>9/8/2019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p:transition spd="slow"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FFA0E-06E1-44A8-B4E1-24A9DD0F5B5E}" type="datetime1">
              <a:rPr lang="en-US" smtClean="0"/>
              <a:t>9/8/2019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p:transition spd="slow"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8209" y="1828800"/>
            <a:ext cx="6126480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000FC-C6C2-49F2-AE1D-81B25E3A0580}" type="datetime1">
              <a:rPr lang="en-US" smtClean="0"/>
              <a:t>9/8/2019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63864"/>
      </p:ext>
    </p:extLst>
  </p:cSld>
  <p:clrMapOvr>
    <a:masterClrMapping/>
  </p:clrMapOvr>
  <p:transition spd="slow"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31726B41-C01A-4021-A7CD-7337BCE2C6A2}" type="datetime1">
              <a:rPr lang="en-US" smtClean="0"/>
              <a:t>9/8/2019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A7F8E3F6-DE14-48B2-B2BC-6FABA9630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1" r:id="rId11"/>
    <p:sldLayoutId id="2147483658" r:id="rId12"/>
    <p:sldLayoutId id="2147483659" r:id="rId13"/>
  </p:sldLayoutIdLst>
  <p:transition spd="slow">
    <p:push dir="r"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411033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chemeClr val="tx2"/>
                </a:solidFill>
                <a:latin typeface="Corbel" panose="020B0503020204020204" pitchFamily="34" charset="0"/>
              </a:rPr>
              <a:t>Exhortations </a:t>
            </a:r>
            <a:br>
              <a:rPr lang="en-US" sz="6000" b="1" dirty="0">
                <a:solidFill>
                  <a:schemeClr val="tx2"/>
                </a:solidFill>
                <a:latin typeface="Corbel" panose="020B0503020204020204" pitchFamily="34" charset="0"/>
              </a:rPr>
            </a:br>
            <a:r>
              <a:rPr lang="en-US" sz="6000" b="1" dirty="0">
                <a:solidFill>
                  <a:schemeClr val="tx2"/>
                </a:solidFill>
                <a:latin typeface="Corbel" panose="020B0503020204020204" pitchFamily="34" charset="0"/>
              </a:rPr>
              <a:t>to Young Men</a:t>
            </a:r>
          </a:p>
        </p:txBody>
      </p:sp>
      <p:pic>
        <p:nvPicPr>
          <p:cNvPr id="5" name="Picture Placeholder 4" descr="City street with motion blur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" b="14"/>
          <a:stretch>
            <a:fillRect/>
          </a:stretch>
        </p:blipFill>
        <p:spPr/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Scripture Reading:</a:t>
            </a:r>
            <a:br>
              <a:rPr lang="en-US" sz="44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</a:br>
            <a:r>
              <a:rPr lang="en-US" sz="44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Titus 2:6-8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E0C28FB-ABD6-4BEA-95E9-89E42BEFA8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07" y="633773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p:transition spd="slow">
    <p:push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6577" y="167375"/>
            <a:ext cx="10358846" cy="1036850"/>
          </a:xfrm>
        </p:spPr>
        <p:txBody>
          <a:bodyPr>
            <a:no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What You Speak</a:t>
            </a:r>
            <a:endParaRPr lang="en-US" sz="4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302" y="1998617"/>
            <a:ext cx="11373395" cy="407561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dirty="0">
                <a:solidFill>
                  <a:schemeClr val="tx2"/>
                </a:solidFill>
                <a:latin typeface="Corbel" panose="020B0503020204020204" pitchFamily="34" charset="0"/>
              </a:rPr>
              <a:t>Sound speech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000" dirty="0">
                <a:solidFill>
                  <a:schemeClr val="tx2"/>
                </a:solidFill>
                <a:latin typeface="Corbel" panose="020B0503020204020204" pitchFamily="34" charset="0"/>
              </a:rPr>
              <a:t>Healthy, wholesome, and true, </a:t>
            </a:r>
            <a:r>
              <a:rPr lang="en-US" sz="4000" i="1" dirty="0">
                <a:solidFill>
                  <a:schemeClr val="tx2"/>
                </a:solidFill>
                <a:latin typeface="Corbel" panose="020B0503020204020204" pitchFamily="34" charset="0"/>
              </a:rPr>
              <a:t>Ephesians 4:25; 5:4</a:t>
            </a:r>
          </a:p>
          <a:p>
            <a:pPr lvl="2">
              <a:lnSpc>
                <a:spcPct val="100000"/>
              </a:lnSpc>
              <a:spcBef>
                <a:spcPts val="1800"/>
              </a:spcBef>
            </a:pPr>
            <a:r>
              <a:rPr lang="en-US" sz="3800" dirty="0">
                <a:solidFill>
                  <a:schemeClr val="tx2"/>
                </a:solidFill>
                <a:latin typeface="Corbel" panose="020B0503020204020204" pitchFamily="34" charset="0"/>
              </a:rPr>
              <a:t>Cannot properly be condemned, </a:t>
            </a:r>
            <a:r>
              <a:rPr lang="en-US" sz="3800" i="1" dirty="0">
                <a:solidFill>
                  <a:schemeClr val="tx2"/>
                </a:solidFill>
                <a:latin typeface="Corbel" panose="020B0503020204020204" pitchFamily="34" charset="0"/>
              </a:rPr>
              <a:t>1 Peter 2:12; 4:4-6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000" dirty="0">
                <a:solidFill>
                  <a:schemeClr val="tx2"/>
                </a:solidFill>
                <a:latin typeface="Corbel" panose="020B0503020204020204" pitchFamily="34" charset="0"/>
              </a:rPr>
              <a:t>Impart grace with your words and you will gain opportunities for righteousness, </a:t>
            </a:r>
            <a:r>
              <a:rPr lang="en-US" sz="4000" i="1" dirty="0">
                <a:solidFill>
                  <a:schemeClr val="tx2"/>
                </a:solidFill>
                <a:latin typeface="Corbel" panose="020B0503020204020204" pitchFamily="34" charset="0"/>
              </a:rPr>
              <a:t>Colossians 4:5-6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85FF7A-F77A-4A1D-8A62-418FBC198A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07" y="633773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80E444-0541-4D5D-A65A-864E6B670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40593" y="6522455"/>
            <a:ext cx="1371600" cy="274320"/>
          </a:xfrm>
        </p:spPr>
        <p:txBody>
          <a:bodyPr vert="horz" lIns="91440" tIns="45720" rIns="91440" bIns="45720" rtlCol="0" anchor="ctr"/>
          <a:lstStyle/>
          <a:p>
            <a:fld id="{A7F8E3F6-DE14-48B2-B2BC-6FABA9630FB8}" type="slidenum">
              <a:rPr lang="en-US" sz="1400">
                <a:latin typeface="Corbel" panose="020B0503020204020204" pitchFamily="34" charset="0"/>
              </a:rPr>
              <a:pPr/>
              <a:t>10</a:t>
            </a:fld>
            <a:endParaRPr lang="en-US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155924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6577" y="167375"/>
            <a:ext cx="10358846" cy="1036850"/>
          </a:xfrm>
        </p:spPr>
        <p:txBody>
          <a:bodyPr>
            <a:no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How You Speak </a:t>
            </a: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(1 Timothy 5:1-2)</a:t>
            </a:r>
            <a:endParaRPr lang="en-US" sz="4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302" y="1706350"/>
            <a:ext cx="11373395" cy="495326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solidFill>
                  <a:schemeClr val="tx2"/>
                </a:solidFill>
                <a:latin typeface="Corbel" panose="020B0503020204020204" pitchFamily="34" charset="0"/>
              </a:rPr>
              <a:t>Nothing evil to say about you, </a:t>
            </a:r>
            <a:r>
              <a:rPr lang="en-US" sz="4200" i="1" dirty="0">
                <a:solidFill>
                  <a:schemeClr val="tx2"/>
                </a:solidFill>
                <a:latin typeface="Corbel" panose="020B0503020204020204" pitchFamily="34" charset="0"/>
              </a:rPr>
              <a:t>Titus 2:8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3800" dirty="0">
                <a:solidFill>
                  <a:schemeClr val="tx2"/>
                </a:solidFill>
                <a:latin typeface="Corbel" panose="020B0503020204020204" pitchFamily="34" charset="0"/>
              </a:rPr>
              <a:t>Respect older men as fathers, </a:t>
            </a:r>
            <a:r>
              <a:rPr lang="en-US" sz="3800" i="1" dirty="0">
                <a:solidFill>
                  <a:schemeClr val="tx2"/>
                </a:solidFill>
                <a:latin typeface="Corbel" panose="020B0503020204020204" pitchFamily="34" charset="0"/>
              </a:rPr>
              <a:t>Luke 2:46-47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3800" dirty="0">
                <a:solidFill>
                  <a:schemeClr val="tx2"/>
                </a:solidFill>
                <a:latin typeface="Corbel" panose="020B0503020204020204" pitchFamily="34" charset="0"/>
              </a:rPr>
              <a:t>Brotherly closeness with younger men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3800" dirty="0">
                <a:solidFill>
                  <a:schemeClr val="tx2"/>
                </a:solidFill>
                <a:latin typeface="Corbel" panose="020B0503020204020204" pitchFamily="34" charset="0"/>
              </a:rPr>
              <a:t>Gentleness toward older women as mothers </a:t>
            </a:r>
            <a:br>
              <a:rPr lang="en-US" sz="3800" dirty="0">
                <a:solidFill>
                  <a:schemeClr val="tx2"/>
                </a:solidFill>
                <a:latin typeface="Corbel" panose="020B0503020204020204" pitchFamily="34" charset="0"/>
              </a:rPr>
            </a:br>
            <a:r>
              <a:rPr lang="en-US" sz="3800" dirty="0">
                <a:solidFill>
                  <a:schemeClr val="tx2"/>
                </a:solidFill>
                <a:latin typeface="Corbel" panose="020B0503020204020204" pitchFamily="34" charset="0"/>
              </a:rPr>
              <a:t>(politeness and honor), </a:t>
            </a:r>
            <a:r>
              <a:rPr lang="en-US" sz="3800" i="1" dirty="0">
                <a:solidFill>
                  <a:schemeClr val="tx2"/>
                </a:solidFill>
                <a:latin typeface="Corbel" panose="020B0503020204020204" pitchFamily="34" charset="0"/>
              </a:rPr>
              <a:t>Ephesians 4:1-2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3800" dirty="0">
                <a:solidFill>
                  <a:schemeClr val="tx2"/>
                </a:solidFill>
                <a:latin typeface="Corbel" panose="020B0503020204020204" pitchFamily="34" charset="0"/>
              </a:rPr>
              <a:t>Moral purity toward younger women as sisters </a:t>
            </a:r>
            <a:br>
              <a:rPr lang="en-US" sz="3800" dirty="0">
                <a:solidFill>
                  <a:schemeClr val="tx2"/>
                </a:solidFill>
                <a:latin typeface="Corbel" panose="020B0503020204020204" pitchFamily="34" charset="0"/>
              </a:rPr>
            </a:br>
            <a:r>
              <a:rPr lang="en-US" sz="3800" i="1" dirty="0">
                <a:solidFill>
                  <a:schemeClr val="tx2"/>
                </a:solidFill>
                <a:latin typeface="Corbel" panose="020B0503020204020204" pitchFamily="34" charset="0"/>
              </a:rPr>
              <a:t>(2 Timothy 2:22)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85FF7A-F77A-4A1D-8A62-418FBC198A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07" y="633773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80E444-0541-4D5D-A65A-864E6B670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40593" y="6522455"/>
            <a:ext cx="1371600" cy="274320"/>
          </a:xfrm>
        </p:spPr>
        <p:txBody>
          <a:bodyPr vert="horz" lIns="91440" tIns="45720" rIns="91440" bIns="45720" rtlCol="0" anchor="ctr"/>
          <a:lstStyle/>
          <a:p>
            <a:fld id="{A7F8E3F6-DE14-48B2-B2BC-6FABA9630FB8}" type="slidenum">
              <a:rPr lang="en-US" sz="1400">
                <a:latin typeface="Corbel" panose="020B0503020204020204" pitchFamily="34" charset="0"/>
              </a:rPr>
              <a:pPr/>
              <a:t>11</a:t>
            </a:fld>
            <a:endParaRPr lang="en-US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347138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6577" y="167375"/>
            <a:ext cx="10358846" cy="1036850"/>
          </a:xfrm>
        </p:spPr>
        <p:txBody>
          <a:bodyPr>
            <a:no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Exhort the Young Men</a:t>
            </a:r>
            <a:endParaRPr lang="en-US" sz="4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302" y="1737360"/>
            <a:ext cx="11373395" cy="495326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200" dirty="0">
                <a:solidFill>
                  <a:schemeClr val="tx2"/>
                </a:solidFill>
                <a:latin typeface="Corbel" panose="020B0503020204020204" pitchFamily="34" charset="0"/>
              </a:rPr>
              <a:t>Youthful strength and vitality are advantages </a:t>
            </a:r>
            <a:br>
              <a:rPr lang="en-US" sz="4200" dirty="0">
                <a:solidFill>
                  <a:schemeClr val="tx2"/>
                </a:solidFill>
                <a:latin typeface="Corbel" panose="020B0503020204020204" pitchFamily="34" charset="0"/>
              </a:rPr>
            </a:br>
            <a:r>
              <a:rPr lang="en-US" sz="4200" dirty="0">
                <a:solidFill>
                  <a:schemeClr val="tx2"/>
                </a:solidFill>
                <a:latin typeface="Corbel" panose="020B0503020204020204" pitchFamily="34" charset="0"/>
              </a:rPr>
              <a:t>and your glory, </a:t>
            </a:r>
            <a:r>
              <a:rPr lang="en-US" sz="4200" i="1" dirty="0">
                <a:solidFill>
                  <a:schemeClr val="tx2"/>
                </a:solidFill>
                <a:latin typeface="Corbel" panose="020B0503020204020204" pitchFamily="34" charset="0"/>
              </a:rPr>
              <a:t>Proverbs 20:29 (Isaiah 40:30-31)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dirty="0">
                <a:solidFill>
                  <a:schemeClr val="tx2"/>
                </a:solidFill>
                <a:latin typeface="Corbel" panose="020B0503020204020204" pitchFamily="34" charset="0"/>
              </a:rPr>
              <a:t>Just as old age is beautiful when lived in the way</a:t>
            </a:r>
            <a:br>
              <a:rPr lang="en-US" sz="4000" dirty="0">
                <a:solidFill>
                  <a:schemeClr val="tx2"/>
                </a:solidFill>
                <a:latin typeface="Corbel" panose="020B0503020204020204" pitchFamily="34" charset="0"/>
              </a:rPr>
            </a:br>
            <a:r>
              <a:rPr lang="en-US" sz="4000" dirty="0">
                <a:solidFill>
                  <a:schemeClr val="tx2"/>
                </a:solidFill>
                <a:latin typeface="Corbel" panose="020B0503020204020204" pitchFamily="34" charset="0"/>
              </a:rPr>
              <a:t>of righteousness </a:t>
            </a:r>
            <a:r>
              <a:rPr lang="en-US" sz="4000" i="1" dirty="0">
                <a:solidFill>
                  <a:schemeClr val="tx2"/>
                </a:solidFill>
                <a:latin typeface="Corbel" panose="020B0503020204020204" pitchFamily="34" charset="0"/>
              </a:rPr>
              <a:t>(Proverbs 16:31) –  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dirty="0">
                <a:solidFill>
                  <a:schemeClr val="tx2"/>
                </a:solidFill>
                <a:latin typeface="Corbel" panose="020B0503020204020204" pitchFamily="34" charset="0"/>
              </a:rPr>
              <a:t>Youth is beautiful when lived in faith and wisdom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200" dirty="0">
                <a:solidFill>
                  <a:schemeClr val="tx2"/>
                </a:solidFill>
                <a:latin typeface="Corbel" panose="020B0503020204020204" pitchFamily="34" charset="0"/>
              </a:rPr>
              <a:t>Couple physical strength with spiritual strength, </a:t>
            </a:r>
            <a:br>
              <a:rPr lang="en-US" sz="4200" dirty="0">
                <a:solidFill>
                  <a:schemeClr val="tx2"/>
                </a:solidFill>
                <a:latin typeface="Corbel" panose="020B0503020204020204" pitchFamily="34" charset="0"/>
              </a:rPr>
            </a:br>
            <a:r>
              <a:rPr lang="en-US" sz="4200" i="1" dirty="0">
                <a:solidFill>
                  <a:schemeClr val="tx2"/>
                </a:solidFill>
                <a:latin typeface="Corbel" panose="020B0503020204020204" pitchFamily="34" charset="0"/>
              </a:rPr>
              <a:t>1 Timothy 4:7-8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85FF7A-F77A-4A1D-8A62-418FBC198A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07" y="633773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80E444-0541-4D5D-A65A-864E6B670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40593" y="6522455"/>
            <a:ext cx="1371600" cy="274320"/>
          </a:xfrm>
        </p:spPr>
        <p:txBody>
          <a:bodyPr vert="horz" lIns="91440" tIns="45720" rIns="91440" bIns="45720" rtlCol="0" anchor="ctr"/>
          <a:lstStyle/>
          <a:p>
            <a:fld id="{A7F8E3F6-DE14-48B2-B2BC-6FABA9630FB8}" type="slidenum">
              <a:rPr lang="en-US" sz="1400">
                <a:latin typeface="Corbel" panose="020B0503020204020204" pitchFamily="34" charset="0"/>
              </a:rPr>
              <a:pPr/>
              <a:t>12</a:t>
            </a:fld>
            <a:endParaRPr lang="en-US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032745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375"/>
            <a:ext cx="12192000" cy="103685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Blessings and Challenges of Youth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6577" y="1711234"/>
            <a:ext cx="10358845" cy="497939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4400" cap="small" dirty="0">
                <a:solidFill>
                  <a:schemeClr val="tx2"/>
                </a:solidFill>
                <a:latin typeface="Corbel" panose="020B0503020204020204" pitchFamily="34" charset="0"/>
              </a:rPr>
              <a:t>Blessing</a:t>
            </a:r>
            <a:r>
              <a:rPr lang="en-US" sz="4400" dirty="0">
                <a:solidFill>
                  <a:schemeClr val="tx2"/>
                </a:solidFill>
                <a:latin typeface="Corbel" panose="020B0503020204020204" pitchFamily="34" charset="0"/>
              </a:rPr>
              <a:t>: </a:t>
            </a:r>
            <a:r>
              <a:rPr lang="en-US" sz="4400" b="1" dirty="0">
                <a:solidFill>
                  <a:schemeClr val="tx2"/>
                </a:solidFill>
                <a:latin typeface="Corbel" panose="020B0503020204020204" pitchFamily="34" charset="0"/>
              </a:rPr>
              <a:t>Strength and exuberance</a:t>
            </a:r>
            <a:r>
              <a:rPr lang="en-US" sz="4400" dirty="0">
                <a:solidFill>
                  <a:schemeClr val="tx2"/>
                </a:solidFill>
                <a:latin typeface="Corbel" panose="020B0503020204020204" pitchFamily="34" charset="0"/>
              </a:rPr>
              <a:t>,  </a:t>
            </a:r>
            <a:r>
              <a:rPr lang="en-US" sz="4400" i="1" dirty="0">
                <a:solidFill>
                  <a:schemeClr val="tx2"/>
                </a:solidFill>
                <a:latin typeface="Corbel" panose="020B0503020204020204" pitchFamily="34" charset="0"/>
              </a:rPr>
              <a:t>Proverbs 20:29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sz="4000" dirty="0">
                <a:solidFill>
                  <a:schemeClr val="tx2"/>
                </a:solidFill>
                <a:latin typeface="Corbel" panose="020B0503020204020204" pitchFamily="34" charset="0"/>
              </a:rPr>
              <a:t>Directed by wisdom, </a:t>
            </a:r>
            <a:r>
              <a:rPr lang="en-US" sz="4000" i="1" dirty="0">
                <a:solidFill>
                  <a:schemeClr val="tx2"/>
                </a:solidFill>
                <a:latin typeface="Corbel" panose="020B0503020204020204" pitchFamily="34" charset="0"/>
              </a:rPr>
              <a:t>Proverbs 2:1-9 (1:4)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4400" cap="small" dirty="0">
                <a:solidFill>
                  <a:schemeClr val="tx2"/>
                </a:solidFill>
                <a:latin typeface="Corbel" panose="020B0503020204020204" pitchFamily="34" charset="0"/>
              </a:rPr>
              <a:t>Challenge</a:t>
            </a:r>
            <a:r>
              <a:rPr lang="en-US" sz="4400" dirty="0">
                <a:solidFill>
                  <a:schemeClr val="tx2"/>
                </a:solidFill>
                <a:latin typeface="Corbel" panose="020B0503020204020204" pitchFamily="34" charset="0"/>
              </a:rPr>
              <a:t>: </a:t>
            </a:r>
            <a:r>
              <a:rPr lang="en-US" sz="4400" b="1" dirty="0">
                <a:solidFill>
                  <a:schemeClr val="tx2"/>
                </a:solidFill>
                <a:latin typeface="Corbel" panose="020B0503020204020204" pitchFamily="34" charset="0"/>
              </a:rPr>
              <a:t>Overconfidence (pride) and lack of experience</a:t>
            </a:r>
            <a:r>
              <a:rPr lang="en-US" sz="4400" dirty="0">
                <a:solidFill>
                  <a:schemeClr val="tx2"/>
                </a:solidFill>
                <a:latin typeface="Corbel" panose="020B0503020204020204" pitchFamily="34" charset="0"/>
              </a:rPr>
              <a:t>, </a:t>
            </a:r>
            <a:r>
              <a:rPr lang="en-US" sz="4400" i="1" dirty="0">
                <a:solidFill>
                  <a:schemeClr val="tx2"/>
                </a:solidFill>
                <a:latin typeface="Corbel" panose="020B0503020204020204" pitchFamily="34" charset="0"/>
              </a:rPr>
              <a:t>Proverbs 1:10-19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sz="4400" b="1" dirty="0">
                <a:solidFill>
                  <a:schemeClr val="tx2"/>
                </a:solidFill>
                <a:latin typeface="Corbel" panose="020B0503020204020204" pitchFamily="34" charset="0"/>
              </a:rPr>
              <a:t>Titus to instruct young men to help them mature in Christ</a:t>
            </a:r>
            <a:r>
              <a:rPr lang="en-US" sz="4400" dirty="0">
                <a:solidFill>
                  <a:schemeClr val="tx2"/>
                </a:solidFill>
                <a:latin typeface="Corbel" panose="020B0503020204020204" pitchFamily="34" charset="0"/>
              </a:rPr>
              <a:t>, </a:t>
            </a:r>
            <a:r>
              <a:rPr lang="en-US" sz="4400" i="1" dirty="0">
                <a:solidFill>
                  <a:schemeClr val="tx2"/>
                </a:solidFill>
                <a:latin typeface="Corbel" panose="020B0503020204020204" pitchFamily="34" charset="0"/>
              </a:rPr>
              <a:t>Titus 2:6-8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85FF7A-F77A-4A1D-8A62-418FBC198A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07" y="633773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77CF4F-D8B6-43A0-AC63-DA31FBC3A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40593" y="6520614"/>
            <a:ext cx="1371600" cy="274320"/>
          </a:xfrm>
        </p:spPr>
        <p:txBody>
          <a:bodyPr/>
          <a:lstStyle/>
          <a:p>
            <a:fld id="{A7F8E3F6-DE14-48B2-B2BC-6FABA9630FB8}" type="slidenum">
              <a:rPr lang="en-US" sz="1400" smtClean="0">
                <a:latin typeface="Corbel" panose="020B0503020204020204" pitchFamily="34" charset="0"/>
              </a:rPr>
              <a:t>2</a:t>
            </a:fld>
            <a:endParaRPr lang="en-US" sz="140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E2E6A-FB57-4AD4-AE09-640AC0250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398" y="2638697"/>
            <a:ext cx="8046720" cy="1776549"/>
          </a:xfrm>
        </p:spPr>
        <p:txBody>
          <a:bodyPr>
            <a:noAutofit/>
          </a:bodyPr>
          <a:lstStyle/>
          <a:p>
            <a:r>
              <a:rPr lang="en-US" sz="5400" b="1" cap="small" dirty="0">
                <a:solidFill>
                  <a:schemeClr val="tx2"/>
                </a:solidFill>
                <a:latin typeface="Corbel" panose="020B0503020204020204" pitchFamily="34" charset="0"/>
              </a:rPr>
              <a:t>Give attention to the way you think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2EA72D-3273-467F-8EA9-F39FAE84B1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800" i="1" dirty="0">
                <a:solidFill>
                  <a:schemeClr val="tx2"/>
                </a:solidFill>
                <a:latin typeface="Corbel" panose="020B0503020204020204" pitchFamily="34" charset="0"/>
              </a:rPr>
              <a:t>Titus 2:6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7E6E65-67F3-46A5-B911-14D5C10D3F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07" y="633773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06627378"/>
      </p:ext>
    </p:extLst>
  </p:cSld>
  <p:clrMapOvr>
    <a:masterClrMapping/>
  </p:clrMapOvr>
  <p:transition spd="slow">
    <p:push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6577" y="167375"/>
            <a:ext cx="10358846" cy="1036850"/>
          </a:xfrm>
        </p:spPr>
        <p:txBody>
          <a:bodyPr>
            <a:no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Sober-minded</a:t>
            </a: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(temperate, </a:t>
            </a: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2:2; 1:8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)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434" y="1705405"/>
            <a:ext cx="10903132" cy="484632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solidFill>
                  <a:schemeClr val="tx2"/>
                </a:solidFill>
                <a:latin typeface="Corbel" panose="020B0503020204020204" pitchFamily="34" charset="0"/>
              </a:rPr>
              <a:t>“sound, sane, moderate” </a:t>
            </a:r>
            <a:r>
              <a:rPr lang="en-US" sz="4000" i="1" dirty="0">
                <a:solidFill>
                  <a:schemeClr val="tx2"/>
                </a:solidFill>
                <a:latin typeface="Corbel" panose="020B0503020204020204" pitchFamily="34" charset="0"/>
              </a:rPr>
              <a:t>(Strong’s)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solidFill>
                  <a:schemeClr val="tx2"/>
                </a:solidFill>
                <a:latin typeface="Corbel" panose="020B0503020204020204" pitchFamily="34" charset="0"/>
              </a:rPr>
              <a:t>“to be able to reason and think properly </a:t>
            </a:r>
            <a:br>
              <a:rPr lang="en-US" sz="4400" dirty="0">
                <a:solidFill>
                  <a:schemeClr val="tx2"/>
                </a:solidFill>
                <a:latin typeface="Corbel" panose="020B0503020204020204" pitchFamily="34" charset="0"/>
              </a:rPr>
            </a:br>
            <a:r>
              <a:rPr lang="en-US" sz="4400" dirty="0">
                <a:solidFill>
                  <a:schemeClr val="tx2"/>
                </a:solidFill>
                <a:latin typeface="Corbel" panose="020B0503020204020204" pitchFamily="34" charset="0"/>
              </a:rPr>
              <a:t>and in a sane manner” </a:t>
            </a:r>
            <a:r>
              <a:rPr lang="en-US" sz="4000" i="1" dirty="0">
                <a:solidFill>
                  <a:schemeClr val="tx2"/>
                </a:solidFill>
                <a:latin typeface="Corbel" panose="020B0503020204020204" pitchFamily="34" charset="0"/>
              </a:rPr>
              <a:t>(Louw-Nida)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solidFill>
                  <a:schemeClr val="tx2"/>
                </a:solidFill>
                <a:latin typeface="Corbel" panose="020B0503020204020204" pitchFamily="34" charset="0"/>
              </a:rPr>
              <a:t>Balanced, moderated by truth, </a:t>
            </a:r>
            <a:r>
              <a:rPr lang="en-US" sz="4400" i="1" dirty="0">
                <a:solidFill>
                  <a:schemeClr val="tx2"/>
                </a:solidFill>
                <a:latin typeface="Corbel" panose="020B0503020204020204" pitchFamily="34" charset="0"/>
              </a:rPr>
              <a:t>2 Cor. 11:3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solidFill>
                  <a:schemeClr val="tx2"/>
                </a:solidFill>
                <a:latin typeface="Corbel" panose="020B0503020204020204" pitchFamily="34" charset="0"/>
              </a:rPr>
              <a:t>Equips you to serve in kingdom, </a:t>
            </a:r>
            <a:r>
              <a:rPr lang="en-US" sz="4400" i="1" dirty="0">
                <a:solidFill>
                  <a:schemeClr val="tx2"/>
                </a:solidFill>
                <a:latin typeface="Corbel" panose="020B0503020204020204" pitchFamily="34" charset="0"/>
              </a:rPr>
              <a:t>Romans 12:3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solidFill>
                  <a:schemeClr val="tx2"/>
                </a:solidFill>
                <a:latin typeface="Corbel" panose="020B0503020204020204" pitchFamily="34" charset="0"/>
              </a:rPr>
              <a:t>Serious, watchful view of life, </a:t>
            </a:r>
            <a:r>
              <a:rPr lang="en-US" sz="4400" i="1" dirty="0">
                <a:solidFill>
                  <a:schemeClr val="tx2"/>
                </a:solidFill>
                <a:latin typeface="Corbel" panose="020B0503020204020204" pitchFamily="34" charset="0"/>
              </a:rPr>
              <a:t>1 Peter 4:7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85FF7A-F77A-4A1D-8A62-418FBC198A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07" y="633773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80E444-0541-4D5D-A65A-864E6B670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40593" y="6522455"/>
            <a:ext cx="1371600" cy="274320"/>
          </a:xfrm>
        </p:spPr>
        <p:txBody>
          <a:bodyPr vert="horz" lIns="91440" tIns="45720" rIns="91440" bIns="45720" rtlCol="0" anchor="ctr"/>
          <a:lstStyle/>
          <a:p>
            <a:fld id="{A7F8E3F6-DE14-48B2-B2BC-6FABA9630FB8}" type="slidenum">
              <a:rPr lang="en-US" sz="1400">
                <a:latin typeface="Corbel" panose="020B0503020204020204" pitchFamily="34" charset="0"/>
              </a:rPr>
              <a:pPr/>
              <a:t>4</a:t>
            </a:fld>
            <a:endParaRPr lang="en-US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57763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E2E6A-FB57-4AD4-AE09-640AC0250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398" y="2638697"/>
            <a:ext cx="8046720" cy="1776549"/>
          </a:xfrm>
        </p:spPr>
        <p:txBody>
          <a:bodyPr>
            <a:noAutofit/>
          </a:bodyPr>
          <a:lstStyle/>
          <a:p>
            <a:r>
              <a:rPr lang="en-US" sz="5400" b="1" cap="small" dirty="0">
                <a:solidFill>
                  <a:schemeClr val="tx2"/>
                </a:solidFill>
                <a:latin typeface="Corbel" panose="020B0503020204020204" pitchFamily="34" charset="0"/>
              </a:rPr>
              <a:t>Give attention to your pattern of influence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2EA72D-3273-467F-8EA9-F39FAE84B1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800" i="1" dirty="0">
                <a:solidFill>
                  <a:schemeClr val="tx2"/>
                </a:solidFill>
                <a:latin typeface="Corbel" panose="020B0503020204020204" pitchFamily="34" charset="0"/>
              </a:rPr>
              <a:t>Titus 2:7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7E6E65-67F3-46A5-B911-14D5C10D3F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07" y="633773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65442375"/>
      </p:ext>
    </p:extLst>
  </p:cSld>
  <p:clrMapOvr>
    <a:masterClrMapping/>
  </p:clrMapOvr>
  <p:transition spd="slow">
    <p:push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6577" y="167375"/>
            <a:ext cx="10358846" cy="1036850"/>
          </a:xfrm>
        </p:spPr>
        <p:txBody>
          <a:bodyPr>
            <a:no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Good Works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</a:t>
            </a: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(Titus 1:16; Eph. 2:10)</a:t>
            </a:r>
            <a:endParaRPr lang="en-US" sz="4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434" y="1828800"/>
            <a:ext cx="10903132" cy="469365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solidFill>
                  <a:schemeClr val="tx2"/>
                </a:solidFill>
                <a:latin typeface="Corbel" panose="020B0503020204020204" pitchFamily="34" charset="0"/>
              </a:rPr>
              <a:t>Tempted to be unconcerned with influence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solidFill>
                  <a:schemeClr val="tx2"/>
                </a:solidFill>
                <a:latin typeface="Corbel" panose="020B0503020204020204" pitchFamily="34" charset="0"/>
              </a:rPr>
              <a:t>“It’s my life – I live for myself, not for others.”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u="sng" dirty="0">
                <a:solidFill>
                  <a:schemeClr val="tx2"/>
                </a:solidFill>
                <a:latin typeface="Corbel" panose="020B0503020204020204" pitchFamily="34" charset="0"/>
              </a:rPr>
              <a:t>Fact</a:t>
            </a:r>
            <a:r>
              <a:rPr lang="en-US" sz="4000" dirty="0">
                <a:solidFill>
                  <a:schemeClr val="tx2"/>
                </a:solidFill>
                <a:latin typeface="Corbel" panose="020B0503020204020204" pitchFamily="34" charset="0"/>
              </a:rPr>
              <a:t>: You do have influence, and you are to be  an example for others, </a:t>
            </a:r>
            <a:r>
              <a:rPr lang="en-US" sz="4000" i="1" dirty="0">
                <a:solidFill>
                  <a:schemeClr val="tx2"/>
                </a:solidFill>
                <a:latin typeface="Corbel" panose="020B0503020204020204" pitchFamily="34" charset="0"/>
              </a:rPr>
              <a:t>1 Timothy 4:12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solidFill>
                  <a:schemeClr val="tx2"/>
                </a:solidFill>
                <a:latin typeface="Corbel" panose="020B0503020204020204" pitchFamily="34" charset="0"/>
              </a:rPr>
              <a:t>Disinterest in influence harms your credibility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solidFill>
                  <a:schemeClr val="tx2"/>
                </a:solidFill>
                <a:latin typeface="Corbel" panose="020B0503020204020204" pitchFamily="34" charset="0"/>
              </a:rPr>
              <a:t>Example of Timothy, </a:t>
            </a:r>
            <a:r>
              <a:rPr lang="en-US" sz="4000" i="1" dirty="0">
                <a:solidFill>
                  <a:schemeClr val="tx2"/>
                </a:solidFill>
                <a:latin typeface="Corbel" panose="020B0503020204020204" pitchFamily="34" charset="0"/>
              </a:rPr>
              <a:t>Philippians 2:19-22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85FF7A-F77A-4A1D-8A62-418FBC198A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07" y="633773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80E444-0541-4D5D-A65A-864E6B670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40593" y="6522455"/>
            <a:ext cx="1371600" cy="274320"/>
          </a:xfrm>
        </p:spPr>
        <p:txBody>
          <a:bodyPr vert="horz" lIns="91440" tIns="45720" rIns="91440" bIns="45720" rtlCol="0" anchor="ctr"/>
          <a:lstStyle/>
          <a:p>
            <a:fld id="{A7F8E3F6-DE14-48B2-B2BC-6FABA9630FB8}" type="slidenum">
              <a:rPr lang="en-US" sz="1400">
                <a:latin typeface="Corbel" panose="020B0503020204020204" pitchFamily="34" charset="0"/>
              </a:rPr>
              <a:pPr/>
              <a:t>6</a:t>
            </a:fld>
            <a:endParaRPr lang="en-US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694989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E2E6A-FB57-4AD4-AE09-640AC0250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398" y="2638697"/>
            <a:ext cx="8046720" cy="1776549"/>
          </a:xfrm>
        </p:spPr>
        <p:txBody>
          <a:bodyPr>
            <a:noAutofit/>
          </a:bodyPr>
          <a:lstStyle/>
          <a:p>
            <a:r>
              <a:rPr lang="en-US" sz="5400" b="1" cap="small" dirty="0">
                <a:solidFill>
                  <a:schemeClr val="tx2"/>
                </a:solidFill>
                <a:latin typeface="Corbel" panose="020B0503020204020204" pitchFamily="34" charset="0"/>
              </a:rPr>
              <a:t>Give attention to the doctrine you follow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2EA72D-3273-467F-8EA9-F39FAE84B1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800" i="1" dirty="0">
                <a:solidFill>
                  <a:schemeClr val="tx2"/>
                </a:solidFill>
                <a:latin typeface="Corbel" panose="020B0503020204020204" pitchFamily="34" charset="0"/>
              </a:rPr>
              <a:t>Titus 2:7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7E6E65-67F3-46A5-B911-14D5C10D3F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07" y="633773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03527883"/>
      </p:ext>
    </p:extLst>
  </p:cSld>
  <p:clrMapOvr>
    <a:masterClrMapping/>
  </p:clrMapOvr>
  <p:transition spd="slow">
    <p:push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6577" y="167375"/>
            <a:ext cx="10358846" cy="1036850"/>
          </a:xfrm>
        </p:spPr>
        <p:txBody>
          <a:bodyPr>
            <a:no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True Doctrine </a:t>
            </a: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(1 Timothy 4:6, 16)</a:t>
            </a:r>
            <a:endParaRPr lang="en-US" sz="4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302" y="1645076"/>
            <a:ext cx="11373395" cy="521292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200" dirty="0">
                <a:solidFill>
                  <a:schemeClr val="tx2"/>
                </a:solidFill>
                <a:latin typeface="Corbel" panose="020B0503020204020204" pitchFamily="34" charset="0"/>
              </a:rPr>
              <a:t>Teaching that is sound and godly, </a:t>
            </a:r>
            <a:r>
              <a:rPr lang="en-US" sz="4200" i="1" dirty="0">
                <a:solidFill>
                  <a:schemeClr val="tx2"/>
                </a:solidFill>
                <a:latin typeface="Corbel" panose="020B0503020204020204" pitchFamily="34" charset="0"/>
              </a:rPr>
              <a:t>1 Timothy 6:3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800" u="sng" dirty="0">
                <a:solidFill>
                  <a:schemeClr val="tx2"/>
                </a:solidFill>
                <a:latin typeface="Corbel" panose="020B0503020204020204" pitchFamily="34" charset="0"/>
              </a:rPr>
              <a:t>Integrity</a:t>
            </a:r>
            <a:r>
              <a:rPr lang="en-US" sz="3800" dirty="0">
                <a:solidFill>
                  <a:schemeClr val="tx2"/>
                </a:solidFill>
                <a:latin typeface="Corbel" panose="020B0503020204020204" pitchFamily="34" charset="0"/>
              </a:rPr>
              <a:t>: Without contamination, </a:t>
            </a:r>
            <a:r>
              <a:rPr lang="en-US" sz="3800" i="1" dirty="0">
                <a:solidFill>
                  <a:schemeClr val="tx2"/>
                </a:solidFill>
                <a:latin typeface="Corbel" panose="020B0503020204020204" pitchFamily="34" charset="0"/>
              </a:rPr>
              <a:t>Titus 2:1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800" u="sng" dirty="0">
                <a:solidFill>
                  <a:schemeClr val="tx2"/>
                </a:solidFill>
                <a:latin typeface="Corbel" panose="020B0503020204020204" pitchFamily="34" charset="0"/>
              </a:rPr>
              <a:t>Reverence</a:t>
            </a:r>
            <a:r>
              <a:rPr lang="en-US" sz="3800" dirty="0">
                <a:solidFill>
                  <a:schemeClr val="tx2"/>
                </a:solidFill>
                <a:latin typeface="Corbel" panose="020B0503020204020204" pitchFamily="34" charset="0"/>
              </a:rPr>
              <a:t>: Honorable, with gravity, honesty, </a:t>
            </a:r>
            <a:br>
              <a:rPr lang="en-US" sz="3800" dirty="0">
                <a:solidFill>
                  <a:schemeClr val="tx2"/>
                </a:solidFill>
                <a:latin typeface="Corbel" panose="020B0503020204020204" pitchFamily="34" charset="0"/>
              </a:rPr>
            </a:br>
            <a:r>
              <a:rPr lang="en-US" sz="3800" i="1" dirty="0">
                <a:solidFill>
                  <a:schemeClr val="tx2"/>
                </a:solidFill>
                <a:latin typeface="Corbel" panose="020B0503020204020204" pitchFamily="34" charset="0"/>
              </a:rPr>
              <a:t>1 Thessalonians 2:1-5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800" u="sng" dirty="0">
                <a:solidFill>
                  <a:schemeClr val="tx2"/>
                </a:solidFill>
                <a:latin typeface="Corbel" panose="020B0503020204020204" pitchFamily="34" charset="0"/>
              </a:rPr>
              <a:t>Incorruptibility</a:t>
            </a:r>
            <a:r>
              <a:rPr lang="en-US" sz="3800" dirty="0">
                <a:solidFill>
                  <a:schemeClr val="tx2"/>
                </a:solidFill>
                <a:latin typeface="Corbel" panose="020B0503020204020204" pitchFamily="34" charset="0"/>
              </a:rPr>
              <a:t>: Genuineness, sincerity </a:t>
            </a:r>
            <a:r>
              <a:rPr lang="en-US" sz="3800" i="1" dirty="0">
                <a:solidFill>
                  <a:schemeClr val="tx2"/>
                </a:solidFill>
                <a:latin typeface="Corbel" panose="020B0503020204020204" pitchFamily="34" charset="0"/>
              </a:rPr>
              <a:t>(Eph. 6:24)</a:t>
            </a:r>
            <a:r>
              <a:rPr lang="en-US" sz="3800" dirty="0">
                <a:solidFill>
                  <a:schemeClr val="tx2"/>
                </a:solidFill>
                <a:latin typeface="Corbel" panose="020B0503020204020204" pitchFamily="34" charset="0"/>
              </a:rPr>
              <a:t>; Not liable to decay, </a:t>
            </a:r>
            <a:r>
              <a:rPr lang="en-US" sz="3800" i="1" dirty="0">
                <a:solidFill>
                  <a:schemeClr val="tx2"/>
                </a:solidFill>
                <a:latin typeface="Corbel" panose="020B0503020204020204" pitchFamily="34" charset="0"/>
              </a:rPr>
              <a:t>1 Peter 1:23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800" dirty="0">
                <a:solidFill>
                  <a:schemeClr val="tx2"/>
                </a:solidFill>
                <a:latin typeface="Corbel" panose="020B0503020204020204" pitchFamily="34" charset="0"/>
              </a:rPr>
              <a:t>Your relation to God’s word: Pure, honest, and genuine, </a:t>
            </a:r>
            <a:r>
              <a:rPr lang="en-US" sz="3800" i="1" dirty="0">
                <a:solidFill>
                  <a:schemeClr val="tx2"/>
                </a:solidFill>
                <a:latin typeface="Corbel" panose="020B0503020204020204" pitchFamily="34" charset="0"/>
              </a:rPr>
              <a:t>1 Timothy 4:13, 15-16; 2 Timothy 2:15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85FF7A-F77A-4A1D-8A62-418FBC198A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07" y="633773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80E444-0541-4D5D-A65A-864E6B670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40593" y="6522455"/>
            <a:ext cx="1371600" cy="274320"/>
          </a:xfrm>
        </p:spPr>
        <p:txBody>
          <a:bodyPr vert="horz" lIns="91440" tIns="45720" rIns="91440" bIns="45720" rtlCol="0" anchor="ctr"/>
          <a:lstStyle/>
          <a:p>
            <a:fld id="{A7F8E3F6-DE14-48B2-B2BC-6FABA9630FB8}" type="slidenum">
              <a:rPr lang="en-US" sz="1400">
                <a:latin typeface="Corbel" panose="020B0503020204020204" pitchFamily="34" charset="0"/>
              </a:rPr>
              <a:pPr/>
              <a:t>8</a:t>
            </a:fld>
            <a:endParaRPr lang="en-US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040989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E2E6A-FB57-4AD4-AE09-640AC0250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398" y="2638697"/>
            <a:ext cx="8046720" cy="1776549"/>
          </a:xfrm>
        </p:spPr>
        <p:txBody>
          <a:bodyPr>
            <a:noAutofit/>
          </a:bodyPr>
          <a:lstStyle/>
          <a:p>
            <a:r>
              <a:rPr lang="en-US" sz="5400" b="1" cap="small" dirty="0">
                <a:solidFill>
                  <a:schemeClr val="tx2"/>
                </a:solidFill>
                <a:latin typeface="Corbel" panose="020B0503020204020204" pitchFamily="34" charset="0"/>
              </a:rPr>
              <a:t>Give attention to your speech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2EA72D-3273-467F-8EA9-F39FAE84B1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800" i="1" dirty="0">
                <a:solidFill>
                  <a:schemeClr val="tx2"/>
                </a:solidFill>
                <a:latin typeface="Corbel" panose="020B0503020204020204" pitchFamily="34" charset="0"/>
              </a:rPr>
              <a:t>Titus 2:8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7E6E65-67F3-46A5-B911-14D5C10D3F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07" y="633773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623210665"/>
      </p:ext>
    </p:extLst>
  </p:cSld>
  <p:clrMapOvr>
    <a:masterClrMapping/>
  </p:clrMapOvr>
  <p:transition spd="slow">
    <p:push dir="r"/>
  </p:transition>
</p:sld>
</file>

<file path=ppt/theme/theme1.xml><?xml version="1.0" encoding="utf-8"?>
<a:theme xmlns:a="http://schemas.openxmlformats.org/drawingml/2006/main" name="Sales Direction 16X9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siness direction presentation (widescreen).potx" id="{D17AB31B-F25B-45F4-B34E-C6982D129A29}" vid="{B63A7B92-8C2A-4E6A-9062-768A2448E61C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335</Words>
  <Application>Microsoft Office PowerPoint</Application>
  <PresentationFormat>Widescreen</PresentationFormat>
  <Paragraphs>58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Book Antiqua</vt:lpstr>
      <vt:lpstr>Corbel</vt:lpstr>
      <vt:lpstr>Sales Direction 16X9</vt:lpstr>
      <vt:lpstr>Exhortations  to Young Men</vt:lpstr>
      <vt:lpstr>Blessings and Challenges of Youth</vt:lpstr>
      <vt:lpstr>Give attention to the way you think</vt:lpstr>
      <vt:lpstr>Sober-minded (temperate, 2:2; 1:8)</vt:lpstr>
      <vt:lpstr>Give attention to your pattern of influence</vt:lpstr>
      <vt:lpstr>Good Works (Titus 1:16; Eph. 2:10)</vt:lpstr>
      <vt:lpstr>Give attention to the doctrine you follow</vt:lpstr>
      <vt:lpstr>True Doctrine (1 Timothy 4:6, 16)</vt:lpstr>
      <vt:lpstr>Give attention to your speech</vt:lpstr>
      <vt:lpstr>What You Speak</vt:lpstr>
      <vt:lpstr>How You Speak (1 Timothy 5:1-2)</vt:lpstr>
      <vt:lpstr>Exhort the Young Men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Our Worship Service</dc:title>
  <dc:creator>Joe R Price</dc:creator>
  <cp:lastModifiedBy>Joe R Price</cp:lastModifiedBy>
  <cp:revision>18</cp:revision>
  <dcterms:created xsi:type="dcterms:W3CDTF">2019-09-05T22:55:51Z</dcterms:created>
  <dcterms:modified xsi:type="dcterms:W3CDTF">2019-09-08T22:02:04Z</dcterms:modified>
</cp:coreProperties>
</file>