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A97AB-6BD6-45AB-ABE2-F24865DC9E6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01CCA-E187-4901-B2C0-D736E18B9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4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2E11-A640-4A6A-861E-687009A5B240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529B-DACB-4B69-8845-8446902508B6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5856-85EB-4F54-B96B-2B5F100570C3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3209-9132-4B35-93A3-E01017643F7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A183-7B67-46C2-8385-C27CBC0CC62D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97B1-BBBF-42C0-AF96-05D2811F2AC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BF52-D840-4652-80F5-7D2E740C4DF8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78A5-F6F0-4C8D-9C13-027C88DDD2DC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F76A-2482-4F15-A709-627E0E19BE35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B6E5-2A57-40A9-8E17-4A6477F1352D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321-098B-41BF-8F15-B36F77C69170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13B-E652-4880-A474-FF6AE65243D4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191A-CA77-41E8-B796-D3F5DDA22313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94FDC3C-8FC5-404C-9BCC-FD222E55230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40F959-8193-465A-9AD5-A7AD0944F462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E2F691-2AB9-4DBF-8840-C85215713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984782" cy="4962786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and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Good Conscience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FD9F4-E576-4B71-A173-71900729C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8940" y="947607"/>
            <a:ext cx="4904509" cy="4962785"/>
          </a:xfrm>
          <a:effectLst/>
        </p:spPr>
        <p:txBody>
          <a:bodyPr anchor="ctr">
            <a:normAutofit/>
          </a:bodyPr>
          <a:lstStyle/>
          <a:p>
            <a:r>
              <a:rPr lang="en-US" sz="4000" b="1" i="1" dirty="0"/>
              <a:t>Scripture Reading:</a:t>
            </a:r>
          </a:p>
          <a:p>
            <a:r>
              <a:rPr lang="en-US" sz="4000" b="1" i="1" dirty="0"/>
              <a:t>1 Timothy 1:15-20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B426E8-941D-43EF-A7AD-4DD73D304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295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46C9D-FCB8-431C-8D16-242F4A5A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178747"/>
            <a:ext cx="10571998" cy="1640909"/>
          </a:xfrm>
        </p:spPr>
        <p:txBody>
          <a:bodyPr/>
          <a:lstStyle/>
          <a:p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and a Good Conscience</a:t>
            </a:r>
            <a:b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1:18-20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BE98F-4B2C-4767-AA56-7DBFCF92A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56" y="2262057"/>
            <a:ext cx="11528287" cy="4115883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4000" dirty="0"/>
              <a:t>Essential to “wage the good warfare”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4000" dirty="0"/>
              <a:t>Need to understood what the Scriptures teach about the conscience</a:t>
            </a:r>
          </a:p>
          <a:p>
            <a:pPr lvl="1"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800" dirty="0"/>
              <a:t>Not the commonly held concepts </a:t>
            </a:r>
            <a:br>
              <a:rPr lang="en-US" sz="3800" dirty="0"/>
            </a:br>
            <a:r>
              <a:rPr lang="en-US" sz="3800" dirty="0"/>
              <a:t>(“always let your conscience be your guide”)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120C6A-C286-4EE2-97F7-84F3AEF69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60E55-33A9-458B-9584-BEC8370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9700" y="6250202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793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B0FD-A4D3-443B-B90C-3B2969F8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6097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Conscience Can Be…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453203-20F4-46DA-BB2F-0FE6B6ABC35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19149" y="2505205"/>
            <a:ext cx="5184775" cy="3883176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Evil, </a:t>
            </a:r>
            <a:r>
              <a:rPr lang="en-US" sz="3600" i="1" dirty="0"/>
              <a:t>Hebrews 10:22</a:t>
            </a:r>
            <a:endParaRPr lang="en-US" sz="3600" dirty="0"/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Impure, </a:t>
            </a:r>
            <a:r>
              <a:rPr lang="en-US" sz="3600" i="1" dirty="0"/>
              <a:t>Heb. 9:14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Defiled, </a:t>
            </a:r>
            <a:r>
              <a:rPr lang="en-US" sz="3600" i="1" dirty="0"/>
              <a:t>Titus 1:15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Seared, </a:t>
            </a:r>
            <a:r>
              <a:rPr lang="en-US" sz="3600" i="1" dirty="0"/>
              <a:t>1 Tim. 4:2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Weak, </a:t>
            </a:r>
            <a:r>
              <a:rPr lang="en-US" sz="3600" i="1" dirty="0"/>
              <a:t>1 Cor. 8:7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DD1309A-C93D-44DF-BD95-097BA211059F}"/>
              </a:ext>
            </a:extLst>
          </p:cNvPr>
          <p:cNvSpPr txBox="1">
            <a:spLocks noChangeArrowheads="1"/>
          </p:cNvSpPr>
          <p:nvPr/>
        </p:nvSpPr>
        <p:spPr>
          <a:xfrm>
            <a:off x="6188078" y="2329841"/>
            <a:ext cx="5661543" cy="4058539"/>
          </a:xfrm>
          <a:prstGeom prst="rect">
            <a:avLst/>
          </a:prstGeom>
          <a:noFill/>
          <a:ln/>
          <a:effectLst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Good, </a:t>
            </a:r>
            <a:r>
              <a:rPr lang="en-US" sz="3600" i="1" dirty="0"/>
              <a:t>Acts 23:1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Cleansed, </a:t>
            </a:r>
            <a:r>
              <a:rPr lang="en-US" sz="3600" i="1" dirty="0"/>
              <a:t>Heb. 9:14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Pure, </a:t>
            </a:r>
            <a:r>
              <a:rPr lang="en-US" sz="3600" i="1" dirty="0"/>
              <a:t>2 Timothy 1:3</a:t>
            </a:r>
          </a:p>
          <a:p>
            <a:pPr>
              <a:spcBef>
                <a:spcPts val="12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3600" dirty="0"/>
              <a:t>Without offense, </a:t>
            </a:r>
            <a:br>
              <a:rPr lang="en-US" sz="3600" dirty="0"/>
            </a:br>
            <a:r>
              <a:rPr lang="en-US" sz="3600" i="1" dirty="0"/>
              <a:t>Acts 24:16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310B2CBE-9C95-452B-BA56-B480AB87D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0B94F50-CDDE-4CBE-8D16-8A7CFFFC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20" y="6302901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41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  <p:bldP spid="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850B0-CE5E-457F-B831-E2A0E2C4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51513"/>
            <a:ext cx="10571998" cy="1084729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Conscience?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9991-2E3C-4DD0-BC65-720C25B2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20405"/>
            <a:ext cx="10554574" cy="4635713"/>
          </a:xfrm>
          <a:effectLst/>
        </p:spPr>
        <p:txBody>
          <a:bodyPr>
            <a:normAutofit/>
          </a:bodyPr>
          <a:lstStyle/>
          <a:p>
            <a:pPr>
              <a:buSzPct val="80000"/>
              <a:buFont typeface="Wingdings" panose="05000000000000000000" pitchFamily="2" charset="2"/>
              <a:buChar char="Ø"/>
            </a:pPr>
            <a:r>
              <a:rPr lang="en-US" sz="4000" b="1" dirty="0"/>
              <a:t>Faculty of mind by which we assess 	right and wrong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en-US" sz="3800" dirty="0"/>
              <a:t>Monitors the way we live, </a:t>
            </a:r>
            <a:r>
              <a:rPr lang="en-US" sz="3800" i="1" dirty="0"/>
              <a:t>Acts 23:1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en-US" sz="3800" dirty="0"/>
              <a:t>It does not establish God’s approval, </a:t>
            </a:r>
            <a:br>
              <a:rPr lang="en-US" sz="3800" dirty="0"/>
            </a:br>
            <a:r>
              <a:rPr lang="en-US" sz="3800" i="1" dirty="0"/>
              <a:t>1 Timothy 1:12-13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en-US" sz="3800" dirty="0"/>
              <a:t>Early warning system, </a:t>
            </a:r>
            <a:r>
              <a:rPr lang="en-US" sz="3800" i="1" dirty="0"/>
              <a:t>Genesis 1:27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149EF-E6B1-4DD4-BB69-59EE1916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338" y="616551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4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F0C4EBD-008D-49D6-88F1-B84F3AB40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8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9991-2E3C-4DD0-BC65-720C25B2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122" y="2187615"/>
            <a:ext cx="9935556" cy="4190325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400" dirty="0"/>
              <a:t>May cause guilt and shame when we sin, </a:t>
            </a:r>
            <a:r>
              <a:rPr lang="en-US" sz="4400" i="1" dirty="0"/>
              <a:t>John 8:9</a:t>
            </a:r>
          </a:p>
          <a:p>
            <a:pPr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400" dirty="0"/>
              <a:t>May warn us when we consider  doing what we believe is wrong, </a:t>
            </a:r>
            <a:br>
              <a:rPr lang="en-US" sz="4400" dirty="0"/>
            </a:br>
            <a:r>
              <a:rPr lang="en-US" sz="4400" i="1" dirty="0"/>
              <a:t>1 Corinthians 8:7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149EF-E6B1-4DD4-BB69-59EE1916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7089" y="6282923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5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34D187-EB52-4EED-B048-E2CAD5A50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13F1B7A-14E1-40D4-889B-8D19E5A84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6" y="87933"/>
            <a:ext cx="11644688" cy="1613545"/>
          </a:xfrm>
        </p:spPr>
        <p:txBody>
          <a:bodyPr/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Conscience Commends Us or Condemns Us to Ourselves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2:15)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591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850B0-CE5E-457F-B831-E2A0E2C4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6" y="87933"/>
            <a:ext cx="11644688" cy="1613545"/>
          </a:xfrm>
        </p:spPr>
        <p:txBody>
          <a:bodyPr/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Conscience Commends Us or Condemns Us to Ourselves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2:15)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9991-2E3C-4DD0-BC65-720C25B2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824" y="2453833"/>
            <a:ext cx="10582351" cy="3703899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400" dirty="0"/>
              <a:t>Will approve us when we do what we believe to be right </a:t>
            </a:r>
            <a:r>
              <a:rPr lang="en-US" sz="4400" i="1" dirty="0"/>
              <a:t>(Acts 26:9)</a:t>
            </a:r>
          </a:p>
          <a:p>
            <a:pPr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400" dirty="0"/>
              <a:t>Even when it is not the truth of God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149EF-E6B1-4DD4-BB69-59EE1916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7089" y="6282923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34D187-EB52-4EED-B048-E2CAD5A50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015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850B0-CE5E-457F-B831-E2A0E2C4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6" y="84479"/>
            <a:ext cx="11552092" cy="1605426"/>
          </a:xfrm>
        </p:spPr>
        <p:txBody>
          <a:bodyPr/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Conscience Functions Based on the Knowledge it Possesses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2:15)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9991-2E3C-4DD0-BC65-720C25B2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895" y="2092598"/>
            <a:ext cx="10429414" cy="4190325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400" dirty="0"/>
              <a:t>Bears witness of what it knows,</a:t>
            </a:r>
            <a:br>
              <a:rPr lang="en-US" sz="4400" dirty="0"/>
            </a:br>
            <a:r>
              <a:rPr lang="en-US" sz="4400" i="1" dirty="0"/>
              <a:t>Romans 3:20; 9:1; 2 Corinthians 1:12</a:t>
            </a:r>
          </a:p>
          <a:p>
            <a:pPr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400" dirty="0"/>
              <a:t>Its knowledge must be accurate, </a:t>
            </a:r>
            <a:br>
              <a:rPr lang="en-US" sz="4400" dirty="0"/>
            </a:br>
            <a:r>
              <a:rPr lang="en-US" sz="4400" dirty="0"/>
              <a:t>or its testimony will be incorrect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149EF-E6B1-4DD4-BB69-59EE1916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7089" y="6282923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7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34D187-EB52-4EED-B048-E2CAD5A50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778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850B0-CE5E-457F-B831-E2A0E2C4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6" y="84479"/>
            <a:ext cx="11552092" cy="1605426"/>
          </a:xfrm>
        </p:spPr>
        <p:txBody>
          <a:bodyPr/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Conscience Functions Based on the Knowledge it Possesses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2:15)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9991-2E3C-4DD0-BC65-720C25B2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72" y="1944547"/>
            <a:ext cx="10836994" cy="4618299"/>
          </a:xfrm>
          <a:effectLst/>
        </p:spPr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000" dirty="0"/>
              <a:t>Conscience cannot be infallible standard</a:t>
            </a:r>
          </a:p>
          <a:p>
            <a:pPr>
              <a:spcBef>
                <a:spcPts val="15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4000" dirty="0"/>
              <a:t>A reliable monitor of what we accept to be true and right (Saul)</a:t>
            </a:r>
          </a:p>
          <a:p>
            <a:pPr lvl="1">
              <a:spcBef>
                <a:spcPts val="15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3800" dirty="0"/>
              <a:t>Truth: One God (idol is nothing); Food is immaterial to God, </a:t>
            </a:r>
            <a:r>
              <a:rPr lang="en-US" sz="3800" i="1" dirty="0"/>
              <a:t>1 Corinthians 8:4, 7-10 </a:t>
            </a:r>
          </a:p>
          <a:p>
            <a:pPr lvl="1">
              <a:spcBef>
                <a:spcPts val="15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3800" dirty="0"/>
              <a:t>Yet, “weak” consciences had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149EF-E6B1-4DD4-BB69-59EE1916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7089" y="6282923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8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34D187-EB52-4EED-B048-E2CAD5A50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456" y="63779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08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</vt:lpstr>
      <vt:lpstr>Wingdings 2</vt:lpstr>
      <vt:lpstr>Quotable</vt:lpstr>
      <vt:lpstr>Faith and a Good Conscience (Part 1)</vt:lpstr>
      <vt:lpstr>Faith and a Good Conscience 1 Timothy 1:18-20</vt:lpstr>
      <vt:lpstr>Conscience Can Be…</vt:lpstr>
      <vt:lpstr>What is the Conscience?</vt:lpstr>
      <vt:lpstr>Conscience Commends Us or Condemns Us to Ourselves (Rom. 2:15)</vt:lpstr>
      <vt:lpstr>Conscience Commends Us or Condemns Us to Ourselves (Rom. 2:15)</vt:lpstr>
      <vt:lpstr>Conscience Functions Based on the Knowledge it Possesses (Romans 2:15)</vt:lpstr>
      <vt:lpstr>Conscience Functions Based on the Knowledge it Possesses (Romans 2:15)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Chuck Sibbing</cp:lastModifiedBy>
  <cp:revision>33</cp:revision>
  <dcterms:created xsi:type="dcterms:W3CDTF">2019-10-11T14:24:02Z</dcterms:created>
  <dcterms:modified xsi:type="dcterms:W3CDTF">2019-10-14T19:54:33Z</dcterms:modified>
</cp:coreProperties>
</file>