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2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A97AB-6BD6-45AB-ABE2-F24865DC9E6E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E01CCA-E187-4901-B2C0-D736E18B9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848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A2E11-A640-4A6A-861E-687009A5B240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529B-DACB-4B69-8845-8446902508B6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65856-85EB-4F54-B96B-2B5F100570C3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3209-9132-4B35-93A3-E01017643F7A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4A183-7B67-46C2-8385-C27CBC0CC62D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197B1-BBBF-42C0-AF96-05D2811F2ACA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BF52-D840-4652-80F5-7D2E740C4DF8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78A5-F6F0-4C8D-9C13-027C88DDD2DC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BF76A-2482-4F15-A709-627E0E19BE35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B6E5-2A57-40A9-8E17-4A6477F1352D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7321-098B-41BF-8F15-B36F77C69170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913B-E652-4880-A474-FF6AE65243D4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9191A-CA77-41E8-B796-D3F5DDA22313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94FDC3C-8FC5-404C-9BCC-FD222E55230A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C40F959-8193-465A-9AD5-A7AD0944F462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1DCC7BA-3740-47E1-91B9-626938139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4CEFA49-6B2F-4FE6-B6AF-31D49E68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40086" y="40084"/>
            <a:ext cx="6858002" cy="6777832"/>
          </a:xfrm>
          <a:custGeom>
            <a:avLst/>
            <a:gdLst>
              <a:gd name="connsiteX0" fmla="*/ 6858001 w 6858002"/>
              <a:gd name="connsiteY0" fmla="*/ 4666984 h 6777832"/>
              <a:gd name="connsiteX1" fmla="*/ 3829243 w 6858002"/>
              <a:gd name="connsiteY1" fmla="*/ 6654602 h 6777832"/>
              <a:gd name="connsiteX2" fmla="*/ 3827370 w 6858002"/>
              <a:gd name="connsiteY2" fmla="*/ 6656146 h 6777832"/>
              <a:gd name="connsiteX3" fmla="*/ 3824584 w 6858002"/>
              <a:gd name="connsiteY3" fmla="*/ 6657658 h 6777832"/>
              <a:gd name="connsiteX4" fmla="*/ 3798694 w 6858002"/>
              <a:gd name="connsiteY4" fmla="*/ 6674649 h 6777832"/>
              <a:gd name="connsiteX5" fmla="*/ 3785012 w 6858002"/>
              <a:gd name="connsiteY5" fmla="*/ 6679138 h 6777832"/>
              <a:gd name="connsiteX6" fmla="*/ 3706340 w 6858002"/>
              <a:gd name="connsiteY6" fmla="*/ 6721839 h 6777832"/>
              <a:gd name="connsiteX7" fmla="*/ 3428999 w 6858002"/>
              <a:gd name="connsiteY7" fmla="*/ 6777832 h 6777832"/>
              <a:gd name="connsiteX8" fmla="*/ 3151659 w 6858002"/>
              <a:gd name="connsiteY8" fmla="*/ 6721839 h 6777832"/>
              <a:gd name="connsiteX9" fmla="*/ 3072997 w 6858002"/>
              <a:gd name="connsiteY9" fmla="*/ 6679143 h 6777832"/>
              <a:gd name="connsiteX10" fmla="*/ 3059299 w 6858002"/>
              <a:gd name="connsiteY10" fmla="*/ 6674649 h 6777832"/>
              <a:gd name="connsiteX11" fmla="*/ 3033384 w 6858002"/>
              <a:gd name="connsiteY11" fmla="*/ 6657642 h 6777832"/>
              <a:gd name="connsiteX12" fmla="*/ 3030628 w 6858002"/>
              <a:gd name="connsiteY12" fmla="*/ 6656146 h 6777832"/>
              <a:gd name="connsiteX13" fmla="*/ 3028776 w 6858002"/>
              <a:gd name="connsiteY13" fmla="*/ 6654618 h 6777832"/>
              <a:gd name="connsiteX14" fmla="*/ 1 w 6858002"/>
              <a:gd name="connsiteY14" fmla="*/ 4666984 h 6777832"/>
              <a:gd name="connsiteX15" fmla="*/ 6858002 w 6858002"/>
              <a:gd name="connsiteY15" fmla="*/ 0 h 6777832"/>
              <a:gd name="connsiteX16" fmla="*/ 6858002 w 6858002"/>
              <a:gd name="connsiteY16" fmla="*/ 1570616 h 6777832"/>
              <a:gd name="connsiteX17" fmla="*/ 6858001 w 6858002"/>
              <a:gd name="connsiteY17" fmla="*/ 1570616 h 6777832"/>
              <a:gd name="connsiteX18" fmla="*/ 6858001 w 6858002"/>
              <a:gd name="connsiteY18" fmla="*/ 4666983 h 6777832"/>
              <a:gd name="connsiteX19" fmla="*/ 0 w 6858002"/>
              <a:gd name="connsiteY19" fmla="*/ 4666983 h 6777832"/>
              <a:gd name="connsiteX20" fmla="*/ 0 w 6858002"/>
              <a:gd name="connsiteY20" fmla="*/ 595217 h 6777832"/>
              <a:gd name="connsiteX21" fmla="*/ 1 w 6858002"/>
              <a:gd name="connsiteY21" fmla="*/ 595217 h 6777832"/>
              <a:gd name="connsiteX22" fmla="*/ 1 w 6858002"/>
              <a:gd name="connsiteY22" fmla="*/ 0 h 677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858002" h="6777832">
                <a:moveTo>
                  <a:pt x="6858001" y="4666984"/>
                </a:moveTo>
                <a:lnTo>
                  <a:pt x="3829243" y="6654602"/>
                </a:lnTo>
                <a:lnTo>
                  <a:pt x="3827370" y="6656146"/>
                </a:lnTo>
                <a:lnTo>
                  <a:pt x="3824584" y="6657658"/>
                </a:lnTo>
                <a:lnTo>
                  <a:pt x="3798694" y="6674649"/>
                </a:lnTo>
                <a:lnTo>
                  <a:pt x="3785012" y="6679138"/>
                </a:lnTo>
                <a:lnTo>
                  <a:pt x="3706340" y="6721839"/>
                </a:lnTo>
                <a:cubicBezTo>
                  <a:pt x="3621097" y="6757894"/>
                  <a:pt x="3527376" y="6777832"/>
                  <a:pt x="3428999" y="6777832"/>
                </a:cubicBezTo>
                <a:cubicBezTo>
                  <a:pt x="3330622" y="6777832"/>
                  <a:pt x="3236902" y="6757894"/>
                  <a:pt x="3151659" y="6721839"/>
                </a:cubicBezTo>
                <a:lnTo>
                  <a:pt x="3072997" y="6679143"/>
                </a:lnTo>
                <a:lnTo>
                  <a:pt x="3059299" y="6674649"/>
                </a:lnTo>
                <a:lnTo>
                  <a:pt x="3033384" y="6657642"/>
                </a:lnTo>
                <a:lnTo>
                  <a:pt x="3030628" y="6656146"/>
                </a:lnTo>
                <a:lnTo>
                  <a:pt x="3028776" y="6654618"/>
                </a:lnTo>
                <a:lnTo>
                  <a:pt x="1" y="4666984"/>
                </a:lnTo>
                <a:close/>
                <a:moveTo>
                  <a:pt x="6858002" y="0"/>
                </a:moveTo>
                <a:lnTo>
                  <a:pt x="6858002" y="1570616"/>
                </a:lnTo>
                <a:lnTo>
                  <a:pt x="6858001" y="1570616"/>
                </a:lnTo>
                <a:lnTo>
                  <a:pt x="6858001" y="4666983"/>
                </a:lnTo>
                <a:lnTo>
                  <a:pt x="0" y="4666983"/>
                </a:lnTo>
                <a:lnTo>
                  <a:pt x="0" y="595217"/>
                </a:lnTo>
                <a:lnTo>
                  <a:pt x="1" y="595217"/>
                </a:lnTo>
                <a:lnTo>
                  <a:pt x="1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E2F691-2AB9-4DBF-8840-C852157139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14" y="947607"/>
            <a:ext cx="4984782" cy="4962786"/>
          </a:xfrm>
        </p:spPr>
        <p:txBody>
          <a:bodyPr anchor="ctr">
            <a:normAutofit/>
          </a:bodyPr>
          <a:lstStyle/>
          <a:p>
            <a:pPr algn="ctr"/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 and</a:t>
            </a:r>
            <a:b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Good Conscience</a:t>
            </a:r>
            <a:b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(Part 1)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1FD9F4-E576-4B71-A173-71900729C9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8940" y="947607"/>
            <a:ext cx="4904509" cy="4962785"/>
          </a:xfrm>
          <a:effectLst/>
        </p:spPr>
        <p:txBody>
          <a:bodyPr anchor="ctr">
            <a:normAutofit/>
          </a:bodyPr>
          <a:lstStyle/>
          <a:p>
            <a:r>
              <a:rPr lang="en-US" sz="4000" b="1" i="1" dirty="0"/>
              <a:t>Scripture Reading:</a:t>
            </a:r>
          </a:p>
          <a:p>
            <a:r>
              <a:rPr lang="en-US" sz="4000" b="1" i="1" dirty="0"/>
              <a:t>1 Timothy 1:15-20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5B426E8-941D-43EF-A7AD-4DD73D304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2456" y="63779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02955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46C9D-FCB8-431C-8D16-242F4A5AC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1" y="178747"/>
            <a:ext cx="10571998" cy="1640909"/>
          </a:xfrm>
        </p:spPr>
        <p:txBody>
          <a:bodyPr/>
          <a:lstStyle/>
          <a:p>
            <a:r>
              <a:rPr lang="en-US" sz="5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 and a Good Conscience</a:t>
            </a:r>
            <a:br>
              <a:rPr lang="en-US" sz="5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Timothy 1:18-20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BE98F-4B2C-4767-AA56-7DBFCF92A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856" y="2262057"/>
            <a:ext cx="11528287" cy="4115883"/>
          </a:xfrm>
          <a:effectLst/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SzPct val="80000"/>
              <a:buFont typeface="Wingdings" panose="05000000000000000000" pitchFamily="2" charset="2"/>
              <a:buChar char="Ø"/>
            </a:pPr>
            <a:r>
              <a:rPr lang="en-US" sz="4000" dirty="0"/>
              <a:t>Essential to “wage the good warfare”</a:t>
            </a:r>
          </a:p>
          <a:p>
            <a:pPr>
              <a:spcBef>
                <a:spcPts val="1200"/>
              </a:spcBef>
              <a:buSzPct val="80000"/>
              <a:buFont typeface="Wingdings" panose="05000000000000000000" pitchFamily="2" charset="2"/>
              <a:buChar char="Ø"/>
            </a:pPr>
            <a:r>
              <a:rPr lang="en-US" sz="4000" dirty="0"/>
              <a:t>Need to understood what the Scriptures teach about the conscience</a:t>
            </a:r>
          </a:p>
          <a:p>
            <a:pPr lvl="1">
              <a:spcBef>
                <a:spcPts val="1200"/>
              </a:spcBef>
              <a:buSzPct val="80000"/>
              <a:buFont typeface="Wingdings" panose="05000000000000000000" pitchFamily="2" charset="2"/>
              <a:buChar char="Ø"/>
            </a:pPr>
            <a:r>
              <a:rPr lang="en-US" sz="3800" dirty="0"/>
              <a:t>Not the commonly held concepts </a:t>
            </a:r>
            <a:br>
              <a:rPr lang="en-US" sz="3800" dirty="0"/>
            </a:br>
            <a:r>
              <a:rPr lang="en-US" sz="3800" dirty="0"/>
              <a:t>(“always let your conscience be your guide”)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D120C6A-C286-4EE2-97F7-84F3AEF69D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2456" y="63779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460E55-33A9-458B-9584-BEC83706A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9700" y="6250202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2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77934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6B0FD-A4D3-443B-B90C-3B2969F84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060978"/>
          </a:xfrm>
        </p:spPr>
        <p:txBody>
          <a:bodyPr/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Conscience Can Be…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7453203-20F4-46DA-BB2F-0FE6B6ABC35A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819149" y="2505205"/>
            <a:ext cx="5184775" cy="3883176"/>
          </a:xfrm>
          <a:effectLst/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SzPct val="80000"/>
              <a:buFont typeface="Wingdings" panose="05000000000000000000" pitchFamily="2" charset="2"/>
              <a:buChar char="Ø"/>
            </a:pPr>
            <a:r>
              <a:rPr lang="en-US" sz="3600" dirty="0"/>
              <a:t>Evil, </a:t>
            </a:r>
            <a:r>
              <a:rPr lang="en-US" sz="3600" i="1" dirty="0"/>
              <a:t>Hebrews 10:22</a:t>
            </a:r>
            <a:endParaRPr lang="en-US" sz="3600" dirty="0"/>
          </a:p>
          <a:p>
            <a:pPr>
              <a:spcBef>
                <a:spcPts val="1200"/>
              </a:spcBef>
              <a:buSzPct val="80000"/>
              <a:buFont typeface="Wingdings" panose="05000000000000000000" pitchFamily="2" charset="2"/>
              <a:buChar char="Ø"/>
            </a:pPr>
            <a:r>
              <a:rPr lang="en-US" sz="3600" dirty="0"/>
              <a:t>Impure, </a:t>
            </a:r>
            <a:r>
              <a:rPr lang="en-US" sz="3600" i="1" dirty="0"/>
              <a:t>Heb. 9:14</a:t>
            </a:r>
          </a:p>
          <a:p>
            <a:pPr>
              <a:spcBef>
                <a:spcPts val="1200"/>
              </a:spcBef>
              <a:buSzPct val="80000"/>
              <a:buFont typeface="Wingdings" panose="05000000000000000000" pitchFamily="2" charset="2"/>
              <a:buChar char="Ø"/>
            </a:pPr>
            <a:r>
              <a:rPr lang="en-US" sz="3600" dirty="0"/>
              <a:t>Defiled, </a:t>
            </a:r>
            <a:r>
              <a:rPr lang="en-US" sz="3600" i="1" dirty="0"/>
              <a:t>Titus 1:15</a:t>
            </a:r>
          </a:p>
          <a:p>
            <a:pPr>
              <a:spcBef>
                <a:spcPts val="1200"/>
              </a:spcBef>
              <a:buSzPct val="80000"/>
              <a:buFont typeface="Wingdings" panose="05000000000000000000" pitchFamily="2" charset="2"/>
              <a:buChar char="Ø"/>
            </a:pPr>
            <a:r>
              <a:rPr lang="en-US" sz="3600" dirty="0"/>
              <a:t>Seared, </a:t>
            </a:r>
            <a:r>
              <a:rPr lang="en-US" sz="3600" i="1" dirty="0"/>
              <a:t>1 Tim. 4:2</a:t>
            </a:r>
          </a:p>
          <a:p>
            <a:pPr>
              <a:spcBef>
                <a:spcPts val="1200"/>
              </a:spcBef>
              <a:buSzPct val="80000"/>
              <a:buFont typeface="Wingdings" panose="05000000000000000000" pitchFamily="2" charset="2"/>
              <a:buChar char="Ø"/>
            </a:pPr>
            <a:r>
              <a:rPr lang="en-US" sz="3600" dirty="0"/>
              <a:t>Weak, </a:t>
            </a:r>
            <a:r>
              <a:rPr lang="en-US" sz="3600" i="1" dirty="0"/>
              <a:t>1 Cor. 8:7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EDD1309A-C93D-44DF-BD95-097BA211059F}"/>
              </a:ext>
            </a:extLst>
          </p:cNvPr>
          <p:cNvSpPr txBox="1">
            <a:spLocks noChangeArrowheads="1"/>
          </p:cNvSpPr>
          <p:nvPr/>
        </p:nvSpPr>
        <p:spPr>
          <a:xfrm>
            <a:off x="6188078" y="2329841"/>
            <a:ext cx="5661543" cy="4058539"/>
          </a:xfrm>
          <a:prstGeom prst="rect">
            <a:avLst/>
          </a:prstGeom>
          <a:noFill/>
          <a:ln/>
          <a:effectLst/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SzPct val="80000"/>
              <a:buFont typeface="Wingdings" panose="05000000000000000000" pitchFamily="2" charset="2"/>
              <a:buChar char="Ø"/>
            </a:pPr>
            <a:r>
              <a:rPr lang="en-US" sz="3600" dirty="0"/>
              <a:t>Good, </a:t>
            </a:r>
            <a:r>
              <a:rPr lang="en-US" sz="3600" i="1" dirty="0"/>
              <a:t>Acts 23:1</a:t>
            </a:r>
          </a:p>
          <a:p>
            <a:pPr>
              <a:spcBef>
                <a:spcPts val="1200"/>
              </a:spcBef>
              <a:buSzPct val="80000"/>
              <a:buFont typeface="Wingdings" panose="05000000000000000000" pitchFamily="2" charset="2"/>
              <a:buChar char="Ø"/>
            </a:pPr>
            <a:r>
              <a:rPr lang="en-US" sz="3600" dirty="0"/>
              <a:t>Cleansed, </a:t>
            </a:r>
            <a:r>
              <a:rPr lang="en-US" sz="3600" i="1" dirty="0"/>
              <a:t>Heb. 9:14</a:t>
            </a:r>
          </a:p>
          <a:p>
            <a:pPr>
              <a:spcBef>
                <a:spcPts val="1200"/>
              </a:spcBef>
              <a:buSzPct val="80000"/>
              <a:buFont typeface="Wingdings" panose="05000000000000000000" pitchFamily="2" charset="2"/>
              <a:buChar char="Ø"/>
            </a:pPr>
            <a:r>
              <a:rPr lang="en-US" sz="3600" dirty="0"/>
              <a:t>Pure, </a:t>
            </a:r>
            <a:r>
              <a:rPr lang="en-US" sz="3600" i="1" dirty="0"/>
              <a:t>2 Timothy 1:3</a:t>
            </a:r>
          </a:p>
          <a:p>
            <a:pPr>
              <a:spcBef>
                <a:spcPts val="1200"/>
              </a:spcBef>
              <a:buSzPct val="80000"/>
              <a:buFont typeface="Wingdings" panose="05000000000000000000" pitchFamily="2" charset="2"/>
              <a:buChar char="Ø"/>
            </a:pPr>
            <a:r>
              <a:rPr lang="en-US" sz="3600" dirty="0"/>
              <a:t>Without offense, </a:t>
            </a:r>
            <a:br>
              <a:rPr lang="en-US" sz="3600" dirty="0"/>
            </a:br>
            <a:r>
              <a:rPr lang="en-US" sz="3600" i="1" dirty="0"/>
              <a:t>Acts 24:16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310B2CBE-9C95-452B-BA56-B480AB87D7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2456" y="63779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0B94F50-CDDE-4CBE-8D16-8A7CFFFC0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1620" y="6302901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3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6415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utoUpdateAnimBg="0"/>
      <p:bldP spid="9" grpId="0" uiExpand="1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850B0-CE5E-457F-B831-E2A0E2C44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51513"/>
            <a:ext cx="10571998" cy="1084729"/>
          </a:xfrm>
        </p:spPr>
        <p:txBody>
          <a:bodyPr/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Conscience?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A9991-2E3C-4DD0-BC65-720C25B25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020405"/>
            <a:ext cx="10554574" cy="4635713"/>
          </a:xfrm>
          <a:effectLst/>
        </p:spPr>
        <p:txBody>
          <a:bodyPr>
            <a:normAutofit/>
          </a:bodyPr>
          <a:lstStyle/>
          <a:p>
            <a:pPr>
              <a:buSzPct val="80000"/>
              <a:buFont typeface="Wingdings" panose="05000000000000000000" pitchFamily="2" charset="2"/>
              <a:buChar char="Ø"/>
            </a:pPr>
            <a:r>
              <a:rPr lang="en-US" sz="4000" b="1" dirty="0"/>
              <a:t>Faculty of mind by which we assess 	right and wrong</a:t>
            </a:r>
          </a:p>
          <a:p>
            <a:pPr lvl="1">
              <a:buSzPct val="80000"/>
              <a:buFont typeface="Wingdings" panose="05000000000000000000" pitchFamily="2" charset="2"/>
              <a:buChar char="Ø"/>
            </a:pPr>
            <a:r>
              <a:rPr lang="en-US" sz="3800" dirty="0"/>
              <a:t>Monitors the way we live, </a:t>
            </a:r>
            <a:r>
              <a:rPr lang="en-US" sz="3800" i="1" dirty="0"/>
              <a:t>Acts 23:1</a:t>
            </a:r>
          </a:p>
          <a:p>
            <a:pPr lvl="1">
              <a:buSzPct val="80000"/>
              <a:buFont typeface="Wingdings" panose="05000000000000000000" pitchFamily="2" charset="2"/>
              <a:buChar char="Ø"/>
            </a:pPr>
            <a:r>
              <a:rPr lang="en-US" sz="3800" dirty="0"/>
              <a:t>It does not establish God’s approval, </a:t>
            </a:r>
            <a:br>
              <a:rPr lang="en-US" sz="3800" dirty="0"/>
            </a:br>
            <a:r>
              <a:rPr lang="en-US" sz="3800" i="1" dirty="0"/>
              <a:t>1 Timothy 1:12-13</a:t>
            </a:r>
          </a:p>
          <a:p>
            <a:pPr lvl="1">
              <a:buSzPct val="80000"/>
              <a:buFont typeface="Wingdings" panose="05000000000000000000" pitchFamily="2" charset="2"/>
              <a:buChar char="Ø"/>
            </a:pPr>
            <a:r>
              <a:rPr lang="en-US" sz="3800" dirty="0"/>
              <a:t>Early warning system, </a:t>
            </a:r>
            <a:r>
              <a:rPr lang="en-US" sz="3800" i="1" dirty="0"/>
              <a:t>Genesis 1:27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3149EF-E6B1-4DD4-BB69-59EE1916D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3338" y="6165519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4</a:t>
            </a:fld>
            <a:endParaRPr lang="en-US" sz="1400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1F0C4EBD-008D-49D6-88F1-B84F3AB40D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2456" y="63779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18851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A9991-2E3C-4DD0-BC65-720C25B25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122" y="2187615"/>
            <a:ext cx="9935556" cy="4190325"/>
          </a:xfrm>
          <a:effectLst/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  <a:buSzPct val="80000"/>
              <a:buFont typeface="Wingdings" panose="05000000000000000000" pitchFamily="2" charset="2"/>
              <a:buChar char="Ø"/>
            </a:pPr>
            <a:r>
              <a:rPr lang="en-US" sz="4400" dirty="0"/>
              <a:t>May cause guilt and shame when we sin, </a:t>
            </a:r>
            <a:r>
              <a:rPr lang="en-US" sz="4400" i="1" dirty="0"/>
              <a:t>John 8:9</a:t>
            </a:r>
          </a:p>
          <a:p>
            <a:pPr>
              <a:spcBef>
                <a:spcPts val="1800"/>
              </a:spcBef>
              <a:spcAft>
                <a:spcPts val="0"/>
              </a:spcAft>
              <a:buSzPct val="80000"/>
              <a:buFont typeface="Wingdings" panose="05000000000000000000" pitchFamily="2" charset="2"/>
              <a:buChar char="Ø"/>
            </a:pPr>
            <a:r>
              <a:rPr lang="en-US" sz="4400" dirty="0"/>
              <a:t>May warn us when we consider  doing what we believe is wrong, </a:t>
            </a:r>
            <a:br>
              <a:rPr lang="en-US" sz="4400" dirty="0"/>
            </a:br>
            <a:r>
              <a:rPr lang="en-US" sz="4400" i="1" dirty="0"/>
              <a:t>1 Corinthians 8:7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3149EF-E6B1-4DD4-BB69-59EE1916D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7089" y="6282923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5</a:t>
            </a:fld>
            <a:endParaRPr lang="en-US" sz="1400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134D187-EB52-4EED-B048-E2CAD5A50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2456" y="63779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D13F1B7A-14E1-40D4-889B-8D19E5A84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556" y="87933"/>
            <a:ext cx="11644688" cy="1613545"/>
          </a:xfrm>
        </p:spPr>
        <p:txBody>
          <a:bodyPr/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Conscience Commends Us or Condemns Us to Ourselves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(Rom. 2:15)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5916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850B0-CE5E-457F-B831-E2A0E2C44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556" y="87933"/>
            <a:ext cx="11644688" cy="1613545"/>
          </a:xfrm>
        </p:spPr>
        <p:txBody>
          <a:bodyPr/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Conscience Commends Us or Condemns Us to Ourselves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(Rom. 2:15)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A9991-2E3C-4DD0-BC65-720C25B25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824" y="2453833"/>
            <a:ext cx="10582351" cy="3703899"/>
          </a:xfrm>
          <a:effectLst/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  <a:buSzPct val="80000"/>
              <a:buFont typeface="Wingdings" panose="05000000000000000000" pitchFamily="2" charset="2"/>
              <a:buChar char="Ø"/>
            </a:pPr>
            <a:r>
              <a:rPr lang="en-US" sz="4400" dirty="0"/>
              <a:t>Will approve us when we do what we believe to be right </a:t>
            </a:r>
            <a:r>
              <a:rPr lang="en-US" sz="4400" i="1" dirty="0"/>
              <a:t>(Acts 26:9)</a:t>
            </a:r>
          </a:p>
          <a:p>
            <a:pPr>
              <a:spcBef>
                <a:spcPts val="1800"/>
              </a:spcBef>
              <a:spcAft>
                <a:spcPts val="0"/>
              </a:spcAft>
              <a:buSzPct val="80000"/>
              <a:buFont typeface="Wingdings" panose="05000000000000000000" pitchFamily="2" charset="2"/>
              <a:buChar char="Ø"/>
            </a:pPr>
            <a:r>
              <a:rPr lang="en-US" sz="4400" dirty="0"/>
              <a:t>Even when it is not the truth of God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3149EF-E6B1-4DD4-BB69-59EE1916D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7089" y="6282923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6</a:t>
            </a:fld>
            <a:endParaRPr lang="en-US" sz="1400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134D187-EB52-4EED-B048-E2CAD5A50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2456" y="63779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8015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850B0-CE5E-457F-B831-E2A0E2C44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556" y="84479"/>
            <a:ext cx="11552092" cy="1605426"/>
          </a:xfrm>
        </p:spPr>
        <p:txBody>
          <a:bodyPr/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Conscience Functions Based on the Knowledge it Possesses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(Romans 2:15)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A9991-2E3C-4DD0-BC65-720C25B25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895" y="2092598"/>
            <a:ext cx="10429414" cy="4190325"/>
          </a:xfrm>
          <a:effectLst/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  <a:buSzPct val="80000"/>
              <a:buFont typeface="Wingdings" panose="05000000000000000000" pitchFamily="2" charset="2"/>
              <a:buChar char="Ø"/>
            </a:pPr>
            <a:r>
              <a:rPr lang="en-US" sz="4400" dirty="0"/>
              <a:t>Bears witness of what it knows,</a:t>
            </a:r>
            <a:br>
              <a:rPr lang="en-US" sz="4400" dirty="0"/>
            </a:br>
            <a:r>
              <a:rPr lang="en-US" sz="4400" i="1" dirty="0"/>
              <a:t>Romans 3:20; 9:1; 2 Corinthians 1:12</a:t>
            </a:r>
          </a:p>
          <a:p>
            <a:pPr>
              <a:spcBef>
                <a:spcPts val="1800"/>
              </a:spcBef>
              <a:spcAft>
                <a:spcPts val="0"/>
              </a:spcAft>
              <a:buSzPct val="80000"/>
              <a:buFont typeface="Wingdings" panose="05000000000000000000" pitchFamily="2" charset="2"/>
              <a:buChar char="Ø"/>
            </a:pPr>
            <a:r>
              <a:rPr lang="en-US" sz="4400" dirty="0"/>
              <a:t>Its knowledge must be accurate, </a:t>
            </a:r>
            <a:br>
              <a:rPr lang="en-US" sz="4400" dirty="0"/>
            </a:br>
            <a:r>
              <a:rPr lang="en-US" sz="4400" dirty="0"/>
              <a:t>or its testimony will be incorrect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3149EF-E6B1-4DD4-BB69-59EE1916D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7089" y="6282923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7</a:t>
            </a:fld>
            <a:endParaRPr lang="en-US" sz="1400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134D187-EB52-4EED-B048-E2CAD5A50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2456" y="63779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57785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850B0-CE5E-457F-B831-E2A0E2C44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556" y="84479"/>
            <a:ext cx="11552092" cy="1605426"/>
          </a:xfrm>
        </p:spPr>
        <p:txBody>
          <a:bodyPr/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Conscience Functions Based on the Knowledge it Possesses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(Romans 2:15)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A9991-2E3C-4DD0-BC65-720C25B25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172" y="1944547"/>
            <a:ext cx="10836994" cy="4618299"/>
          </a:xfrm>
          <a:effectLst/>
        </p:spPr>
        <p:txBody>
          <a:bodyPr>
            <a:normAutofit/>
          </a:bodyPr>
          <a:lstStyle/>
          <a:p>
            <a:pPr>
              <a:spcBef>
                <a:spcPts val="1500"/>
              </a:spcBef>
              <a:spcAft>
                <a:spcPts val="0"/>
              </a:spcAft>
              <a:buSzPct val="80000"/>
              <a:buFont typeface="Wingdings" panose="05000000000000000000" pitchFamily="2" charset="2"/>
              <a:buChar char="Ø"/>
            </a:pPr>
            <a:r>
              <a:rPr lang="en-US" sz="4000" dirty="0"/>
              <a:t>Conscience cannot be infallible standard</a:t>
            </a:r>
          </a:p>
          <a:p>
            <a:pPr>
              <a:spcBef>
                <a:spcPts val="1500"/>
              </a:spcBef>
              <a:spcAft>
                <a:spcPts val="0"/>
              </a:spcAft>
              <a:buSzPct val="80000"/>
              <a:buFont typeface="Wingdings" panose="05000000000000000000" pitchFamily="2" charset="2"/>
              <a:buChar char="Ø"/>
            </a:pPr>
            <a:r>
              <a:rPr lang="en-US" sz="4000" dirty="0"/>
              <a:t>A reliable monitor of what we accept to be true and right (Saul)</a:t>
            </a:r>
          </a:p>
          <a:p>
            <a:pPr lvl="1">
              <a:spcBef>
                <a:spcPts val="1500"/>
              </a:spcBef>
              <a:spcAft>
                <a:spcPts val="0"/>
              </a:spcAft>
              <a:buSzPct val="80000"/>
              <a:buFont typeface="Wingdings" panose="05000000000000000000" pitchFamily="2" charset="2"/>
              <a:buChar char="Ø"/>
            </a:pPr>
            <a:r>
              <a:rPr lang="en-US" sz="3800" dirty="0"/>
              <a:t>Truth: One God (idol is nothing); Food is immaterial to God, </a:t>
            </a:r>
            <a:r>
              <a:rPr lang="en-US" sz="3800" i="1" dirty="0"/>
              <a:t>1 Corinthians 8:4, 7-10 </a:t>
            </a:r>
          </a:p>
          <a:p>
            <a:pPr lvl="1">
              <a:spcBef>
                <a:spcPts val="1500"/>
              </a:spcBef>
              <a:spcAft>
                <a:spcPts val="0"/>
              </a:spcAft>
              <a:buSzPct val="80000"/>
              <a:buFont typeface="Wingdings" panose="05000000000000000000" pitchFamily="2" charset="2"/>
              <a:buChar char="Ø"/>
            </a:pPr>
            <a:r>
              <a:rPr lang="en-US" sz="3800" dirty="0"/>
              <a:t>Yet, “weak” consciences had issues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3149EF-E6B1-4DD4-BB69-59EE1916D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7089" y="6282923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8</a:t>
            </a:fld>
            <a:endParaRPr lang="en-US" sz="1400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134D187-EB52-4EED-B048-E2CAD5A50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2456" y="63779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10856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5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8664B0"/>
      </a:accent1>
      <a:accent2>
        <a:srgbClr val="D75BCD"/>
      </a:accent2>
      <a:accent3>
        <a:srgbClr val="E54D86"/>
      </a:accent3>
      <a:accent4>
        <a:srgbClr val="DE4547"/>
      </a:accent4>
      <a:accent5>
        <a:srgbClr val="F16E40"/>
      </a:accent5>
      <a:accent6>
        <a:srgbClr val="EB9C5A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255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Century Gothic</vt:lpstr>
      <vt:lpstr>Wingdings</vt:lpstr>
      <vt:lpstr>Wingdings 2</vt:lpstr>
      <vt:lpstr>Quotable</vt:lpstr>
      <vt:lpstr>Faith and a Good Conscience (Part 1)</vt:lpstr>
      <vt:lpstr>Faith and a Good Conscience 1 Timothy 1:18-20</vt:lpstr>
      <vt:lpstr>Conscience Can Be…</vt:lpstr>
      <vt:lpstr>What is the Conscience?</vt:lpstr>
      <vt:lpstr>Conscience Commends Us or Condemns Us to Ourselves (Rom. 2:15)</vt:lpstr>
      <vt:lpstr>Conscience Commends Us or Condemns Us to Ourselves (Rom. 2:15)</vt:lpstr>
      <vt:lpstr>Conscience Functions Based on the Knowledge it Possesses (Romans 2:15)</vt:lpstr>
      <vt:lpstr>Conscience Functions Based on the Knowledge it Possesses (Romans 2:15)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Chuck Sibbing</cp:lastModifiedBy>
  <cp:revision>33</cp:revision>
  <dcterms:created xsi:type="dcterms:W3CDTF">2019-10-11T14:24:02Z</dcterms:created>
  <dcterms:modified xsi:type="dcterms:W3CDTF">2019-10-14T19:54:33Z</dcterms:modified>
</cp:coreProperties>
</file>