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10"/>
  </p:notesMasterIdLst>
  <p:sldIdLst>
    <p:sldId id="273" r:id="rId2"/>
    <p:sldId id="264" r:id="rId3"/>
    <p:sldId id="265" r:id="rId4"/>
    <p:sldId id="266" r:id="rId5"/>
    <p:sldId id="267" r:id="rId6"/>
    <p:sldId id="268" r:id="rId7"/>
    <p:sldId id="269" r:id="rId8"/>
    <p:sldId id="27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52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BA97AB-6BD6-45AB-ABE2-F24865DC9E6E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E01CCA-E187-4901-B2C0-D736E18B90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848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A2E11-A640-4A6A-861E-687009A5B240}" type="datetime1">
              <a:rPr lang="en-US" smtClean="0"/>
              <a:t>10/13/2019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8529B-DACB-4B69-8845-8446902508B6}" type="datetime1">
              <a:rPr lang="en-US" smtClean="0"/>
              <a:t>10/13/2019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65856-85EB-4F54-B96B-2B5F100570C3}" type="datetime1">
              <a:rPr lang="en-US" smtClean="0"/>
              <a:t>10/13/2019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A3209-9132-4B35-93A3-E01017643F7A}" type="datetime1">
              <a:rPr lang="en-US" smtClean="0"/>
              <a:t>10/13/2019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4A183-7B67-46C2-8385-C27CBC0CC62D}" type="datetime1">
              <a:rPr lang="en-US" smtClean="0"/>
              <a:t>10/13/2019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197B1-BBBF-42C0-AF96-05D2811F2ACA}" type="datetime1">
              <a:rPr lang="en-US" smtClean="0"/>
              <a:t>10/13/2019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5BF52-D840-4652-80F5-7D2E740C4DF8}" type="datetime1">
              <a:rPr lang="en-US" smtClean="0"/>
              <a:t>10/13/2019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178A5-F6F0-4C8D-9C13-027C88DDD2DC}" type="datetime1">
              <a:rPr lang="en-US" smtClean="0"/>
              <a:t>10/13/2019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BF76A-2482-4F15-A709-627E0E19BE35}" type="datetime1">
              <a:rPr lang="en-US" smtClean="0"/>
              <a:t>10/13/2019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3B6E5-2A57-40A9-8E17-4A6477F1352D}" type="datetime1">
              <a:rPr lang="en-US" smtClean="0"/>
              <a:t>10/13/2019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C7321-098B-41BF-8F15-B36F77C69170}" type="datetime1">
              <a:rPr lang="en-US" smtClean="0"/>
              <a:t>10/13/2019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913B-E652-4880-A474-FF6AE65243D4}" type="datetime1">
              <a:rPr lang="en-US" smtClean="0"/>
              <a:t>10/13/2019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9191A-CA77-41E8-B796-D3F5DDA22313}" type="datetime1">
              <a:rPr lang="en-US" smtClean="0"/>
              <a:t>10/13/2019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94FDC3C-8FC5-404C-9BCC-FD222E55230A}" type="datetime1">
              <a:rPr lang="en-US" smtClean="0"/>
              <a:t>10/13/2019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split orient="vert"/>
      </p:transition>
    </mc:Choice>
    <mc:Fallback xmlns=""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6C40F959-8193-465A-9AD5-A7AD0944F462}" type="datetime1">
              <a:rPr lang="en-US" smtClean="0"/>
              <a:t>10/13/2019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mc:AlternateContent xmlns:mc="http://schemas.openxmlformats.org/markup-compatibility/2006" xmlns:p14="http://schemas.microsoft.com/office/powerpoint/2010/main">
    <mc:Choice Requires="p14">
      <p:transition spd="slow" p14:dur="1250">
        <p:split orient="vert"/>
      </p:transition>
    </mc:Choice>
    <mc:Fallback xmlns="">
      <p:transition spd="slow">
        <p:split orient="vert"/>
      </p:transition>
    </mc:Fallback>
  </mc:AlternateContent>
  <p:hf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1DCC7BA-3740-47E1-91B9-6269381397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84CEFA49-6B2F-4FE6-B6AF-31D49E68C2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40086" y="40084"/>
            <a:ext cx="6858002" cy="6777832"/>
          </a:xfrm>
          <a:custGeom>
            <a:avLst/>
            <a:gdLst>
              <a:gd name="connsiteX0" fmla="*/ 6858001 w 6858002"/>
              <a:gd name="connsiteY0" fmla="*/ 4666984 h 6777832"/>
              <a:gd name="connsiteX1" fmla="*/ 3829243 w 6858002"/>
              <a:gd name="connsiteY1" fmla="*/ 6654602 h 6777832"/>
              <a:gd name="connsiteX2" fmla="*/ 3827370 w 6858002"/>
              <a:gd name="connsiteY2" fmla="*/ 6656146 h 6777832"/>
              <a:gd name="connsiteX3" fmla="*/ 3824584 w 6858002"/>
              <a:gd name="connsiteY3" fmla="*/ 6657658 h 6777832"/>
              <a:gd name="connsiteX4" fmla="*/ 3798694 w 6858002"/>
              <a:gd name="connsiteY4" fmla="*/ 6674649 h 6777832"/>
              <a:gd name="connsiteX5" fmla="*/ 3785012 w 6858002"/>
              <a:gd name="connsiteY5" fmla="*/ 6679138 h 6777832"/>
              <a:gd name="connsiteX6" fmla="*/ 3706340 w 6858002"/>
              <a:gd name="connsiteY6" fmla="*/ 6721839 h 6777832"/>
              <a:gd name="connsiteX7" fmla="*/ 3428999 w 6858002"/>
              <a:gd name="connsiteY7" fmla="*/ 6777832 h 6777832"/>
              <a:gd name="connsiteX8" fmla="*/ 3151659 w 6858002"/>
              <a:gd name="connsiteY8" fmla="*/ 6721839 h 6777832"/>
              <a:gd name="connsiteX9" fmla="*/ 3072997 w 6858002"/>
              <a:gd name="connsiteY9" fmla="*/ 6679143 h 6777832"/>
              <a:gd name="connsiteX10" fmla="*/ 3059299 w 6858002"/>
              <a:gd name="connsiteY10" fmla="*/ 6674649 h 6777832"/>
              <a:gd name="connsiteX11" fmla="*/ 3033384 w 6858002"/>
              <a:gd name="connsiteY11" fmla="*/ 6657642 h 6777832"/>
              <a:gd name="connsiteX12" fmla="*/ 3030628 w 6858002"/>
              <a:gd name="connsiteY12" fmla="*/ 6656146 h 6777832"/>
              <a:gd name="connsiteX13" fmla="*/ 3028776 w 6858002"/>
              <a:gd name="connsiteY13" fmla="*/ 6654618 h 6777832"/>
              <a:gd name="connsiteX14" fmla="*/ 1 w 6858002"/>
              <a:gd name="connsiteY14" fmla="*/ 4666984 h 6777832"/>
              <a:gd name="connsiteX15" fmla="*/ 6858002 w 6858002"/>
              <a:gd name="connsiteY15" fmla="*/ 0 h 6777832"/>
              <a:gd name="connsiteX16" fmla="*/ 6858002 w 6858002"/>
              <a:gd name="connsiteY16" fmla="*/ 1570616 h 6777832"/>
              <a:gd name="connsiteX17" fmla="*/ 6858001 w 6858002"/>
              <a:gd name="connsiteY17" fmla="*/ 1570616 h 6777832"/>
              <a:gd name="connsiteX18" fmla="*/ 6858001 w 6858002"/>
              <a:gd name="connsiteY18" fmla="*/ 4666983 h 6777832"/>
              <a:gd name="connsiteX19" fmla="*/ 0 w 6858002"/>
              <a:gd name="connsiteY19" fmla="*/ 4666983 h 6777832"/>
              <a:gd name="connsiteX20" fmla="*/ 0 w 6858002"/>
              <a:gd name="connsiteY20" fmla="*/ 595217 h 6777832"/>
              <a:gd name="connsiteX21" fmla="*/ 1 w 6858002"/>
              <a:gd name="connsiteY21" fmla="*/ 595217 h 6777832"/>
              <a:gd name="connsiteX22" fmla="*/ 1 w 6858002"/>
              <a:gd name="connsiteY22" fmla="*/ 0 h 6777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6858002" h="6777832">
                <a:moveTo>
                  <a:pt x="6858001" y="4666984"/>
                </a:moveTo>
                <a:lnTo>
                  <a:pt x="3829243" y="6654602"/>
                </a:lnTo>
                <a:lnTo>
                  <a:pt x="3827370" y="6656146"/>
                </a:lnTo>
                <a:lnTo>
                  <a:pt x="3824584" y="6657658"/>
                </a:lnTo>
                <a:lnTo>
                  <a:pt x="3798694" y="6674649"/>
                </a:lnTo>
                <a:lnTo>
                  <a:pt x="3785012" y="6679138"/>
                </a:lnTo>
                <a:lnTo>
                  <a:pt x="3706340" y="6721839"/>
                </a:lnTo>
                <a:cubicBezTo>
                  <a:pt x="3621097" y="6757894"/>
                  <a:pt x="3527376" y="6777832"/>
                  <a:pt x="3428999" y="6777832"/>
                </a:cubicBezTo>
                <a:cubicBezTo>
                  <a:pt x="3330622" y="6777832"/>
                  <a:pt x="3236902" y="6757894"/>
                  <a:pt x="3151659" y="6721839"/>
                </a:cubicBezTo>
                <a:lnTo>
                  <a:pt x="3072997" y="6679143"/>
                </a:lnTo>
                <a:lnTo>
                  <a:pt x="3059299" y="6674649"/>
                </a:lnTo>
                <a:lnTo>
                  <a:pt x="3033384" y="6657642"/>
                </a:lnTo>
                <a:lnTo>
                  <a:pt x="3030628" y="6656146"/>
                </a:lnTo>
                <a:lnTo>
                  <a:pt x="3028776" y="6654618"/>
                </a:lnTo>
                <a:lnTo>
                  <a:pt x="1" y="4666984"/>
                </a:lnTo>
                <a:close/>
                <a:moveTo>
                  <a:pt x="6858002" y="0"/>
                </a:moveTo>
                <a:lnTo>
                  <a:pt x="6858002" y="1570616"/>
                </a:lnTo>
                <a:lnTo>
                  <a:pt x="6858001" y="1570616"/>
                </a:lnTo>
                <a:lnTo>
                  <a:pt x="6858001" y="4666983"/>
                </a:lnTo>
                <a:lnTo>
                  <a:pt x="0" y="4666983"/>
                </a:lnTo>
                <a:lnTo>
                  <a:pt x="0" y="595217"/>
                </a:lnTo>
                <a:lnTo>
                  <a:pt x="1" y="595217"/>
                </a:lnTo>
                <a:lnTo>
                  <a:pt x="1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="" xmlns:a14="http://schemas.microsoft.com/office/drawing/2010/main" xmlns:p14="http://schemas.microsoft.com/office/powerpoint/2010/main" xmlns:a16="http://schemas.microsoft.com/office/drawing/2014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E2F691-2AB9-4DBF-8840-C852157139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1514" y="947607"/>
            <a:ext cx="4984782" cy="4962786"/>
          </a:xfrm>
        </p:spPr>
        <p:txBody>
          <a:bodyPr anchor="ctr">
            <a:normAutofit/>
          </a:bodyPr>
          <a:lstStyle/>
          <a:p>
            <a:pPr algn="ctr"/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Faith and</a:t>
            </a:r>
            <a:b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Good Conscience</a:t>
            </a:r>
            <a:b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(Part 2)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1FD9F4-E576-4B71-A173-71900729C9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58940" y="947607"/>
            <a:ext cx="4904509" cy="4962785"/>
          </a:xfrm>
          <a:effectLst/>
        </p:spPr>
        <p:txBody>
          <a:bodyPr anchor="ctr">
            <a:normAutofit/>
          </a:bodyPr>
          <a:lstStyle/>
          <a:p>
            <a:r>
              <a:rPr lang="en-US" sz="4000" b="1" i="1" dirty="0"/>
              <a:t>Scripture Reading:</a:t>
            </a:r>
          </a:p>
          <a:p>
            <a:r>
              <a:rPr lang="en-US" sz="4000" b="1" i="1"/>
              <a:t>Hebrews 9:11-14</a:t>
            </a:r>
            <a:endParaRPr lang="en-US" sz="4000" b="1" i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35B426E8-941D-43EF-A7AD-4DD73D304B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72456" y="6377940"/>
            <a:ext cx="332100" cy="415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6566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850B0-CE5E-457F-B831-E2A0E2C44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556" y="84479"/>
            <a:ext cx="11552092" cy="1420230"/>
          </a:xfrm>
        </p:spPr>
        <p:txBody>
          <a:bodyPr/>
          <a:lstStyle/>
          <a:p>
            <a: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Cleanse Your Conscience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6A9991-2E3C-4DD0-BC65-720C25B25E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172" y="2386803"/>
            <a:ext cx="10836994" cy="3991137"/>
          </a:xfrm>
          <a:effectLst/>
        </p:spPr>
        <p:txBody>
          <a:bodyPr>
            <a:normAutofit/>
          </a:bodyPr>
          <a:lstStyle/>
          <a:p>
            <a:pPr>
              <a:spcBef>
                <a:spcPts val="1500"/>
              </a:spcBef>
              <a:spcAft>
                <a:spcPts val="0"/>
              </a:spcAft>
              <a:buSzPct val="80000"/>
              <a:buFont typeface="Wingdings" panose="05000000000000000000" pitchFamily="2" charset="2"/>
              <a:buChar char="Ø"/>
            </a:pPr>
            <a:r>
              <a:rPr lang="en-US" sz="4000" dirty="0"/>
              <a:t>Guilt and shame of sin</a:t>
            </a:r>
          </a:p>
          <a:p>
            <a:pPr>
              <a:spcBef>
                <a:spcPts val="1500"/>
              </a:spcBef>
              <a:spcAft>
                <a:spcPts val="0"/>
              </a:spcAft>
              <a:buSzPct val="80000"/>
              <a:buFont typeface="Wingdings" panose="05000000000000000000" pitchFamily="2" charset="2"/>
              <a:buChar char="Ø"/>
            </a:pPr>
            <a:r>
              <a:rPr lang="en-US" sz="4000" dirty="0"/>
              <a:t>Blood of Christ, </a:t>
            </a:r>
            <a:r>
              <a:rPr lang="en-US" sz="4000" i="1" dirty="0"/>
              <a:t>Hebrews 9:9, 14 </a:t>
            </a:r>
            <a:br>
              <a:rPr lang="en-US" sz="4000" i="1" dirty="0"/>
            </a:br>
            <a:r>
              <a:rPr lang="en-US" sz="4000" i="1" dirty="0"/>
              <a:t>(1 John 1:9)</a:t>
            </a:r>
          </a:p>
          <a:p>
            <a:pPr lvl="1">
              <a:spcBef>
                <a:spcPts val="1500"/>
              </a:spcBef>
              <a:spcAft>
                <a:spcPts val="0"/>
              </a:spcAft>
              <a:buSzPct val="80000"/>
              <a:buFont typeface="Wingdings" panose="05000000000000000000" pitchFamily="2" charset="2"/>
              <a:buChar char="Ø"/>
            </a:pPr>
            <a:r>
              <a:rPr lang="en-US" sz="3600" dirty="0"/>
              <a:t>Obedient faith (baptism), </a:t>
            </a:r>
            <a:r>
              <a:rPr lang="en-US" sz="3600" i="1" dirty="0"/>
              <a:t>Hebrews 10:22; </a:t>
            </a:r>
            <a:br>
              <a:rPr lang="en-US" sz="3600" i="1" dirty="0"/>
            </a:br>
            <a:r>
              <a:rPr lang="en-US" sz="3600" i="1" dirty="0"/>
              <a:t>1 Peter 3:21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3149EF-E6B1-4DD4-BB69-59EE1916D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87089" y="6282923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sz="1400" smtClean="0"/>
              <a:pPr/>
              <a:t>2</a:t>
            </a:fld>
            <a:endParaRPr lang="en-US" sz="1400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5134D187-EB52-4EED-B048-E2CAD5A500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72456" y="6377940"/>
            <a:ext cx="332100" cy="415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32533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850B0-CE5E-457F-B831-E2A0E2C44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556" y="84479"/>
            <a:ext cx="11552092" cy="1420230"/>
          </a:xfrm>
        </p:spPr>
        <p:txBody>
          <a:bodyPr/>
          <a:lstStyle/>
          <a:p>
            <a: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Train Your Conscience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6A9991-2E3C-4DD0-BC65-720C25B25E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172" y="2118167"/>
            <a:ext cx="11275476" cy="4739833"/>
          </a:xfrm>
          <a:effectLst/>
        </p:spPr>
        <p:txBody>
          <a:bodyPr>
            <a:normAutofit/>
          </a:bodyPr>
          <a:lstStyle/>
          <a:p>
            <a:pPr hangingPunct="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sz="4000" b="1" dirty="0"/>
              <a:t>Knowledge of God’s word</a:t>
            </a:r>
            <a:r>
              <a:rPr lang="en-US" sz="4000" dirty="0"/>
              <a:t>, </a:t>
            </a:r>
            <a:r>
              <a:rPr lang="en-US" sz="4000" i="1" dirty="0"/>
              <a:t>Phil. 1:9-11</a:t>
            </a:r>
          </a:p>
          <a:p>
            <a:pPr lvl="1" hangingPunct="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sz="3800" dirty="0"/>
              <a:t>Learn and live commands of God, </a:t>
            </a:r>
            <a:br>
              <a:rPr lang="en-US" sz="3800" dirty="0"/>
            </a:br>
            <a:r>
              <a:rPr lang="en-US" sz="3800" i="1" dirty="0"/>
              <a:t>1 Timothy 1:5</a:t>
            </a:r>
          </a:p>
          <a:p>
            <a:pPr lvl="1" hangingPunct="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sz="3800" dirty="0"/>
              <a:t>Holding faith, </a:t>
            </a:r>
            <a:r>
              <a:rPr lang="en-US" sz="3800" i="1" dirty="0"/>
              <a:t>1 Timothy 1:19 (2 Cor. 5:7)</a:t>
            </a:r>
          </a:p>
          <a:p>
            <a:pPr lvl="1" hangingPunct="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sz="3800" dirty="0"/>
              <a:t>Serve God in love from a pure conscience, </a:t>
            </a:r>
            <a:r>
              <a:rPr lang="en-US" sz="3800" i="1" dirty="0"/>
              <a:t>2 Timothy 1:3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3149EF-E6B1-4DD4-BB69-59EE1916D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87089" y="6282923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sz="1400" smtClean="0"/>
              <a:pPr/>
              <a:t>3</a:t>
            </a:fld>
            <a:endParaRPr lang="en-US" sz="1400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5134D187-EB52-4EED-B048-E2CAD5A500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72456" y="6377940"/>
            <a:ext cx="332100" cy="415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80178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850B0-CE5E-457F-B831-E2A0E2C44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556" y="84479"/>
            <a:ext cx="11552092" cy="1420230"/>
          </a:xfrm>
        </p:spPr>
        <p:txBody>
          <a:bodyPr/>
          <a:lstStyle/>
          <a:p>
            <a: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Protect Your Conscience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6A9991-2E3C-4DD0-BC65-720C25B25E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262" y="2326510"/>
            <a:ext cx="11275476" cy="3956413"/>
          </a:xfrm>
          <a:effectLst/>
        </p:spPr>
        <p:txBody>
          <a:bodyPr>
            <a:normAutofit/>
          </a:bodyPr>
          <a:lstStyle/>
          <a:p>
            <a:pPr hangingPunct="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sz="4400" b="1" dirty="0"/>
              <a:t>Defiled by doubt</a:t>
            </a:r>
            <a:r>
              <a:rPr lang="en-US" sz="4400" i="1" dirty="0"/>
              <a:t>,</a:t>
            </a:r>
            <a:r>
              <a:rPr lang="en-US" sz="4400" b="1" i="1" dirty="0"/>
              <a:t> </a:t>
            </a:r>
            <a:r>
              <a:rPr lang="en-US" sz="4400" i="1" dirty="0"/>
              <a:t>Romans 14:22-23</a:t>
            </a:r>
          </a:p>
          <a:p>
            <a:pPr lvl="1" hangingPunct="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sz="4200" dirty="0"/>
              <a:t>Protection:</a:t>
            </a:r>
          </a:p>
          <a:p>
            <a:pPr lvl="2" hangingPunct="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sz="4000" dirty="0"/>
              <a:t>Be fully assured of liberty, </a:t>
            </a:r>
            <a:r>
              <a:rPr lang="en-US" sz="4000" i="1" dirty="0"/>
              <a:t>Romans 14:5</a:t>
            </a:r>
          </a:p>
          <a:p>
            <a:pPr lvl="2" hangingPunct="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sz="4000" dirty="0"/>
              <a:t>When in doubt, don’t, </a:t>
            </a:r>
            <a:r>
              <a:rPr lang="en-US" sz="4000" i="1" dirty="0"/>
              <a:t>1 Cor. 8:7, 10, 13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3149EF-E6B1-4DD4-BB69-59EE1916D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87089" y="6282923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sz="1400" smtClean="0"/>
              <a:pPr/>
              <a:t>4</a:t>
            </a:fld>
            <a:endParaRPr lang="en-US" sz="1400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5134D187-EB52-4EED-B048-E2CAD5A500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72456" y="6377940"/>
            <a:ext cx="332100" cy="415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26054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750"/>
                            </p:stCondLst>
                            <p:childTnLst>
                              <p:par>
                                <p:cTn id="16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7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850B0-CE5E-457F-B831-E2A0E2C44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556" y="84479"/>
            <a:ext cx="11552092" cy="1420230"/>
          </a:xfrm>
        </p:spPr>
        <p:txBody>
          <a:bodyPr/>
          <a:lstStyle/>
          <a:p>
            <a: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Protect Your Conscience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6A9991-2E3C-4DD0-BC65-720C25B25E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262" y="2326510"/>
            <a:ext cx="11275476" cy="4051430"/>
          </a:xfrm>
          <a:effectLst/>
        </p:spPr>
        <p:txBody>
          <a:bodyPr>
            <a:normAutofit/>
          </a:bodyPr>
          <a:lstStyle/>
          <a:p>
            <a:pPr hangingPunct="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sz="4400" b="1" dirty="0"/>
              <a:t>Defiled by apathy</a:t>
            </a:r>
            <a:r>
              <a:rPr lang="en-US" sz="4400" i="1" dirty="0"/>
              <a:t>,</a:t>
            </a:r>
            <a:r>
              <a:rPr lang="en-US" sz="4400" b="1" i="1" dirty="0"/>
              <a:t> </a:t>
            </a:r>
            <a:r>
              <a:rPr lang="en-US" sz="4400" i="1" dirty="0"/>
              <a:t>James 4:17</a:t>
            </a:r>
          </a:p>
          <a:p>
            <a:pPr lvl="1" hangingPunct="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sz="4200" dirty="0"/>
              <a:t>Protection:</a:t>
            </a:r>
          </a:p>
          <a:p>
            <a:pPr lvl="2" hangingPunct="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sz="4000" dirty="0"/>
              <a:t>Keep the commands, </a:t>
            </a:r>
            <a:r>
              <a:rPr lang="en-US" sz="4000" i="1" dirty="0"/>
              <a:t>1 Timothy 1:5</a:t>
            </a:r>
          </a:p>
          <a:p>
            <a:pPr lvl="2" hangingPunct="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sz="4000" dirty="0"/>
              <a:t>Accept the suffering that comes with being faithful to God, </a:t>
            </a:r>
            <a:r>
              <a:rPr lang="en-US" sz="4000" i="1" dirty="0"/>
              <a:t>1 Peter 2:19; 3:16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3149EF-E6B1-4DD4-BB69-59EE1916D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87089" y="6282923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sz="1400" smtClean="0"/>
              <a:pPr/>
              <a:t>5</a:t>
            </a:fld>
            <a:endParaRPr lang="en-US" sz="1400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5134D187-EB52-4EED-B048-E2CAD5A500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72456" y="6377940"/>
            <a:ext cx="332100" cy="415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43893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750"/>
                            </p:stCondLst>
                            <p:childTnLst>
                              <p:par>
                                <p:cTn id="16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7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850B0-CE5E-457F-B831-E2A0E2C44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556" y="84479"/>
            <a:ext cx="11552092" cy="1420230"/>
          </a:xfrm>
        </p:spPr>
        <p:txBody>
          <a:bodyPr/>
          <a:lstStyle/>
          <a:p>
            <a: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Protect Your Conscience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6A9991-2E3C-4DD0-BC65-720C25B25E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262" y="2326510"/>
            <a:ext cx="11275476" cy="3748613"/>
          </a:xfrm>
          <a:effectLst/>
        </p:spPr>
        <p:txBody>
          <a:bodyPr>
            <a:normAutofit/>
          </a:bodyPr>
          <a:lstStyle/>
          <a:p>
            <a:pPr hangingPunct="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sz="4400" b="1" dirty="0"/>
              <a:t>Defiled by false doctrine</a:t>
            </a:r>
            <a:r>
              <a:rPr lang="en-US" sz="4400" i="1" dirty="0"/>
              <a:t>,</a:t>
            </a:r>
            <a:r>
              <a:rPr lang="en-US" sz="4400" b="1" i="1" dirty="0"/>
              <a:t> </a:t>
            </a:r>
            <a:r>
              <a:rPr lang="en-US" sz="4400" i="1" dirty="0"/>
              <a:t>1 Tim. 4:1-2</a:t>
            </a:r>
          </a:p>
          <a:p>
            <a:pPr lvl="1" hangingPunct="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sz="4200" dirty="0"/>
              <a:t>Protection:</a:t>
            </a:r>
          </a:p>
          <a:p>
            <a:pPr lvl="2" hangingPunct="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sz="4000" dirty="0"/>
              <a:t>Pure doctrine (truth), </a:t>
            </a:r>
            <a:r>
              <a:rPr lang="en-US" sz="4000" i="1" dirty="0"/>
              <a:t>1 Timothy 4:3; 3:9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3149EF-E6B1-4DD4-BB69-59EE1916D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87089" y="6282923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sz="1400" smtClean="0"/>
              <a:pPr/>
              <a:t>6</a:t>
            </a:fld>
            <a:endParaRPr lang="en-US" sz="1400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5134D187-EB52-4EED-B048-E2CAD5A500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72456" y="6377940"/>
            <a:ext cx="332100" cy="415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86503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750"/>
                            </p:stCondLst>
                            <p:childTnLst>
                              <p:par>
                                <p:cTn id="16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850B0-CE5E-457F-B831-E2A0E2C44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556" y="84479"/>
            <a:ext cx="11552092" cy="1420230"/>
          </a:xfrm>
        </p:spPr>
        <p:txBody>
          <a:bodyPr/>
          <a:lstStyle/>
          <a:p>
            <a: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Protect Your Conscience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6A9991-2E3C-4DD0-BC65-720C25B25E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262" y="2326510"/>
            <a:ext cx="11275476" cy="3956413"/>
          </a:xfrm>
          <a:effectLst/>
        </p:spPr>
        <p:txBody>
          <a:bodyPr>
            <a:normAutofit/>
          </a:bodyPr>
          <a:lstStyle/>
          <a:p>
            <a:pPr hangingPunct="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sz="4400" b="1" dirty="0"/>
              <a:t>Defiled by willful sin</a:t>
            </a:r>
            <a:r>
              <a:rPr lang="en-US" sz="4400" i="1" dirty="0"/>
              <a:t>,</a:t>
            </a:r>
            <a:r>
              <a:rPr lang="en-US" sz="4400" b="1" i="1" dirty="0"/>
              <a:t> </a:t>
            </a:r>
            <a:r>
              <a:rPr lang="en-US" sz="4400" i="1" dirty="0"/>
              <a:t>Romans 13:5</a:t>
            </a:r>
          </a:p>
          <a:p>
            <a:pPr lvl="1" hangingPunct="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sz="4200" dirty="0"/>
              <a:t>Protection:</a:t>
            </a:r>
          </a:p>
          <a:p>
            <a:pPr lvl="2" hangingPunct="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sz="4000" dirty="0"/>
              <a:t>Humility, </a:t>
            </a:r>
            <a:r>
              <a:rPr lang="en-US" sz="4000" i="1" dirty="0"/>
              <a:t>2 Corinthians 1:12</a:t>
            </a:r>
          </a:p>
          <a:p>
            <a:pPr lvl="2" hangingPunct="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sz="4000" dirty="0"/>
              <a:t>Live honorably, </a:t>
            </a:r>
            <a:r>
              <a:rPr lang="en-US" sz="4000" i="1" dirty="0"/>
              <a:t>Hebrews 13:18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3149EF-E6B1-4DD4-BB69-59EE1916D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87089" y="6282923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sz="1400" smtClean="0"/>
              <a:pPr/>
              <a:t>7</a:t>
            </a:fld>
            <a:endParaRPr lang="en-US" sz="1400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5134D187-EB52-4EED-B048-E2CAD5A500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72456" y="6377940"/>
            <a:ext cx="332100" cy="415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81857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750"/>
                            </p:stCondLst>
                            <p:childTnLst>
                              <p:par>
                                <p:cTn id="16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7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850B0-CE5E-457F-B831-E2A0E2C44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556" y="84479"/>
            <a:ext cx="11552092" cy="1420230"/>
          </a:xfrm>
        </p:spPr>
        <p:txBody>
          <a:bodyPr/>
          <a:lstStyle/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Faith and a Good Conscience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6A9991-2E3C-4DD0-BC65-720C25B25E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6778" y="2199478"/>
            <a:ext cx="10927647" cy="4178462"/>
          </a:xfrm>
          <a:effectLst/>
        </p:spPr>
        <p:txBody>
          <a:bodyPr>
            <a:normAutofit/>
          </a:bodyPr>
          <a:lstStyle/>
          <a:p>
            <a:pPr hangingPunct="0">
              <a:spcBef>
                <a:spcPts val="1500"/>
              </a:spcBef>
              <a:buFont typeface="Wingdings" panose="05000000000000000000" pitchFamily="2" charset="2"/>
              <a:buChar char="Ø"/>
            </a:pPr>
            <a:r>
              <a:rPr lang="en-US" sz="4000" dirty="0"/>
              <a:t>Operates in “full assurance of faith,” </a:t>
            </a:r>
            <a:r>
              <a:rPr lang="en-US" sz="4000" i="1" dirty="0"/>
              <a:t>Hebrews 10:22</a:t>
            </a:r>
            <a:endParaRPr lang="en-US" sz="4000" dirty="0"/>
          </a:p>
          <a:p>
            <a:pPr hangingPunct="0">
              <a:spcBef>
                <a:spcPts val="1500"/>
              </a:spcBef>
              <a:buFont typeface="Wingdings" panose="05000000000000000000" pitchFamily="2" charset="2"/>
              <a:buChar char="Ø"/>
            </a:pPr>
            <a:r>
              <a:rPr lang="en-US" sz="4000" dirty="0"/>
              <a:t>Valuable when trained by truth, </a:t>
            </a:r>
            <a:r>
              <a:rPr lang="en-US" sz="4000" i="1" dirty="0"/>
              <a:t>2 Tim. 1:3</a:t>
            </a:r>
          </a:p>
          <a:p>
            <a:pPr hangingPunct="0">
              <a:spcBef>
                <a:spcPts val="1500"/>
              </a:spcBef>
              <a:buFont typeface="Wingdings" panose="05000000000000000000" pitchFamily="2" charset="2"/>
              <a:buChar char="Ø"/>
            </a:pPr>
            <a:r>
              <a:rPr lang="en-US" sz="4000" dirty="0"/>
              <a:t>Strive to have a conscience that does </a:t>
            </a:r>
            <a:br>
              <a:rPr lang="en-US" sz="4000" dirty="0"/>
            </a:br>
            <a:r>
              <a:rPr lang="en-US" sz="4000" dirty="0"/>
              <a:t>not lead us into sin, </a:t>
            </a:r>
            <a:r>
              <a:rPr lang="en-US" sz="4000" i="1" dirty="0"/>
              <a:t>Acts 24:16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3149EF-E6B1-4DD4-BB69-59EE1916D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87089" y="6282923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sz="1400" smtClean="0"/>
              <a:pPr/>
              <a:t>8</a:t>
            </a:fld>
            <a:endParaRPr lang="en-US" sz="1400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5134D187-EB52-4EED-B048-E2CAD5A500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72456" y="6377940"/>
            <a:ext cx="332100" cy="415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04632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8664B0"/>
      </a:accent1>
      <a:accent2>
        <a:srgbClr val="D75BCD"/>
      </a:accent2>
      <a:accent3>
        <a:srgbClr val="E54D86"/>
      </a:accent3>
      <a:accent4>
        <a:srgbClr val="DE4547"/>
      </a:accent4>
      <a:accent5>
        <a:srgbClr val="F16E40"/>
      </a:accent5>
      <a:accent6>
        <a:srgbClr val="EB9C5A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7AF46513-5B0D-4B03-9323-32F3F0BFC9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193</Words>
  <Application>Microsoft Office PowerPoint</Application>
  <PresentationFormat>Widescreen</PresentationFormat>
  <Paragraphs>42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Calibri</vt:lpstr>
      <vt:lpstr>Century Gothic</vt:lpstr>
      <vt:lpstr>Wingdings</vt:lpstr>
      <vt:lpstr>Wingdings 2</vt:lpstr>
      <vt:lpstr>Quotable</vt:lpstr>
      <vt:lpstr>Faith and a Good Conscience (Part 2)</vt:lpstr>
      <vt:lpstr>Cleanse Your Conscience</vt:lpstr>
      <vt:lpstr>Train Your Conscience</vt:lpstr>
      <vt:lpstr>Protect Your Conscience</vt:lpstr>
      <vt:lpstr>Protect Your Conscience</vt:lpstr>
      <vt:lpstr>Protect Your Conscience</vt:lpstr>
      <vt:lpstr>Protect Your Conscience</vt:lpstr>
      <vt:lpstr>Faith and a Good Conscience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Joe R Price</dc:creator>
  <cp:lastModifiedBy>Joe R Price</cp:lastModifiedBy>
  <cp:revision>36</cp:revision>
  <dcterms:created xsi:type="dcterms:W3CDTF">2019-10-11T14:24:02Z</dcterms:created>
  <dcterms:modified xsi:type="dcterms:W3CDTF">2019-10-14T00:06:13Z</dcterms:modified>
</cp:coreProperties>
</file>