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4" r:id="rId2"/>
    <p:sldId id="276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280" autoAdjust="0"/>
  </p:normalViewPr>
  <p:slideViewPr>
    <p:cSldViewPr showGuides="1">
      <p:cViewPr varScale="1">
        <p:scale>
          <a:sx n="81" d="100"/>
          <a:sy n="81" d="100"/>
        </p:scale>
        <p:origin x="102" y="19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10/20/2019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10/20/2019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E32-3FD9-4475-BF89-52080963E9BE}" type="datetime1">
              <a:rPr lang="en-US" smtClean="0"/>
              <a:t>10/20/2019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EC63-007E-4DF0-8917-FEBB6AC75D78}" type="datetime1">
              <a:rPr lang="en-US" smtClean="0"/>
              <a:t>10/20/2019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5AA0-0B53-4BD9-909D-1A039BA9C91B}" type="datetime1">
              <a:rPr lang="en-US" smtClean="0"/>
              <a:t>10/20/2019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DA43-20E1-48C7-A0F9-797049A7AB10}" type="datetime1">
              <a:rPr lang="en-US" smtClean="0"/>
              <a:t>10/20/2019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3D70-E2A2-40C2-93A3-F9B11E474CCB}" type="datetime1">
              <a:rPr lang="en-US" smtClean="0"/>
              <a:t>10/20/2019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8C06-953A-49EA-B0D2-558E4EC1863E}" type="datetime1">
              <a:rPr lang="en-US" smtClean="0"/>
              <a:t>10/20/2019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2E5B-B6F4-41F1-B67D-D3948EE0DF30}" type="datetime1">
              <a:rPr lang="en-US" smtClean="0"/>
              <a:t>10/20/2019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289E-45FE-4525-A877-F34B37F40135}" type="datetime1">
              <a:rPr lang="en-US" smtClean="0"/>
              <a:t>10/20/2019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B6A7-0D18-4ADC-A0D6-9514D9182C08}" type="datetime1">
              <a:rPr lang="en-US" smtClean="0"/>
              <a:t>10/20/2019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380E0A-0D48-48E8-80FF-6676706DB809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2692399"/>
          </a:xfrm>
        </p:spPr>
        <p:txBody>
          <a:bodyPr/>
          <a:lstStyle/>
          <a:p>
            <a:r>
              <a:rPr lang="en-US" b="1" cap="all" dirty="0"/>
              <a:t>The Noble Bereans</a:t>
            </a:r>
            <a:endParaRPr lang="en-US" cap="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648200"/>
            <a:ext cx="7008574" cy="160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b="1" i="1" dirty="0"/>
              <a:t>Scripture Reading: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b="1" i="1" dirty="0"/>
              <a:t>Acts 17:10-15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303CBA-C540-48FC-950E-34839B5A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680957" y="62900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2484" y="533400"/>
            <a:ext cx="10007728" cy="1143000"/>
          </a:xfrm>
        </p:spPr>
        <p:txBody>
          <a:bodyPr>
            <a:normAutofit/>
          </a:bodyPr>
          <a:lstStyle/>
          <a:p>
            <a:r>
              <a:rPr lang="en-US" sz="6600" b="1" dirty="0"/>
              <a:t>THE NOBLE BEREANS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2209800"/>
            <a:ext cx="11068010" cy="3962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200" b="1" dirty="0"/>
              <a:t>Gospel calls us to rise above prejudices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3800" dirty="0"/>
              <a:t>P</a:t>
            </a:r>
            <a:r>
              <a:rPr lang="en-US" sz="4000" dirty="0"/>
              <a:t>ride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000" dirty="0"/>
              <a:t>Personal preferences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000" dirty="0"/>
              <a:t>Previous practices </a:t>
            </a:r>
            <a:endParaRPr lang="en-US" sz="4000" i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0ACE76-1A89-46CD-B992-DFC464DD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40A45B-BE9B-4299-83EE-B9994CC4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904" y="6500791"/>
            <a:ext cx="1107518" cy="320675"/>
          </a:xfrm>
        </p:spPr>
        <p:txBody>
          <a:bodyPr/>
          <a:lstStyle/>
          <a:p>
            <a:fld id="{DA60BA0E-20D0-4E7C-B286-26C960A678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1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2484" y="533400"/>
            <a:ext cx="10007728" cy="1143000"/>
          </a:xfrm>
        </p:spPr>
        <p:txBody>
          <a:bodyPr>
            <a:normAutofit/>
          </a:bodyPr>
          <a:lstStyle/>
          <a:p>
            <a:r>
              <a:rPr lang="en-US" sz="6600" b="1" dirty="0"/>
              <a:t>THE NOBLE BEREANS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46112" y="2209800"/>
            <a:ext cx="10896600" cy="3962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/>
              <a:t>Gospel calls us to the noble plain of…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dirty="0"/>
              <a:t>Open, humble, ready minds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dirty="0"/>
              <a:t>Eager to examine </a:t>
            </a:r>
            <a:r>
              <a:rPr lang="en-US" sz="4200"/>
              <a:t>and to receive </a:t>
            </a:r>
            <a:r>
              <a:rPr lang="en-US" sz="4200" dirty="0"/>
              <a:t>God’s word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dirty="0"/>
              <a:t>Eager faith to do God’s will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0ACE76-1A89-46CD-B992-DFC464DD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40A45B-BE9B-4299-83EE-B9994CC4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904" y="6500791"/>
            <a:ext cx="1107518" cy="320675"/>
          </a:xfrm>
        </p:spPr>
        <p:txBody>
          <a:bodyPr/>
          <a:lstStyle/>
          <a:p>
            <a:fld id="{DA60BA0E-20D0-4E7C-B286-26C960A678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2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cap="small" dirty="0"/>
              <a:t>Fair-Minded</a:t>
            </a:r>
            <a:endParaRPr lang="en-US" sz="66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905000"/>
            <a:ext cx="10157354" cy="4343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dirty="0"/>
              <a:t>Noble (ESV, ASV), noble-minded (NASB), noble character (NIV)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dirty="0"/>
              <a:t>“Well born, i.e. (lit.) </a:t>
            </a:r>
            <a:r>
              <a:rPr lang="en-US" sz="4400" i="1" dirty="0"/>
              <a:t>high </a:t>
            </a:r>
            <a:r>
              <a:rPr lang="en-US" sz="4400" dirty="0"/>
              <a:t>in rank, or (fig.) </a:t>
            </a:r>
            <a:r>
              <a:rPr lang="en-US" sz="4400" i="1" dirty="0"/>
              <a:t>generous</a:t>
            </a:r>
            <a:r>
              <a:rPr lang="en-US" sz="4400" dirty="0"/>
              <a:t>” (</a:t>
            </a:r>
            <a:r>
              <a:rPr lang="en-US" sz="4400" i="1" dirty="0"/>
              <a:t>Strong’s Dict.</a:t>
            </a:r>
            <a:r>
              <a:rPr lang="en-US" sz="4400" dirty="0"/>
              <a:t>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dirty="0"/>
              <a:t>What produced this worthy trait?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0ACE76-1A89-46CD-B992-DFC464DD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40A45B-BE9B-4299-83EE-B9994CC4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904" y="6500791"/>
            <a:ext cx="1107518" cy="320675"/>
          </a:xfrm>
        </p:spPr>
        <p:txBody>
          <a:bodyPr/>
          <a:lstStyle/>
          <a:p>
            <a:fld id="{DA60BA0E-20D0-4E7C-B286-26C960A678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71600"/>
          </a:xfrm>
        </p:spPr>
        <p:txBody>
          <a:bodyPr>
            <a:normAutofit/>
          </a:bodyPr>
          <a:lstStyle/>
          <a:p>
            <a:r>
              <a:rPr lang="en-US" sz="6600" b="1" cap="small" dirty="0"/>
              <a:t>Fair-Minded</a:t>
            </a:r>
            <a:endParaRPr lang="en-US" sz="66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752600"/>
            <a:ext cx="10157354" cy="48767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b="1" dirty="0"/>
              <a:t>Free of prejudice</a:t>
            </a:r>
            <a:r>
              <a:rPr lang="en-US" sz="4400" dirty="0"/>
              <a:t>, </a:t>
            </a:r>
            <a:r>
              <a:rPr lang="en-US" sz="4400" i="1" dirty="0"/>
              <a:t>Acts 22:21-22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200" dirty="0"/>
              <a:t>Didn’t make up their minds before hearing Paul and Silas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200" dirty="0"/>
              <a:t>Why do I study the Scriptures?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sz="4000" dirty="0"/>
              <a:t>To force into </a:t>
            </a:r>
            <a:r>
              <a:rPr lang="en-US" sz="4000" i="1" dirty="0"/>
              <a:t>(eisegesis)</a:t>
            </a:r>
            <a:r>
              <a:rPr lang="en-US" sz="4000" dirty="0"/>
              <a:t>, or to take out of </a:t>
            </a:r>
            <a:r>
              <a:rPr lang="en-US" sz="4000" i="1" dirty="0"/>
              <a:t>(exegesis)</a:t>
            </a:r>
            <a:r>
              <a:rPr lang="en-US" sz="4000" dirty="0"/>
              <a:t>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0ACE76-1A89-46CD-B992-DFC464DD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40A45B-BE9B-4299-83EE-B9994CC4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904" y="6500791"/>
            <a:ext cx="1107518" cy="320675"/>
          </a:xfrm>
        </p:spPr>
        <p:txBody>
          <a:bodyPr/>
          <a:lstStyle/>
          <a:p>
            <a:fld id="{DA60BA0E-20D0-4E7C-B286-26C960A678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2" y="76200"/>
            <a:ext cx="10285651" cy="1219200"/>
          </a:xfrm>
        </p:spPr>
        <p:txBody>
          <a:bodyPr>
            <a:normAutofit/>
          </a:bodyPr>
          <a:lstStyle/>
          <a:p>
            <a:r>
              <a:rPr lang="en-US" sz="6600" b="1" cap="small" dirty="0"/>
              <a:t>Fair-Minded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9012" y="1447800"/>
            <a:ext cx="10515599" cy="5181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/>
              <a:t>Open-minded to being mistaken</a:t>
            </a:r>
            <a:r>
              <a:rPr lang="en-US" sz="4400" dirty="0"/>
              <a:t>, </a:t>
            </a:r>
            <a:r>
              <a:rPr lang="en-US" sz="4400" i="1" dirty="0"/>
              <a:t>Acts 17:2-4 (5)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Necessity of the lost, </a:t>
            </a:r>
            <a:r>
              <a:rPr lang="en-US" sz="4000" i="1" dirty="0"/>
              <a:t>Acts 3:17-19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Humble heart, </a:t>
            </a:r>
            <a:r>
              <a:rPr lang="en-US" sz="4000" i="1" dirty="0"/>
              <a:t>Proverbs 16:25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Trust God’s word, not ourselves, </a:t>
            </a:r>
            <a:r>
              <a:rPr lang="en-US" sz="4000" i="1" dirty="0"/>
              <a:t>Proverbs 28:26; Jeremiah 10:23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/>
              <a:t>Open to the word, </a:t>
            </a:r>
            <a:r>
              <a:rPr lang="en-US" sz="4000" i="1" dirty="0"/>
              <a:t>Acts 8:30-31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0ACE76-1A89-46CD-B992-DFC464DD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40A45B-BE9B-4299-83EE-B9994CC4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812" y="6483054"/>
            <a:ext cx="1107518" cy="320675"/>
          </a:xfrm>
        </p:spPr>
        <p:txBody>
          <a:bodyPr/>
          <a:lstStyle/>
          <a:p>
            <a:fld id="{DA60BA0E-20D0-4E7C-B286-26C960A678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4556" y="304800"/>
            <a:ext cx="11423866" cy="1371600"/>
          </a:xfrm>
        </p:spPr>
        <p:txBody>
          <a:bodyPr>
            <a:normAutofit/>
          </a:bodyPr>
          <a:lstStyle/>
          <a:p>
            <a:r>
              <a:rPr lang="en-US" sz="5600" b="1" dirty="0"/>
              <a:t>R</a:t>
            </a:r>
            <a:r>
              <a:rPr lang="en-US" sz="5600" b="1" cap="small" dirty="0"/>
              <a:t>eceived Word With All Readiness</a:t>
            </a:r>
            <a:endParaRPr lang="en-US" sz="56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133601"/>
            <a:ext cx="10515600" cy="43671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b="1" dirty="0"/>
              <a:t>Willing minds to receive</a:t>
            </a:r>
            <a:endParaRPr lang="en-US" sz="4400" i="1" dirty="0"/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200" dirty="0"/>
              <a:t>Eagerness, enthusiasm, </a:t>
            </a:r>
            <a:r>
              <a:rPr lang="en-US" sz="4200" i="1" dirty="0"/>
              <a:t>Acts 10:33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200" dirty="0"/>
              <a:t>Noble (virtuous), </a:t>
            </a:r>
            <a:r>
              <a:rPr lang="en-US" sz="4200" i="1" dirty="0"/>
              <a:t>Luke 8:15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200" dirty="0"/>
              <a:t>Did not resist truth when they were taught, </a:t>
            </a:r>
            <a:r>
              <a:rPr lang="en-US" sz="4200" i="1" dirty="0"/>
              <a:t>Acts 7:51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0ACE76-1A89-46CD-B992-DFC464DD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40A45B-BE9B-4299-83EE-B9994CC4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904" y="6500791"/>
            <a:ext cx="1107518" cy="320675"/>
          </a:xfrm>
        </p:spPr>
        <p:txBody>
          <a:bodyPr/>
          <a:lstStyle/>
          <a:p>
            <a:fld id="{DA60BA0E-20D0-4E7C-B286-26C960A678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4556" y="304800"/>
            <a:ext cx="11423866" cy="1371600"/>
          </a:xfrm>
        </p:spPr>
        <p:txBody>
          <a:bodyPr>
            <a:normAutofit/>
          </a:bodyPr>
          <a:lstStyle/>
          <a:p>
            <a:r>
              <a:rPr lang="en-US" sz="5600" b="1" dirty="0"/>
              <a:t>R</a:t>
            </a:r>
            <a:r>
              <a:rPr lang="en-US" sz="5600" b="1" cap="small" dirty="0"/>
              <a:t>eceived Word With All Readiness</a:t>
            </a:r>
            <a:endParaRPr lang="en-US" sz="56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133600"/>
            <a:ext cx="10515600" cy="4114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b="1" dirty="0"/>
              <a:t>Not gullible or naïve </a:t>
            </a:r>
            <a:r>
              <a:rPr lang="en-US" sz="4400" i="1" dirty="0"/>
              <a:t>(1 John 4:1)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200" dirty="0"/>
              <a:t>Did not just swallow whatever they were taught, </a:t>
            </a:r>
            <a:r>
              <a:rPr lang="en-US" sz="4200" i="1" dirty="0"/>
              <a:t>Colossians 2:4, 8, 20-23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tabLst>
                <a:tab pos="3087688" algn="l"/>
              </a:tabLst>
            </a:pPr>
            <a:r>
              <a:rPr lang="en-US" sz="4200" dirty="0"/>
              <a:t>Eagerness to receive truth, yet cautious, </a:t>
            </a:r>
            <a:r>
              <a:rPr lang="en-US" sz="4200" i="1" dirty="0"/>
              <a:t>2 Cor. 4:2; 2 Timothy 3:6-7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0ACE76-1A89-46CD-B992-DFC464DD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40A45B-BE9B-4299-83EE-B9994CC4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904" y="6500791"/>
            <a:ext cx="1107518" cy="320675"/>
          </a:xfrm>
        </p:spPr>
        <p:txBody>
          <a:bodyPr/>
          <a:lstStyle/>
          <a:p>
            <a:fld id="{DA60BA0E-20D0-4E7C-B286-26C960A678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4556" y="304800"/>
            <a:ext cx="11423866" cy="1143000"/>
          </a:xfrm>
        </p:spPr>
        <p:txBody>
          <a:bodyPr>
            <a:normAutofit/>
          </a:bodyPr>
          <a:lstStyle/>
          <a:p>
            <a:r>
              <a:rPr lang="en-US" sz="5600" b="1" dirty="0"/>
              <a:t>R</a:t>
            </a:r>
            <a:r>
              <a:rPr lang="en-US" sz="5600" b="1" cap="small" dirty="0"/>
              <a:t>eceived Word With All Readiness</a:t>
            </a:r>
            <a:endParaRPr lang="en-US" sz="56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4212" y="1861320"/>
            <a:ext cx="10820400" cy="49321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400" b="1" dirty="0"/>
              <a:t>Eager to conform to God’s truth</a:t>
            </a:r>
            <a:r>
              <a:rPr lang="en-US" sz="4400" dirty="0"/>
              <a:t>, </a:t>
            </a:r>
            <a:br>
              <a:rPr lang="en-US" sz="4400" dirty="0"/>
            </a:br>
            <a:r>
              <a:rPr lang="en-US" sz="4400" i="1" dirty="0"/>
              <a:t>Acts 2:37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200" dirty="0"/>
              <a:t>Eager to admit sin, </a:t>
            </a:r>
            <a:r>
              <a:rPr lang="en-US" sz="4200" i="1" dirty="0"/>
              <a:t>Acts 8:22-24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200" dirty="0"/>
              <a:t>Not defensive, envious, or combative toward God’s word, </a:t>
            </a:r>
            <a:r>
              <a:rPr lang="en-US" sz="4200" i="1" dirty="0"/>
              <a:t>Acts 17:5-6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0ACE76-1A89-46CD-B992-DFC464DD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40A45B-BE9B-4299-83EE-B9994CC4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904" y="6500791"/>
            <a:ext cx="1107518" cy="320675"/>
          </a:xfrm>
        </p:spPr>
        <p:txBody>
          <a:bodyPr/>
          <a:lstStyle/>
          <a:p>
            <a:fld id="{DA60BA0E-20D0-4E7C-B286-26C960A678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2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6612" y="304799"/>
            <a:ext cx="10991810" cy="1271609"/>
          </a:xfrm>
        </p:spPr>
        <p:txBody>
          <a:bodyPr>
            <a:normAutofit/>
          </a:bodyPr>
          <a:lstStyle/>
          <a:p>
            <a:r>
              <a:rPr lang="en-US" sz="6000" b="1" dirty="0"/>
              <a:t>S</a:t>
            </a:r>
            <a:r>
              <a:rPr lang="en-US" sz="6000" b="1" cap="small" dirty="0"/>
              <a:t>earched the Scriptures Daily</a:t>
            </a:r>
            <a:endParaRPr lang="en-US" sz="6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1981200"/>
            <a:ext cx="10515600" cy="43967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200" b="1" dirty="0"/>
              <a:t>To verify accuracy with God’s word</a:t>
            </a:r>
            <a:endParaRPr lang="en-US" sz="4200" i="1" dirty="0"/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000" dirty="0"/>
              <a:t>Does it agree with God’s word? </a:t>
            </a:r>
            <a:r>
              <a:rPr lang="en-US" sz="4000" i="1" dirty="0"/>
              <a:t>Psalm 119:160; 1 Thess. 5:21-22; 1 John 4:1, 6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000" dirty="0"/>
              <a:t>Misusing the Scriptures when we set out to justify ourselves, </a:t>
            </a:r>
            <a:r>
              <a:rPr lang="en-US" sz="4000" i="1" dirty="0"/>
              <a:t>John 5:38-39; 8:32-43</a:t>
            </a:r>
            <a:endParaRPr lang="en-US" sz="4200" i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0ACE76-1A89-46CD-B992-DFC464DD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40A45B-BE9B-4299-83EE-B9994CC4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904" y="6500791"/>
            <a:ext cx="1107518" cy="320675"/>
          </a:xfrm>
        </p:spPr>
        <p:txBody>
          <a:bodyPr/>
          <a:lstStyle/>
          <a:p>
            <a:fld id="{DA60BA0E-20D0-4E7C-B286-26C960A678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304800"/>
            <a:ext cx="11220410" cy="1143000"/>
          </a:xfrm>
        </p:spPr>
        <p:txBody>
          <a:bodyPr>
            <a:normAutofit/>
          </a:bodyPr>
          <a:lstStyle/>
          <a:p>
            <a:r>
              <a:rPr lang="en-US" sz="5600" b="1" dirty="0"/>
              <a:t>R</a:t>
            </a:r>
            <a:r>
              <a:rPr lang="en-US" sz="5600" b="1" cap="small" dirty="0"/>
              <a:t>esult: Bereans Believed the Truth</a:t>
            </a:r>
            <a:endParaRPr lang="en-US" sz="56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861320"/>
            <a:ext cx="10896600" cy="49321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200" b="1" dirty="0"/>
              <a:t>Believed and obeyed the gospel</a:t>
            </a:r>
            <a:r>
              <a:rPr lang="en-US" sz="4200" dirty="0"/>
              <a:t>, </a:t>
            </a:r>
            <a:br>
              <a:rPr lang="en-US" sz="4200" dirty="0"/>
            </a:br>
            <a:r>
              <a:rPr lang="en-US" sz="4200" i="1" dirty="0"/>
              <a:t>Romans 10:9-10; Acts 2:38; Gal. 3:26-27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4200" b="1" dirty="0"/>
              <a:t>Grew in their faith</a:t>
            </a:r>
            <a:endParaRPr lang="en-US" sz="4200" i="1" dirty="0"/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000" dirty="0"/>
              <a:t>Supported Paul, </a:t>
            </a:r>
            <a:r>
              <a:rPr lang="en-US" sz="4000" i="1" dirty="0"/>
              <a:t>2 Corinthians 11:8-9 (Acts 17:15; 18:5)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000" dirty="0"/>
              <a:t>Benevolence to saints, </a:t>
            </a:r>
            <a:r>
              <a:rPr lang="en-US" sz="4000" i="1" dirty="0"/>
              <a:t>2 Cor. 8:1-5</a:t>
            </a:r>
            <a:endParaRPr lang="en-US" sz="4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0ACE76-1A89-46CD-B992-DFC464DD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456" y="6377940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40A45B-BE9B-4299-83EE-B9994CC4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0904" y="6500791"/>
            <a:ext cx="1107518" cy="320675"/>
          </a:xfrm>
        </p:spPr>
        <p:txBody>
          <a:bodyPr/>
          <a:lstStyle/>
          <a:p>
            <a:fld id="{DA60BA0E-20D0-4E7C-B286-26C960A678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158</TotalTime>
  <Words>338</Words>
  <Application>Microsoft Office PowerPoint</Application>
  <PresentationFormat>Custom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Books 16x9</vt:lpstr>
      <vt:lpstr>The Noble Bereans</vt:lpstr>
      <vt:lpstr>Fair-Minded</vt:lpstr>
      <vt:lpstr>Fair-Minded</vt:lpstr>
      <vt:lpstr>Fair-Minded</vt:lpstr>
      <vt:lpstr>Received Word With All Readiness</vt:lpstr>
      <vt:lpstr>Received Word With All Readiness</vt:lpstr>
      <vt:lpstr>Received Word With All Readiness</vt:lpstr>
      <vt:lpstr>Searched the Scriptures Daily</vt:lpstr>
      <vt:lpstr>Result: Bereans Believed the Truth</vt:lpstr>
      <vt:lpstr>THE NOBLE BEREANS</vt:lpstr>
      <vt:lpstr>THE NOBLE BEREANS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Noble Bereans</dc:title>
  <dc:creator>Joe R Price</dc:creator>
  <cp:lastModifiedBy>Joe R Price</cp:lastModifiedBy>
  <cp:revision>45</cp:revision>
  <dcterms:created xsi:type="dcterms:W3CDTF">2019-10-17T16:24:13Z</dcterms:created>
  <dcterms:modified xsi:type="dcterms:W3CDTF">2019-10-20T13:36:31Z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