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58" r:id="rId3"/>
    <p:sldId id="285" r:id="rId4"/>
    <p:sldId id="259" r:id="rId5"/>
    <p:sldId id="275" r:id="rId6"/>
    <p:sldId id="276" r:id="rId7"/>
    <p:sldId id="279" r:id="rId8"/>
    <p:sldId id="280" r:id="rId9"/>
    <p:sldId id="257" r:id="rId10"/>
    <p:sldId id="283" r:id="rId11"/>
    <p:sldId id="281" r:id="rId12"/>
    <p:sldId id="282" r:id="rId13"/>
    <p:sldId id="272" r:id="rId14"/>
    <p:sldId id="261"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8"/>
    <a:srgbClr val="0000CC"/>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694" autoAdjust="0"/>
  </p:normalViewPr>
  <p:slideViewPr>
    <p:cSldViewPr snapToGrid="0">
      <p:cViewPr varScale="1">
        <p:scale>
          <a:sx n="70" d="100"/>
          <a:sy n="70" d="100"/>
        </p:scale>
        <p:origin x="44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F053E-A599-4F5B-8DBE-D0F2E4856715}" type="datetimeFigureOut">
              <a:rPr lang="en-US" smtClean="0"/>
              <a:t>11/23/2019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DE670-2F8D-4D13-99A3-D6459200EED5}" type="slidenum">
              <a:rPr lang="en-US" smtClean="0"/>
              <a:t>‹#›</a:t>
            </a:fld>
            <a:endParaRPr lang="en-US"/>
          </a:p>
        </p:txBody>
      </p:sp>
    </p:spTree>
    <p:extLst>
      <p:ext uri="{BB962C8B-B14F-4D97-AF65-F5344CB8AC3E}">
        <p14:creationId xmlns:p14="http://schemas.microsoft.com/office/powerpoint/2010/main" val="289793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abylonbee.com/news/hymnals-updated-surrender-lyric"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Scripture Reading Mark 8:31-34</a:t>
            </a:r>
          </a:p>
        </p:txBody>
      </p:sp>
      <p:sp>
        <p:nvSpPr>
          <p:cNvPr id="4" name="Slide Number Placeholder 3"/>
          <p:cNvSpPr>
            <a:spLocks noGrp="1"/>
          </p:cNvSpPr>
          <p:nvPr>
            <p:ph type="sldNum" sz="quarter" idx="5"/>
          </p:nvPr>
        </p:nvSpPr>
        <p:spPr/>
        <p:txBody>
          <a:bodyPr/>
          <a:lstStyle/>
          <a:p>
            <a:fld id="{B0DDE670-2F8D-4D13-99A3-D6459200EED5}" type="slidenum">
              <a:rPr lang="en-US" smtClean="0"/>
              <a:t>1</a:t>
            </a:fld>
            <a:endParaRPr lang="en-US"/>
          </a:p>
        </p:txBody>
      </p:sp>
    </p:spTree>
    <p:extLst>
      <p:ext uri="{BB962C8B-B14F-4D97-AF65-F5344CB8AC3E}">
        <p14:creationId xmlns:p14="http://schemas.microsoft.com/office/powerpoint/2010/main" val="197078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DDE670-2F8D-4D13-99A3-D6459200EED5}" type="slidenum">
              <a:rPr lang="en-US" smtClean="0"/>
              <a:t>10</a:t>
            </a:fld>
            <a:endParaRPr lang="en-US"/>
          </a:p>
        </p:txBody>
      </p:sp>
    </p:spTree>
    <p:extLst>
      <p:ext uri="{BB962C8B-B14F-4D97-AF65-F5344CB8AC3E}">
        <p14:creationId xmlns:p14="http://schemas.microsoft.com/office/powerpoint/2010/main" val="158004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DE670-2F8D-4D13-99A3-D6459200EED5}" type="slidenum">
              <a:rPr lang="en-US" smtClean="0"/>
              <a:t>11</a:t>
            </a:fld>
            <a:endParaRPr lang="en-US"/>
          </a:p>
        </p:txBody>
      </p:sp>
    </p:spTree>
    <p:extLst>
      <p:ext uri="{BB962C8B-B14F-4D97-AF65-F5344CB8AC3E}">
        <p14:creationId xmlns:p14="http://schemas.microsoft.com/office/powerpoint/2010/main" val="2944946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too much time is left, reference other versus of surrendering to Christ:</a:t>
            </a:r>
          </a:p>
          <a:p>
            <a:r>
              <a:rPr lang="en-US" sz="1200" b="1" kern="1200" dirty="0">
                <a:solidFill>
                  <a:schemeClr val="tx1"/>
                </a:solidFill>
                <a:effectLst/>
                <a:latin typeface="+mn-lt"/>
                <a:ea typeface="+mn-ea"/>
                <a:cs typeface="+mn-cs"/>
              </a:rPr>
              <a:t>Luk 14:26 </a:t>
            </a:r>
            <a:r>
              <a:rPr lang="en-US" sz="1200" kern="1200" dirty="0">
                <a:solidFill>
                  <a:schemeClr val="tx1"/>
                </a:solidFill>
                <a:effectLst/>
                <a:latin typeface="+mn-lt"/>
                <a:ea typeface="+mn-ea"/>
                <a:cs typeface="+mn-cs"/>
              </a:rPr>
              <a:t>"If anyone comes to Me and does not hate his father and mother, wife and children, brothers and sisters, yes, and his own life also, he cannot be My disciple. :</a:t>
            </a:r>
            <a:r>
              <a:rPr lang="en-US" sz="1200" b="1" kern="12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So likewise, whoever of you does not forsake all that he has cannot be My disciple. </a:t>
            </a:r>
          </a:p>
          <a:p>
            <a:r>
              <a:rPr lang="en-US" sz="1200" b="1" kern="1200" dirty="0">
                <a:solidFill>
                  <a:schemeClr val="tx1"/>
                </a:solidFill>
                <a:effectLst/>
                <a:latin typeface="+mn-lt"/>
                <a:ea typeface="+mn-ea"/>
                <a:cs typeface="+mn-cs"/>
              </a:rPr>
              <a:t>Rom 12: 1 </a:t>
            </a:r>
            <a:r>
              <a:rPr lang="en-US" sz="1200" kern="1200" dirty="0">
                <a:solidFill>
                  <a:schemeClr val="tx1"/>
                </a:solidFill>
                <a:effectLst/>
                <a:latin typeface="+mn-lt"/>
                <a:ea typeface="+mn-ea"/>
                <a:cs typeface="+mn-cs"/>
              </a:rPr>
              <a:t>I beseech you therefore, brethren, by the mercies of God, that you present your bodies a living sacrifice, holy, acceptable to God, which is your reasonable service. :</a:t>
            </a:r>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do not be conformed to this world, but be transformed by the renewing of your mind, that you may prove what is that good and acceptable and perfect will of God. </a:t>
            </a:r>
          </a:p>
          <a:p>
            <a:endParaRPr lang="en-US" dirty="0"/>
          </a:p>
        </p:txBody>
      </p:sp>
      <p:sp>
        <p:nvSpPr>
          <p:cNvPr id="4" name="Slide Number Placeholder 3"/>
          <p:cNvSpPr>
            <a:spLocks noGrp="1"/>
          </p:cNvSpPr>
          <p:nvPr>
            <p:ph type="sldNum" sz="quarter" idx="5"/>
          </p:nvPr>
        </p:nvSpPr>
        <p:spPr/>
        <p:txBody>
          <a:bodyPr/>
          <a:lstStyle/>
          <a:p>
            <a:fld id="{B0DDE670-2F8D-4D13-99A3-D6459200EED5}" type="slidenum">
              <a:rPr lang="en-US" smtClean="0"/>
              <a:t>12</a:t>
            </a:fld>
            <a:endParaRPr lang="en-US"/>
          </a:p>
        </p:txBody>
      </p:sp>
    </p:spTree>
    <p:extLst>
      <p:ext uri="{BB962C8B-B14F-4D97-AF65-F5344CB8AC3E}">
        <p14:creationId xmlns:p14="http://schemas.microsoft.com/office/powerpoint/2010/main" val="243033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0DDE670-2F8D-4D13-99A3-D6459200EED5}" type="slidenum">
              <a:rPr lang="en-US" smtClean="0"/>
              <a:t>13</a:t>
            </a:fld>
            <a:endParaRPr lang="en-US"/>
          </a:p>
        </p:txBody>
      </p:sp>
    </p:spTree>
    <p:extLst>
      <p:ext uri="{BB962C8B-B14F-4D97-AF65-F5344CB8AC3E}">
        <p14:creationId xmlns:p14="http://schemas.microsoft.com/office/powerpoint/2010/main" val="368353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surrendering to Jesus, we must deny ourselves and embrace what He wants for us.</a:t>
            </a:r>
          </a:p>
          <a:p>
            <a:endParaRPr lang="en-US" dirty="0"/>
          </a:p>
        </p:txBody>
      </p:sp>
      <p:sp>
        <p:nvSpPr>
          <p:cNvPr id="4" name="Slide Number Placeholder 3"/>
          <p:cNvSpPr>
            <a:spLocks noGrp="1"/>
          </p:cNvSpPr>
          <p:nvPr>
            <p:ph type="sldNum" sz="quarter" idx="5"/>
          </p:nvPr>
        </p:nvSpPr>
        <p:spPr/>
        <p:txBody>
          <a:bodyPr/>
          <a:lstStyle/>
          <a:p>
            <a:fld id="{B0DDE670-2F8D-4D13-99A3-D6459200EED5}" type="slidenum">
              <a:rPr lang="en-US" smtClean="0"/>
              <a:t>14</a:t>
            </a:fld>
            <a:endParaRPr lang="en-US"/>
          </a:p>
        </p:txBody>
      </p:sp>
    </p:spTree>
    <p:extLst>
      <p:ext uri="{BB962C8B-B14F-4D97-AF65-F5344CB8AC3E}">
        <p14:creationId xmlns:p14="http://schemas.microsoft.com/office/powerpoint/2010/main" val="232596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heard, do you believe?</a:t>
            </a:r>
          </a:p>
          <a:p>
            <a:pPr rtl="0" fontAlgn="ctr"/>
            <a:r>
              <a:rPr lang="en-US" sz="1200" kern="1200" dirty="0">
                <a:solidFill>
                  <a:schemeClr val="tx1"/>
                </a:solidFill>
                <a:effectLst/>
                <a:latin typeface="+mn-lt"/>
                <a:ea typeface="+mn-ea"/>
                <a:cs typeface="+mn-cs"/>
              </a:rPr>
              <a:t>Private sin? Repent and ask for forgiveness of God.</a:t>
            </a:r>
          </a:p>
          <a:p>
            <a:pPr rtl="0" fontAlgn="ctr"/>
            <a:r>
              <a:rPr lang="en-US" sz="1200" kern="1200" dirty="0">
                <a:solidFill>
                  <a:schemeClr val="tx1"/>
                </a:solidFill>
                <a:effectLst/>
                <a:latin typeface="+mn-lt"/>
                <a:ea typeface="+mn-ea"/>
                <a:cs typeface="+mn-cs"/>
              </a:rPr>
              <a:t>Public sin? Repent and come forward to make it known, to ask of God and to get the Church's support</a:t>
            </a:r>
            <a:endParaRPr lang="en-US" dirty="0"/>
          </a:p>
          <a:p>
            <a:endParaRPr lang="en-US" dirty="0"/>
          </a:p>
        </p:txBody>
      </p:sp>
      <p:sp>
        <p:nvSpPr>
          <p:cNvPr id="4" name="Slide Number Placeholder 3"/>
          <p:cNvSpPr>
            <a:spLocks noGrp="1"/>
          </p:cNvSpPr>
          <p:nvPr>
            <p:ph type="sldNum" sz="quarter" idx="5"/>
          </p:nvPr>
        </p:nvSpPr>
        <p:spPr/>
        <p:txBody>
          <a:bodyPr/>
          <a:lstStyle/>
          <a:p>
            <a:fld id="{B0DDE670-2F8D-4D13-99A3-D6459200EED5}" type="slidenum">
              <a:rPr lang="en-US" smtClean="0"/>
              <a:t>15</a:t>
            </a:fld>
            <a:endParaRPr lang="en-US"/>
          </a:p>
        </p:txBody>
      </p:sp>
    </p:spTree>
    <p:extLst>
      <p:ext uri="{BB962C8B-B14F-4D97-AF65-F5344CB8AC3E}">
        <p14:creationId xmlns:p14="http://schemas.microsoft.com/office/powerpoint/2010/main" val="26130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From </a:t>
            </a:r>
            <a:r>
              <a:rPr lang="en-US" sz="1200" dirty="0" err="1"/>
              <a:t>BabylonBee</a:t>
            </a:r>
            <a:r>
              <a:rPr lang="en-US" sz="1200" dirty="0"/>
              <a:t> (Satirical news site)</a:t>
            </a:r>
          </a:p>
          <a:p>
            <a:r>
              <a:rPr lang="en-US" sz="1200" dirty="0"/>
              <a:t>U.S.—Hymnal publishers from around the nation confirmed Wednesday the release of new, updated hymnals containing a new version of “I Surrender All” among other refreshes and enhancements. </a:t>
            </a:r>
          </a:p>
          <a:p>
            <a:r>
              <a:rPr lang="en-US" sz="1200" dirty="0"/>
              <a:t>The new version of the tune, entitled “I Surrender Some,” was written to refresh outdated language and theology contained in the 1896 song, according to hymnal authorities.</a:t>
            </a:r>
          </a:p>
          <a:p>
            <a:r>
              <a:rPr lang="en-US" sz="1200" dirty="0"/>
              <a:t>“Singing words like ‘All to Jesus I surrender’ just isn’t in line with modern Christianity,” a spokesperson for Hymnal Publishing, LLC told reporters. “Now, Christians can sincerely belt out lines like ‘Some to Jesus I surrender, some to Him I conditionally give’ without worrying if their hearts really line up with the lyrics.”</a:t>
            </a:r>
          </a:p>
          <a:p>
            <a:r>
              <a:rPr lang="en-US" sz="1200" dirty="0"/>
              <a:t>“It was our desire to preserve these time-honored hymns, while also making the lyrics so much more </a:t>
            </a:r>
            <a:r>
              <a:rPr lang="en-US" sz="1200" dirty="0" err="1"/>
              <a:t>singable</a:t>
            </a:r>
            <a:r>
              <a:rPr lang="en-US" sz="1200" dirty="0"/>
              <a:t> for the modern audience,” the spokesperson added.</a:t>
            </a:r>
          </a:p>
          <a:p>
            <a:r>
              <a:rPr lang="en-US" sz="1200" dirty="0"/>
              <a:t>Other changes were confirmed, with new hymn titles like “In Christ For The Most Part,” </a:t>
            </a:r>
            <a:r>
              <a:rPr lang="en-US" sz="1200" strike="sngStrike" baseline="0" dirty="0"/>
              <a:t>“Be Thou My Homeboy,” </a:t>
            </a:r>
            <a:r>
              <a:rPr lang="en-US" sz="1200" dirty="0"/>
              <a:t>and “How Great I Art.”</a:t>
            </a:r>
          </a:p>
          <a:p>
            <a:pPr marL="0" indent="0">
              <a:buNone/>
            </a:pPr>
            <a:endParaRPr lang="en-US" dirty="0"/>
          </a:p>
          <a:p>
            <a:r>
              <a:rPr lang="en-US" sz="800" b="1" i="1" dirty="0"/>
              <a:t>*</a:t>
            </a:r>
            <a:r>
              <a:rPr lang="en-US" sz="800" i="1" dirty="0"/>
              <a:t> From &lt;</a:t>
            </a:r>
            <a:r>
              <a:rPr lang="en-US" sz="800" i="1" dirty="0">
                <a:hlinkClick r:id="rId3"/>
              </a:rPr>
              <a:t>https://babylonbee.com/news/hymnals-updated-surrender-lyric</a:t>
            </a:r>
            <a:r>
              <a:rPr lang="en-US" sz="800" i="1" dirty="0"/>
              <a:t>&gt; November 7</a:t>
            </a:r>
            <a:r>
              <a:rPr lang="en-US" sz="800" i="1" baseline="30000" dirty="0"/>
              <a:t>th</a:t>
            </a:r>
            <a:r>
              <a:rPr lang="en-US" sz="800" i="1" dirty="0"/>
              <a:t>, 2016</a:t>
            </a:r>
            <a:endParaRPr lang="en-US" sz="800" dirty="0"/>
          </a:p>
        </p:txBody>
      </p:sp>
      <p:sp>
        <p:nvSpPr>
          <p:cNvPr id="4" name="Slide Number Placeholder 3"/>
          <p:cNvSpPr>
            <a:spLocks noGrp="1"/>
          </p:cNvSpPr>
          <p:nvPr>
            <p:ph type="sldNum" sz="quarter" idx="5"/>
          </p:nvPr>
        </p:nvSpPr>
        <p:spPr/>
        <p:txBody>
          <a:bodyPr/>
          <a:lstStyle/>
          <a:p>
            <a:fld id="{B0DDE670-2F8D-4D13-99A3-D6459200EED5}" type="slidenum">
              <a:rPr lang="en-US" smtClean="0"/>
              <a:t>2</a:t>
            </a:fld>
            <a:endParaRPr lang="en-US"/>
          </a:p>
        </p:txBody>
      </p:sp>
    </p:spTree>
    <p:extLst>
      <p:ext uri="{BB962C8B-B14F-4D97-AF65-F5344CB8AC3E}">
        <p14:creationId xmlns:p14="http://schemas.microsoft.com/office/powerpoint/2010/main" val="264091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Denying ourselves, taking up our cross, and following Him requires surrendering ourselves TO Him.</a:t>
            </a:r>
          </a:p>
        </p:txBody>
      </p:sp>
      <p:sp>
        <p:nvSpPr>
          <p:cNvPr id="4" name="Slide Number Placeholder 3"/>
          <p:cNvSpPr>
            <a:spLocks noGrp="1"/>
          </p:cNvSpPr>
          <p:nvPr>
            <p:ph type="sldNum" sz="quarter" idx="5"/>
          </p:nvPr>
        </p:nvSpPr>
        <p:spPr/>
        <p:txBody>
          <a:bodyPr/>
          <a:lstStyle/>
          <a:p>
            <a:fld id="{B0DDE670-2F8D-4D13-99A3-D6459200EED5}" type="slidenum">
              <a:rPr lang="en-US" smtClean="0"/>
              <a:t>3</a:t>
            </a:fld>
            <a:endParaRPr lang="en-US"/>
          </a:p>
        </p:txBody>
      </p:sp>
    </p:spTree>
    <p:extLst>
      <p:ext uri="{BB962C8B-B14F-4D97-AF65-F5344CB8AC3E}">
        <p14:creationId xmlns:p14="http://schemas.microsoft.com/office/powerpoint/2010/main" val="204143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DDE670-2F8D-4D13-99A3-D6459200EED5}" type="slidenum">
              <a:rPr lang="en-US" smtClean="0"/>
              <a:t>4</a:t>
            </a:fld>
            <a:endParaRPr lang="en-US"/>
          </a:p>
        </p:txBody>
      </p:sp>
    </p:spTree>
    <p:extLst>
      <p:ext uri="{BB962C8B-B14F-4D97-AF65-F5344CB8AC3E}">
        <p14:creationId xmlns:p14="http://schemas.microsoft.com/office/powerpoint/2010/main" val="358697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lesson the Lord taught to His disciples</a:t>
            </a:r>
          </a:p>
        </p:txBody>
      </p:sp>
      <p:sp>
        <p:nvSpPr>
          <p:cNvPr id="4" name="Slide Number Placeholder 3"/>
          <p:cNvSpPr>
            <a:spLocks noGrp="1"/>
          </p:cNvSpPr>
          <p:nvPr>
            <p:ph type="sldNum" sz="quarter" idx="5"/>
          </p:nvPr>
        </p:nvSpPr>
        <p:spPr/>
        <p:txBody>
          <a:bodyPr/>
          <a:lstStyle/>
          <a:p>
            <a:fld id="{B0DDE670-2F8D-4D13-99A3-D6459200EED5}" type="slidenum">
              <a:rPr lang="en-US" smtClean="0"/>
              <a:t>5</a:t>
            </a:fld>
            <a:endParaRPr lang="en-US"/>
          </a:p>
        </p:txBody>
      </p:sp>
    </p:spTree>
    <p:extLst>
      <p:ext uri="{BB962C8B-B14F-4D97-AF65-F5344CB8AC3E}">
        <p14:creationId xmlns:p14="http://schemas.microsoft.com/office/powerpoint/2010/main" val="550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Peter rebuke Him?</a:t>
            </a:r>
          </a:p>
        </p:txBody>
      </p:sp>
      <p:sp>
        <p:nvSpPr>
          <p:cNvPr id="4" name="Slide Number Placeholder 3"/>
          <p:cNvSpPr>
            <a:spLocks noGrp="1"/>
          </p:cNvSpPr>
          <p:nvPr>
            <p:ph type="sldNum" sz="quarter" idx="5"/>
          </p:nvPr>
        </p:nvSpPr>
        <p:spPr/>
        <p:txBody>
          <a:bodyPr/>
          <a:lstStyle/>
          <a:p>
            <a:fld id="{B0DDE670-2F8D-4D13-99A3-D6459200EED5}" type="slidenum">
              <a:rPr lang="en-US" smtClean="0"/>
              <a:t>6</a:t>
            </a:fld>
            <a:endParaRPr lang="en-US"/>
          </a:p>
        </p:txBody>
      </p:sp>
    </p:spTree>
    <p:extLst>
      <p:ext uri="{BB962C8B-B14F-4D97-AF65-F5344CB8AC3E}">
        <p14:creationId xmlns:p14="http://schemas.microsoft.com/office/powerpoint/2010/main" val="32662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rebuked &amp; corrected Peter.</a:t>
            </a:r>
          </a:p>
          <a:p>
            <a:pPr marL="228600" indent="-228600">
              <a:buFont typeface="+mj-lt"/>
              <a:buAutoNum type="arabicPeriod"/>
            </a:pPr>
            <a:r>
              <a:rPr lang="en-US" dirty="0"/>
              <a:t>Called Peter Satan (the accuser) Why? Leading into…</a:t>
            </a:r>
          </a:p>
          <a:p>
            <a:pPr marL="228600" indent="-228600">
              <a:buFont typeface="+mj-lt"/>
              <a:buAutoNum type="arabicPeriod"/>
            </a:pPr>
            <a:r>
              <a:rPr lang="en-US" dirty="0"/>
              <a:t>Peter neglecting the matters of God. Why? Leading into…</a:t>
            </a:r>
          </a:p>
          <a:p>
            <a:pPr marL="228600" indent="-228600">
              <a:buFont typeface="+mj-lt"/>
              <a:buAutoNum type="arabicPeriod"/>
            </a:pPr>
            <a:r>
              <a:rPr lang="en-US" dirty="0"/>
              <a:t>Peter’s own desire. What was important to HIM! To “protect” Jesus (cf. </a:t>
            </a:r>
            <a:r>
              <a:rPr lang="en-US" dirty="0" err="1"/>
              <a:t>Malchus</a:t>
            </a:r>
            <a:r>
              <a:rPr lang="en-US" dirty="0"/>
              <a:t>)</a:t>
            </a:r>
          </a:p>
        </p:txBody>
      </p:sp>
      <p:sp>
        <p:nvSpPr>
          <p:cNvPr id="4" name="Slide Number Placeholder 3"/>
          <p:cNvSpPr>
            <a:spLocks noGrp="1"/>
          </p:cNvSpPr>
          <p:nvPr>
            <p:ph type="sldNum" sz="quarter" idx="5"/>
          </p:nvPr>
        </p:nvSpPr>
        <p:spPr/>
        <p:txBody>
          <a:bodyPr/>
          <a:lstStyle/>
          <a:p>
            <a:fld id="{B0DDE670-2F8D-4D13-99A3-D6459200EED5}" type="slidenum">
              <a:rPr lang="en-US" smtClean="0"/>
              <a:t>7</a:t>
            </a:fld>
            <a:endParaRPr lang="en-US"/>
          </a:p>
        </p:txBody>
      </p:sp>
    </p:spTree>
    <p:extLst>
      <p:ext uri="{BB962C8B-B14F-4D97-AF65-F5344CB8AC3E}">
        <p14:creationId xmlns:p14="http://schemas.microsoft.com/office/powerpoint/2010/main" val="221171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Jesus used this to teach all of them about truly following Him, letting them know what would be required. Each is a prerequisite stage.</a:t>
            </a:r>
          </a:p>
          <a:p>
            <a:pPr marL="228600" indent="-228600">
              <a:buFont typeface="+mj-lt"/>
              <a:buAutoNum type="arabicPeriod"/>
            </a:pPr>
            <a:r>
              <a:rPr lang="en-US" dirty="0"/>
              <a:t>Self Denial (Sacrifice)</a:t>
            </a:r>
          </a:p>
          <a:p>
            <a:pPr marL="228600" indent="-228600">
              <a:buFont typeface="+mj-lt"/>
              <a:buAutoNum type="arabicPeriod"/>
            </a:pPr>
            <a:r>
              <a:rPr lang="en-US" dirty="0"/>
              <a:t>Sacrificial Laboring for Jesus</a:t>
            </a:r>
          </a:p>
          <a:p>
            <a:pPr marL="228600" indent="-228600">
              <a:buFont typeface="+mj-lt"/>
              <a:buAutoNum type="arabicPeriod"/>
            </a:pPr>
            <a:r>
              <a:rPr lang="en-US" dirty="0"/>
              <a:t>Following and abiding in Him in every way (Reference the rich young ruler. Mat 10:17-22)</a:t>
            </a:r>
          </a:p>
        </p:txBody>
      </p:sp>
      <p:sp>
        <p:nvSpPr>
          <p:cNvPr id="4" name="Slide Number Placeholder 3"/>
          <p:cNvSpPr>
            <a:spLocks noGrp="1"/>
          </p:cNvSpPr>
          <p:nvPr>
            <p:ph type="sldNum" sz="quarter" idx="5"/>
          </p:nvPr>
        </p:nvSpPr>
        <p:spPr/>
        <p:txBody>
          <a:bodyPr/>
          <a:lstStyle/>
          <a:p>
            <a:fld id="{B0DDE670-2F8D-4D13-99A3-D6459200EED5}" type="slidenum">
              <a:rPr lang="en-US" smtClean="0"/>
              <a:t>8</a:t>
            </a:fld>
            <a:endParaRPr lang="en-US"/>
          </a:p>
        </p:txBody>
      </p:sp>
    </p:spTree>
    <p:extLst>
      <p:ext uri="{BB962C8B-B14F-4D97-AF65-F5344CB8AC3E}">
        <p14:creationId xmlns:p14="http://schemas.microsoft.com/office/powerpoint/2010/main" val="124365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the greatest Teacher, Jesus taught his followers “WHAT” they were supposed to do but He also let them know “WHY”. These following verses explain the reasoning.</a:t>
            </a:r>
          </a:p>
        </p:txBody>
      </p:sp>
      <p:sp>
        <p:nvSpPr>
          <p:cNvPr id="4" name="Slide Number Placeholder 3"/>
          <p:cNvSpPr>
            <a:spLocks noGrp="1"/>
          </p:cNvSpPr>
          <p:nvPr>
            <p:ph type="sldNum" sz="quarter" idx="5"/>
          </p:nvPr>
        </p:nvSpPr>
        <p:spPr/>
        <p:txBody>
          <a:bodyPr/>
          <a:lstStyle/>
          <a:p>
            <a:fld id="{B0DDE670-2F8D-4D13-99A3-D6459200EED5}" type="slidenum">
              <a:rPr lang="en-US" smtClean="0"/>
              <a:t>9</a:t>
            </a:fld>
            <a:endParaRPr lang="en-US"/>
          </a:p>
        </p:txBody>
      </p:sp>
    </p:spTree>
    <p:extLst>
      <p:ext uri="{BB962C8B-B14F-4D97-AF65-F5344CB8AC3E}">
        <p14:creationId xmlns:p14="http://schemas.microsoft.com/office/powerpoint/2010/main" val="2201386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0D6D-DA8F-4378-8D7E-9C4CF3E7D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01BD44-71EA-4164-86F2-5AD5DE3BF5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A6C772-C97B-4C71-918B-B958D6B3AA10}"/>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5" name="Footer Placeholder 4">
            <a:extLst>
              <a:ext uri="{FF2B5EF4-FFF2-40B4-BE49-F238E27FC236}">
                <a16:creationId xmlns:a16="http://schemas.microsoft.com/office/drawing/2014/main" id="{26E9B274-FF36-4FC4-A085-362CB8C99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8C77E-1BB8-4559-A5DE-B564CF8B7FF4}"/>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192593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79A8-C82F-46F3-9C93-E0F968001A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DC5AB6-B704-464E-ABD6-D98C6C33FC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809B8-8F1F-4E3A-BA81-4B9C018F9CB3}"/>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5" name="Footer Placeholder 4">
            <a:extLst>
              <a:ext uri="{FF2B5EF4-FFF2-40B4-BE49-F238E27FC236}">
                <a16:creationId xmlns:a16="http://schemas.microsoft.com/office/drawing/2014/main" id="{DE942148-0F5D-4020-AFD7-B728E4415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43F9F-823B-4FA9-A6B2-4415E01BDA17}"/>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87617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02F95-8A26-4F82-9EEE-EF92D1F6D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8A5321-25F1-4964-8965-0052FF1745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0BB6-A771-4549-AA92-73945220825B}"/>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5" name="Footer Placeholder 4">
            <a:extLst>
              <a:ext uri="{FF2B5EF4-FFF2-40B4-BE49-F238E27FC236}">
                <a16:creationId xmlns:a16="http://schemas.microsoft.com/office/drawing/2014/main" id="{36FD0EF3-AAC6-43B7-8927-A41419AD1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B3DF3-11E1-4117-891B-94124201CB5A}"/>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407083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F127-9E06-4751-8C93-1C02E3C6B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AAA00-C230-4231-BAFA-237D6376B60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2054CC2-67F9-4B71-91A2-6A24A4952AFB}"/>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5" name="Footer Placeholder 4">
            <a:extLst>
              <a:ext uri="{FF2B5EF4-FFF2-40B4-BE49-F238E27FC236}">
                <a16:creationId xmlns:a16="http://schemas.microsoft.com/office/drawing/2014/main" id="{D5B26932-4AE6-454C-8AE7-EFF3CAED3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82ED9-675D-4FD1-AB2B-91AF97DB5981}"/>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325349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1145-9865-4DA3-930F-6A2D6E9AD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D6E7F-68FA-443A-BFB8-9D21785906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50A655-D934-4CE2-B845-695E276F5076}"/>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5" name="Footer Placeholder 4">
            <a:extLst>
              <a:ext uri="{FF2B5EF4-FFF2-40B4-BE49-F238E27FC236}">
                <a16:creationId xmlns:a16="http://schemas.microsoft.com/office/drawing/2014/main" id="{6CB4ECDD-31DE-4BFA-A9D2-1E11040EB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D5585-68B5-4344-827C-59F8494E3FA5}"/>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217428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9CCD-7984-4F8C-AB5C-6CDBB5AB0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0A749-20CE-40E7-B6E2-4140CAA2B37B}"/>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017E6E0-1DA2-48B2-ACC6-1A9B04691E39}"/>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3D5F393-2251-4151-8AFF-F34724441BB6}"/>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6" name="Footer Placeholder 5">
            <a:extLst>
              <a:ext uri="{FF2B5EF4-FFF2-40B4-BE49-F238E27FC236}">
                <a16:creationId xmlns:a16="http://schemas.microsoft.com/office/drawing/2014/main" id="{79FED469-1233-424D-87A4-E22ADAA52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C2749-83AC-447B-A80B-331D52EEA909}"/>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262809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06F5-CBEF-4CF4-9F21-C8D4813950B4}"/>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1F5D25C-23B9-4B99-B538-8458785D6586}"/>
              </a:ext>
            </a:extLst>
          </p:cNvPr>
          <p:cNvSpPr>
            <a:spLocks noGrp="1"/>
          </p:cNvSpPr>
          <p:nvPr>
            <p:ph type="body" idx="1"/>
          </p:nvPr>
        </p:nvSpPr>
        <p:spPr>
          <a:xfrm>
            <a:off x="839788" y="1681163"/>
            <a:ext cx="5157787" cy="823912"/>
          </a:xfrm>
        </p:spPr>
        <p:txBody>
          <a:bodyPr anchor="b">
            <a:normAutofit/>
          </a:bodyPr>
          <a:lstStyle>
            <a:lvl1pPr marL="0" indent="0" algn="ctr">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A703B36-993A-408F-A96E-ABDAF3C11144}"/>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46D7B4-E7F6-43E5-84E2-34ACC948ED52}"/>
              </a:ext>
            </a:extLst>
          </p:cNvPr>
          <p:cNvSpPr>
            <a:spLocks noGrp="1"/>
          </p:cNvSpPr>
          <p:nvPr>
            <p:ph type="body" sz="quarter" idx="3"/>
          </p:nvPr>
        </p:nvSpPr>
        <p:spPr>
          <a:xfrm>
            <a:off x="6172200" y="1681163"/>
            <a:ext cx="5183188" cy="823912"/>
          </a:xfrm>
        </p:spPr>
        <p:txBody>
          <a:bodyPr anchor="b">
            <a:normAutofit/>
          </a:bodyPr>
          <a:lstStyle>
            <a:lvl1pPr marL="0" indent="0" algn="ctr">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3A4853E-5131-455A-8D34-1854B85076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57B8D7-81FD-4F70-8C5A-E25348E24C3A}"/>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8" name="Footer Placeholder 7">
            <a:extLst>
              <a:ext uri="{FF2B5EF4-FFF2-40B4-BE49-F238E27FC236}">
                <a16:creationId xmlns:a16="http://schemas.microsoft.com/office/drawing/2014/main" id="{1E3E0377-F2D4-4F49-9399-33A95663CF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AB70A-3F72-4D32-BD01-8883ED043768}"/>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211488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A298-1724-4B1F-B46B-308B15A72B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15C8F-3788-4A88-B59F-8A49AD1AD6B4}"/>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4" name="Footer Placeholder 3">
            <a:extLst>
              <a:ext uri="{FF2B5EF4-FFF2-40B4-BE49-F238E27FC236}">
                <a16:creationId xmlns:a16="http://schemas.microsoft.com/office/drawing/2014/main" id="{3484404F-AACB-42D1-A97D-3AFF78114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29A53-E65F-41C8-B3AE-81C8B29B86B8}"/>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320272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C714E-7E30-42D5-98E7-A54947F08A73}"/>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3" name="Footer Placeholder 2">
            <a:extLst>
              <a:ext uri="{FF2B5EF4-FFF2-40B4-BE49-F238E27FC236}">
                <a16:creationId xmlns:a16="http://schemas.microsoft.com/office/drawing/2014/main" id="{6E2FC216-42A4-47D4-8E7B-2DD0EB7A34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E91B9-08C0-4B68-B007-B5EC6F1F916E}"/>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189825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09CF-DD8B-4F19-91A4-2C1B41E0C629}"/>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E3404FBC-7BF7-4EFA-9DFB-98E76A503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D693F0-2EAC-4946-8D3D-EEF8D5B48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627053-9199-480D-AE23-ABE4A46B50D4}"/>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6" name="Footer Placeholder 5">
            <a:extLst>
              <a:ext uri="{FF2B5EF4-FFF2-40B4-BE49-F238E27FC236}">
                <a16:creationId xmlns:a16="http://schemas.microsoft.com/office/drawing/2014/main" id="{E707DF1A-9DFE-4322-8DB9-76275ED37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472195-5CA0-4012-BECE-C61BE5F88704}"/>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18996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73EA-DBE1-404D-8580-DDB63101C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D9754F-0730-4AC8-B3E0-1ECF43A86A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F3BFF-4FFE-42FB-8593-CC3DCA2AC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C0D578-4C7D-47A6-9341-88CE24875F4E}"/>
              </a:ext>
            </a:extLst>
          </p:cNvPr>
          <p:cNvSpPr>
            <a:spLocks noGrp="1"/>
          </p:cNvSpPr>
          <p:nvPr>
            <p:ph type="dt" sz="half" idx="10"/>
          </p:nvPr>
        </p:nvSpPr>
        <p:spPr/>
        <p:txBody>
          <a:bodyPr/>
          <a:lstStyle/>
          <a:p>
            <a:fld id="{FE09B2E2-A7C8-4C2F-A240-B21EA87AE8C7}" type="datetimeFigureOut">
              <a:rPr lang="en-US" smtClean="0"/>
              <a:t>11/23/2019</a:t>
            </a:fld>
            <a:endParaRPr lang="en-US"/>
          </a:p>
        </p:txBody>
      </p:sp>
      <p:sp>
        <p:nvSpPr>
          <p:cNvPr id="6" name="Footer Placeholder 5">
            <a:extLst>
              <a:ext uri="{FF2B5EF4-FFF2-40B4-BE49-F238E27FC236}">
                <a16:creationId xmlns:a16="http://schemas.microsoft.com/office/drawing/2014/main" id="{295048DF-827B-45DF-A078-58D43FF9A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D9181-E565-4B26-814F-085EBCE82580}"/>
              </a:ext>
            </a:extLst>
          </p:cNvPr>
          <p:cNvSpPr>
            <a:spLocks noGrp="1"/>
          </p:cNvSpPr>
          <p:nvPr>
            <p:ph type="sldNum" sz="quarter" idx="12"/>
          </p:nvPr>
        </p:nvSpPr>
        <p:spPr/>
        <p:txBody>
          <a:bodyPr/>
          <a:lstStyle/>
          <a:p>
            <a:fld id="{08485EF6-5BBB-49CE-B77A-831A639351A9}" type="slidenum">
              <a:rPr lang="en-US" smtClean="0"/>
              <a:t>‹#›</a:t>
            </a:fld>
            <a:endParaRPr lang="en-US"/>
          </a:p>
        </p:txBody>
      </p:sp>
    </p:spTree>
    <p:extLst>
      <p:ext uri="{BB962C8B-B14F-4D97-AF65-F5344CB8AC3E}">
        <p14:creationId xmlns:p14="http://schemas.microsoft.com/office/powerpoint/2010/main" val="59032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A6C11D-FF33-40C9-B307-CFF0FB641723}"/>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EA309B7-7B80-4D70-BCC8-FC54A49F2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9D0D2C-C19F-4AE8-80AD-73F3B4D99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AEF0B5-4069-44DF-BBDF-B59E9C796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9B2E2-A7C8-4C2F-A240-B21EA87AE8C7}" type="datetimeFigureOut">
              <a:rPr lang="en-US" smtClean="0"/>
              <a:t>11/23/2019</a:t>
            </a:fld>
            <a:endParaRPr lang="en-US"/>
          </a:p>
        </p:txBody>
      </p:sp>
      <p:sp>
        <p:nvSpPr>
          <p:cNvPr id="5" name="Footer Placeholder 4">
            <a:extLst>
              <a:ext uri="{FF2B5EF4-FFF2-40B4-BE49-F238E27FC236}">
                <a16:creationId xmlns:a16="http://schemas.microsoft.com/office/drawing/2014/main" id="{E8C3BEC0-FF81-45C7-867F-A92645CDB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D27EAA-C391-4C16-B67D-908B80928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85EF6-5BBB-49CE-B77A-831A639351A9}" type="slidenum">
              <a:rPr lang="en-US" smtClean="0"/>
              <a:t>‹#›</a:t>
            </a:fld>
            <a:endParaRPr lang="en-US"/>
          </a:p>
        </p:txBody>
      </p:sp>
    </p:spTree>
    <p:extLst>
      <p:ext uri="{BB962C8B-B14F-4D97-AF65-F5344CB8AC3E}">
        <p14:creationId xmlns:p14="http://schemas.microsoft.com/office/powerpoint/2010/main" val="698330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000" b="1" kern="1200">
          <a:solidFill>
            <a:schemeClr val="tx1"/>
          </a:solidFill>
          <a:latin typeface="Papyrus" panose="03070502060502030205"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abylonbee.com/news/hymnals-updated-surrender-lyri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ABF8A8-F0E6-46D9-817E-DF878BFC3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08B138-F0E4-4167-BC2B-84741101919B}"/>
              </a:ext>
            </a:extLst>
          </p:cNvPr>
          <p:cNvSpPr>
            <a:spLocks noGrp="1"/>
          </p:cNvSpPr>
          <p:nvPr>
            <p:ph type="ctrTitle"/>
          </p:nvPr>
        </p:nvSpPr>
        <p:spPr>
          <a:xfrm>
            <a:off x="85725" y="1122362"/>
            <a:ext cx="8731704" cy="3209006"/>
          </a:xfrm>
        </p:spPr>
        <p:txBody>
          <a:bodyPr>
            <a:noAutofit/>
          </a:bodyPr>
          <a:lstStyle/>
          <a:p>
            <a:r>
              <a:rPr lang="en-US" sz="9000" dirty="0">
                <a:cs typeface="Times New Roman" panose="02020603050405020304" pitchFamily="18" charset="0"/>
              </a:rPr>
              <a:t>___ of self and</a:t>
            </a:r>
            <a:br>
              <a:rPr lang="en-US" sz="9000" dirty="0">
                <a:cs typeface="Times New Roman" panose="02020603050405020304" pitchFamily="18" charset="0"/>
              </a:rPr>
            </a:br>
            <a:r>
              <a:rPr lang="en-US" sz="9000" dirty="0">
                <a:cs typeface="Times New Roman" panose="02020603050405020304" pitchFamily="18" charset="0"/>
              </a:rPr>
              <a:t>       ___ of Thee?</a:t>
            </a:r>
          </a:p>
        </p:txBody>
      </p:sp>
      <p:sp>
        <p:nvSpPr>
          <p:cNvPr id="3" name="Subtitle 2">
            <a:extLst>
              <a:ext uri="{FF2B5EF4-FFF2-40B4-BE49-F238E27FC236}">
                <a16:creationId xmlns:a16="http://schemas.microsoft.com/office/drawing/2014/main" id="{A4AABC5B-B8E5-4246-A18C-0E89C0211E77}"/>
              </a:ext>
            </a:extLst>
          </p:cNvPr>
          <p:cNvSpPr>
            <a:spLocks noGrp="1"/>
          </p:cNvSpPr>
          <p:nvPr>
            <p:ph type="subTitle" idx="1"/>
          </p:nvPr>
        </p:nvSpPr>
        <p:spPr>
          <a:xfrm>
            <a:off x="1523999" y="4457700"/>
            <a:ext cx="6191251" cy="962025"/>
          </a:xfrm>
        </p:spPr>
        <p:txBody>
          <a:bodyPr>
            <a:noAutofit/>
          </a:bodyPr>
          <a:lstStyle/>
          <a:p>
            <a:r>
              <a:rPr lang="en-US" sz="5500" i="1" dirty="0"/>
              <a:t>Mark 8:31-34</a:t>
            </a:r>
          </a:p>
        </p:txBody>
      </p:sp>
    </p:spTree>
    <p:extLst>
      <p:ext uri="{BB962C8B-B14F-4D97-AF65-F5344CB8AC3E}">
        <p14:creationId xmlns:p14="http://schemas.microsoft.com/office/powerpoint/2010/main" val="121096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645E-FDF7-46FC-BA71-466B6BC3B593}"/>
              </a:ext>
            </a:extLst>
          </p:cNvPr>
          <p:cNvSpPr>
            <a:spLocks noGrp="1"/>
          </p:cNvSpPr>
          <p:nvPr>
            <p:ph type="title"/>
          </p:nvPr>
        </p:nvSpPr>
        <p:spPr/>
        <p:txBody>
          <a:bodyPr/>
          <a:lstStyle/>
          <a:p>
            <a:r>
              <a:rPr lang="en-US" dirty="0">
                <a:solidFill>
                  <a:srgbClr val="0000A8"/>
                </a:solidFill>
              </a:rPr>
              <a:t>Mark 8:35-38</a:t>
            </a:r>
          </a:p>
        </p:txBody>
      </p:sp>
      <p:sp>
        <p:nvSpPr>
          <p:cNvPr id="3" name="Content Placeholder 2">
            <a:extLst>
              <a:ext uri="{FF2B5EF4-FFF2-40B4-BE49-F238E27FC236}">
                <a16:creationId xmlns:a16="http://schemas.microsoft.com/office/drawing/2014/main" id="{D4089DBC-67F9-442A-B411-54F7C318EE64}"/>
              </a:ext>
            </a:extLst>
          </p:cNvPr>
          <p:cNvSpPr>
            <a:spLocks noGrp="1"/>
          </p:cNvSpPr>
          <p:nvPr>
            <p:ph idx="1"/>
          </p:nvPr>
        </p:nvSpPr>
        <p:spPr>
          <a:xfrm>
            <a:off x="409575" y="1524000"/>
            <a:ext cx="11382375" cy="4968875"/>
          </a:xfrm>
        </p:spPr>
        <p:txBody>
          <a:bodyPr>
            <a:normAutofit/>
          </a:bodyPr>
          <a:lstStyle/>
          <a:p>
            <a:pPr marL="0" indent="0">
              <a:buNone/>
            </a:pPr>
            <a:r>
              <a:rPr lang="en-US" dirty="0"/>
              <a:t>:</a:t>
            </a:r>
            <a:r>
              <a:rPr lang="en-US" b="1" dirty="0"/>
              <a:t>35</a:t>
            </a:r>
            <a:r>
              <a:rPr lang="en-US" dirty="0"/>
              <a:t>  For whoever desires to save his life will lose it, but whoever loses his life for My sake and the gospel's will save it. :</a:t>
            </a:r>
            <a:r>
              <a:rPr lang="en-US" b="1" dirty="0"/>
              <a:t>36</a:t>
            </a:r>
            <a:r>
              <a:rPr lang="en-US" dirty="0"/>
              <a:t>  For what will it profit a man if he gains the whole world, and loses his own soul? :</a:t>
            </a:r>
            <a:r>
              <a:rPr lang="en-US" b="1" dirty="0"/>
              <a:t>37</a:t>
            </a:r>
            <a:r>
              <a:rPr lang="en-US" dirty="0"/>
              <a:t>  Or what will a man give in exchange for his soul? :</a:t>
            </a:r>
            <a:r>
              <a:rPr lang="en-US" b="1" dirty="0"/>
              <a:t>38</a:t>
            </a:r>
            <a:r>
              <a:rPr lang="en-US" dirty="0"/>
              <a:t>  For whoever is ashamed of Me and My words in this adulterous and sinful generation, of him the Son of Man also will be ashamed when He comes in the glory of His Father with the holy angels."</a:t>
            </a:r>
          </a:p>
        </p:txBody>
      </p:sp>
    </p:spTree>
    <p:extLst>
      <p:ext uri="{BB962C8B-B14F-4D97-AF65-F5344CB8AC3E}">
        <p14:creationId xmlns:p14="http://schemas.microsoft.com/office/powerpoint/2010/main" val="32453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a:xfrm>
            <a:off x="838200" y="365125"/>
            <a:ext cx="10515600" cy="1325563"/>
          </a:xfrm>
        </p:spPr>
        <p:txBody>
          <a:bodyPr/>
          <a:lstStyle/>
          <a:p>
            <a:r>
              <a:rPr lang="en-US" dirty="0">
                <a:solidFill>
                  <a:srgbClr val="0000A8"/>
                </a:solidFill>
              </a:rPr>
              <a:t>The Consequence &amp; Understanding</a:t>
            </a:r>
          </a:p>
        </p:txBody>
      </p:sp>
      <p:sp>
        <p:nvSpPr>
          <p:cNvPr id="3" name="Content Placeholder 2">
            <a:extLst>
              <a:ext uri="{FF2B5EF4-FFF2-40B4-BE49-F238E27FC236}">
                <a16:creationId xmlns:a16="http://schemas.microsoft.com/office/drawing/2014/main" id="{9BADFC21-8008-4197-A3F0-21E4C6F8E83D}"/>
              </a:ext>
            </a:extLst>
          </p:cNvPr>
          <p:cNvSpPr>
            <a:spLocks noGrp="1"/>
          </p:cNvSpPr>
          <p:nvPr>
            <p:ph sz="half" idx="1"/>
          </p:nvPr>
        </p:nvSpPr>
        <p:spPr>
          <a:xfrm>
            <a:off x="827315" y="1825625"/>
            <a:ext cx="914400" cy="4351338"/>
          </a:xfrm>
        </p:spPr>
        <p:txBody>
          <a:bodyPr>
            <a:normAutofit/>
          </a:bodyPr>
          <a:lstStyle/>
          <a:p>
            <a:pPr marL="0" indent="0" algn="r">
              <a:buNone/>
            </a:pPr>
            <a:r>
              <a:rPr lang="en-US" sz="4000" b="1" dirty="0"/>
              <a:t>35:</a:t>
            </a:r>
          </a:p>
          <a:p>
            <a:pPr marL="0" indent="0" algn="r">
              <a:buNone/>
            </a:pPr>
            <a:endParaRPr lang="en-US" sz="3100" b="1" dirty="0"/>
          </a:p>
          <a:p>
            <a:pPr marL="0" indent="0" algn="r">
              <a:buNone/>
            </a:pPr>
            <a:endParaRPr lang="en-US" sz="3100" b="1" dirty="0"/>
          </a:p>
          <a:p>
            <a:pPr marL="0" indent="0" algn="r">
              <a:buNone/>
            </a:pPr>
            <a:r>
              <a:rPr lang="en-US" sz="4000" b="1" dirty="0"/>
              <a:t>36:</a:t>
            </a:r>
          </a:p>
          <a:p>
            <a:pPr marL="0" indent="0" algn="r">
              <a:buNone/>
            </a:pPr>
            <a:endParaRPr lang="en-US" sz="3200" b="1" dirty="0"/>
          </a:p>
          <a:p>
            <a:pPr marL="0" indent="0" algn="r">
              <a:buNone/>
            </a:pPr>
            <a:r>
              <a:rPr lang="en-US" sz="4000" b="1" dirty="0"/>
              <a:t>37:</a:t>
            </a:r>
          </a:p>
        </p:txBody>
      </p:sp>
      <p:sp>
        <p:nvSpPr>
          <p:cNvPr id="4" name="Content Placeholder 3">
            <a:extLst>
              <a:ext uri="{FF2B5EF4-FFF2-40B4-BE49-F238E27FC236}">
                <a16:creationId xmlns:a16="http://schemas.microsoft.com/office/drawing/2014/main" id="{DC9E7922-4C81-4F42-92D5-BB7928E69278}"/>
              </a:ext>
            </a:extLst>
          </p:cNvPr>
          <p:cNvSpPr>
            <a:spLocks noGrp="1"/>
          </p:cNvSpPr>
          <p:nvPr>
            <p:ph sz="half" idx="2"/>
          </p:nvPr>
        </p:nvSpPr>
        <p:spPr>
          <a:xfrm>
            <a:off x="1741715" y="1825625"/>
            <a:ext cx="10145485" cy="4351338"/>
          </a:xfrm>
        </p:spPr>
        <p:txBody>
          <a:bodyPr>
            <a:normAutofit/>
          </a:bodyPr>
          <a:lstStyle/>
          <a:p>
            <a:pPr marL="0" indent="0">
              <a:buNone/>
            </a:pPr>
            <a:r>
              <a:rPr lang="en-US" sz="4000" dirty="0"/>
              <a:t>For whoever desires to save his life will lose it, but whoever loses his life for My sake and the gospel's will save it.</a:t>
            </a:r>
          </a:p>
          <a:p>
            <a:r>
              <a:rPr lang="en-US" sz="4000" dirty="0"/>
              <a:t>For what will it profit a man if he gains the whole world, and loses his own soul?</a:t>
            </a:r>
          </a:p>
          <a:p>
            <a:r>
              <a:rPr lang="en-US" sz="4000" dirty="0"/>
              <a:t>Or what will a man give in exchange for his soul?</a:t>
            </a:r>
          </a:p>
        </p:txBody>
      </p:sp>
    </p:spTree>
    <p:extLst>
      <p:ext uri="{BB962C8B-B14F-4D97-AF65-F5344CB8AC3E}">
        <p14:creationId xmlns:p14="http://schemas.microsoft.com/office/powerpoint/2010/main" val="17988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left)">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a:xfrm>
            <a:off x="838200" y="365125"/>
            <a:ext cx="10515600" cy="1325563"/>
          </a:xfrm>
        </p:spPr>
        <p:txBody>
          <a:bodyPr/>
          <a:lstStyle/>
          <a:p>
            <a:r>
              <a:rPr lang="en-US" dirty="0">
                <a:solidFill>
                  <a:srgbClr val="0000A8"/>
                </a:solidFill>
              </a:rPr>
              <a:t>The Reason &amp; Warning</a:t>
            </a:r>
          </a:p>
        </p:txBody>
      </p:sp>
      <p:sp>
        <p:nvSpPr>
          <p:cNvPr id="3" name="Content Placeholder 2">
            <a:extLst>
              <a:ext uri="{FF2B5EF4-FFF2-40B4-BE49-F238E27FC236}">
                <a16:creationId xmlns:a16="http://schemas.microsoft.com/office/drawing/2014/main" id="{9BADFC21-8008-4197-A3F0-21E4C6F8E83D}"/>
              </a:ext>
            </a:extLst>
          </p:cNvPr>
          <p:cNvSpPr>
            <a:spLocks noGrp="1"/>
          </p:cNvSpPr>
          <p:nvPr>
            <p:ph sz="half" idx="1"/>
          </p:nvPr>
        </p:nvSpPr>
        <p:spPr>
          <a:xfrm>
            <a:off x="827315" y="1825625"/>
            <a:ext cx="914400" cy="4351338"/>
          </a:xfrm>
        </p:spPr>
        <p:txBody>
          <a:bodyPr>
            <a:normAutofit/>
          </a:bodyPr>
          <a:lstStyle/>
          <a:p>
            <a:pPr marL="0" indent="0" algn="r">
              <a:buNone/>
            </a:pPr>
            <a:r>
              <a:rPr lang="en-US" sz="4000" b="1" dirty="0"/>
              <a:t>38:</a:t>
            </a:r>
          </a:p>
        </p:txBody>
      </p:sp>
      <p:sp>
        <p:nvSpPr>
          <p:cNvPr id="4" name="Content Placeholder 3">
            <a:extLst>
              <a:ext uri="{FF2B5EF4-FFF2-40B4-BE49-F238E27FC236}">
                <a16:creationId xmlns:a16="http://schemas.microsoft.com/office/drawing/2014/main" id="{DC9E7922-4C81-4F42-92D5-BB7928E69278}"/>
              </a:ext>
            </a:extLst>
          </p:cNvPr>
          <p:cNvSpPr>
            <a:spLocks noGrp="1"/>
          </p:cNvSpPr>
          <p:nvPr>
            <p:ph sz="half" idx="2"/>
          </p:nvPr>
        </p:nvSpPr>
        <p:spPr>
          <a:xfrm>
            <a:off x="1741715" y="1825625"/>
            <a:ext cx="10145485" cy="4351338"/>
          </a:xfrm>
        </p:spPr>
        <p:txBody>
          <a:bodyPr>
            <a:normAutofit/>
          </a:bodyPr>
          <a:lstStyle/>
          <a:p>
            <a:pPr marL="0" indent="0">
              <a:buNone/>
            </a:pPr>
            <a:r>
              <a:rPr lang="en-US" sz="4000" dirty="0">
                <a:latin typeface="Calibri" panose="020F0502020204030204" pitchFamily="34" charset="0"/>
              </a:rPr>
              <a:t>For whoever is ashamed of Me and My words in this adulterous and sinful generation, of him the Son of Man also will be ashamed when He comes in the glory of His Father with the holy angels."</a:t>
            </a:r>
            <a:endParaRPr lang="en-US" sz="4000" dirty="0"/>
          </a:p>
        </p:txBody>
      </p:sp>
    </p:spTree>
    <p:extLst>
      <p:ext uri="{BB962C8B-B14F-4D97-AF65-F5344CB8AC3E}">
        <p14:creationId xmlns:p14="http://schemas.microsoft.com/office/powerpoint/2010/main" val="1588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left)">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CE09-03A1-439D-992C-46714B85B235}"/>
              </a:ext>
            </a:extLst>
          </p:cNvPr>
          <p:cNvSpPr>
            <a:spLocks noGrp="1"/>
          </p:cNvSpPr>
          <p:nvPr>
            <p:ph type="title"/>
          </p:nvPr>
        </p:nvSpPr>
        <p:spPr>
          <a:xfrm>
            <a:off x="838200" y="256675"/>
            <a:ext cx="10983686" cy="1026693"/>
          </a:xfrm>
        </p:spPr>
        <p:txBody>
          <a:bodyPr>
            <a:normAutofit/>
          </a:bodyPr>
          <a:lstStyle/>
          <a:p>
            <a:r>
              <a:rPr lang="en-US" dirty="0"/>
              <a:t>How much of self, How much of Thee?</a:t>
            </a:r>
          </a:p>
        </p:txBody>
      </p:sp>
      <p:sp>
        <p:nvSpPr>
          <p:cNvPr id="3" name="Content Placeholder 2">
            <a:extLst>
              <a:ext uri="{FF2B5EF4-FFF2-40B4-BE49-F238E27FC236}">
                <a16:creationId xmlns:a16="http://schemas.microsoft.com/office/drawing/2014/main" id="{00421829-29AA-4998-8CA7-2AD980F46418}"/>
              </a:ext>
            </a:extLst>
          </p:cNvPr>
          <p:cNvSpPr>
            <a:spLocks noGrp="1"/>
          </p:cNvSpPr>
          <p:nvPr>
            <p:ph idx="1"/>
          </p:nvPr>
        </p:nvSpPr>
        <p:spPr>
          <a:xfrm>
            <a:off x="0" y="1283368"/>
            <a:ext cx="12192000" cy="5574631"/>
          </a:xfrm>
        </p:spPr>
        <p:txBody>
          <a:bodyPr>
            <a:normAutofit/>
          </a:bodyPr>
          <a:lstStyle/>
          <a:p>
            <a:pPr marL="0" indent="0" algn="ctr">
              <a:buNone/>
            </a:pPr>
            <a:r>
              <a:rPr lang="en-US" dirty="0"/>
              <a:t>(</a:t>
            </a:r>
            <a:r>
              <a:rPr lang="en-US" i="1" dirty="0"/>
              <a:t>431</a:t>
            </a:r>
            <a:r>
              <a:rPr lang="en-US" dirty="0"/>
              <a:t>) </a:t>
            </a:r>
            <a:r>
              <a:rPr lang="en-US" u="sng" dirty="0"/>
              <a:t>None of Self and All of Thee</a:t>
            </a:r>
          </a:p>
          <a:p>
            <a:pPr marL="0" indent="0">
              <a:buNone/>
            </a:pPr>
            <a:r>
              <a:rPr lang="en-US" dirty="0"/>
              <a:t>Oh, the bitter pain and sorrow, That a time could ever be,</a:t>
            </a:r>
            <a:br>
              <a:rPr lang="en-US" dirty="0"/>
            </a:br>
            <a:r>
              <a:rPr lang="en-US" dirty="0"/>
              <a:t>When I proudly said to Jesus, “</a:t>
            </a:r>
            <a:r>
              <a:rPr lang="en-US" b="1" dirty="0"/>
              <a:t>All of self, and none of Thee</a:t>
            </a:r>
            <a:r>
              <a:rPr lang="en-US" dirty="0"/>
              <a:t>.”</a:t>
            </a:r>
          </a:p>
          <a:p>
            <a:pPr marL="0" indent="0">
              <a:buNone/>
            </a:pPr>
            <a:r>
              <a:rPr lang="en-US" dirty="0"/>
              <a:t>Yet He found me; I beheld Him, Bleeding on </a:t>
            </a:r>
            <a:r>
              <a:rPr lang="en-US" dirty="0" err="1"/>
              <a:t>th</a:t>
            </a:r>
            <a:r>
              <a:rPr lang="en-US" dirty="0"/>
              <a:t>’ accursed tree,</a:t>
            </a:r>
            <a:br>
              <a:rPr lang="en-US" dirty="0"/>
            </a:br>
            <a:r>
              <a:rPr lang="en-US" dirty="0"/>
              <a:t>And my wistful heart said faintly, “</a:t>
            </a:r>
            <a:r>
              <a:rPr lang="en-US" b="1" dirty="0"/>
              <a:t>Some of self, and some of Thee</a:t>
            </a:r>
            <a:r>
              <a:rPr lang="en-US" dirty="0"/>
              <a:t>.”</a:t>
            </a:r>
          </a:p>
          <a:p>
            <a:pPr marL="0" indent="0">
              <a:buNone/>
            </a:pPr>
            <a:r>
              <a:rPr lang="en-US" dirty="0"/>
              <a:t>Day by day His tender mercy, Healing, helping, full and free,</a:t>
            </a:r>
            <a:br>
              <a:rPr lang="en-US" dirty="0"/>
            </a:br>
            <a:r>
              <a:rPr lang="en-US" dirty="0"/>
              <a:t>Brought me lower while I whispered, “</a:t>
            </a:r>
            <a:r>
              <a:rPr lang="en-US" b="1" dirty="0"/>
              <a:t>Less of self, &amp; more of Thee</a:t>
            </a:r>
            <a:r>
              <a:rPr lang="en-US" dirty="0"/>
              <a:t>.”</a:t>
            </a:r>
          </a:p>
          <a:p>
            <a:pPr marL="0" indent="0">
              <a:buNone/>
            </a:pPr>
            <a:r>
              <a:rPr lang="en-US" dirty="0"/>
              <a:t>Higher than the highest heaven, Deeper than the deepest sea,</a:t>
            </a:r>
            <a:br>
              <a:rPr lang="en-US" dirty="0"/>
            </a:br>
            <a:r>
              <a:rPr lang="en-US" dirty="0"/>
              <a:t>Lord, Thy love at last has conquered: “</a:t>
            </a:r>
            <a:r>
              <a:rPr lang="en-US" b="1" i="1" dirty="0"/>
              <a:t>None</a:t>
            </a:r>
            <a:r>
              <a:rPr lang="en-US" b="1" dirty="0"/>
              <a:t> of self, and </a:t>
            </a:r>
            <a:r>
              <a:rPr lang="en-US" b="1" i="1" dirty="0"/>
              <a:t>all</a:t>
            </a:r>
            <a:r>
              <a:rPr lang="en-US" b="1" dirty="0"/>
              <a:t> of Thee</a:t>
            </a:r>
            <a:r>
              <a:rPr lang="en-US" dirty="0"/>
              <a:t>.”</a:t>
            </a:r>
          </a:p>
        </p:txBody>
      </p:sp>
    </p:spTree>
    <p:extLst>
      <p:ext uri="{BB962C8B-B14F-4D97-AF65-F5344CB8AC3E}">
        <p14:creationId xmlns:p14="http://schemas.microsoft.com/office/powerpoint/2010/main" val="23584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p:txBody>
          <a:bodyPr/>
          <a:lstStyle/>
          <a:p>
            <a:r>
              <a:rPr lang="en-US" dirty="0"/>
              <a:t>Surrendering to Jesus</a:t>
            </a:r>
          </a:p>
        </p:txBody>
      </p:sp>
      <p:sp>
        <p:nvSpPr>
          <p:cNvPr id="3" name="Content Placeholder 2">
            <a:extLst>
              <a:ext uri="{FF2B5EF4-FFF2-40B4-BE49-F238E27FC236}">
                <a16:creationId xmlns:a16="http://schemas.microsoft.com/office/drawing/2014/main" id="{9BADFC21-8008-4197-A3F0-21E4C6F8E83D}"/>
              </a:ext>
            </a:extLst>
          </p:cNvPr>
          <p:cNvSpPr>
            <a:spLocks noGrp="1"/>
          </p:cNvSpPr>
          <p:nvPr>
            <p:ph sz="half" idx="1"/>
          </p:nvPr>
        </p:nvSpPr>
        <p:spPr>
          <a:xfrm>
            <a:off x="191386" y="1825625"/>
            <a:ext cx="2626242" cy="4351338"/>
          </a:xfrm>
        </p:spPr>
        <p:txBody>
          <a:bodyPr/>
          <a:lstStyle/>
          <a:p>
            <a:pPr marL="0" indent="0" algn="ctr">
              <a:spcAft>
                <a:spcPts val="1200"/>
              </a:spcAft>
              <a:buNone/>
            </a:pPr>
            <a:r>
              <a:rPr lang="en-US" b="1" i="1" dirty="0">
                <a:solidFill>
                  <a:srgbClr val="0000A8"/>
                </a:solidFill>
                <a:latin typeface="Bookman Old Style" panose="02050604050505020204" pitchFamily="18" charset="0"/>
              </a:rPr>
              <a:t>Hear</a:t>
            </a:r>
          </a:p>
          <a:p>
            <a:pPr marL="0" indent="0" algn="ctr">
              <a:spcAft>
                <a:spcPts val="1200"/>
              </a:spcAft>
              <a:buNone/>
            </a:pPr>
            <a:r>
              <a:rPr lang="en-US" b="1" i="1" dirty="0">
                <a:solidFill>
                  <a:srgbClr val="0000A8"/>
                </a:solidFill>
                <a:latin typeface="Bookman Old Style" panose="02050604050505020204" pitchFamily="18" charset="0"/>
              </a:rPr>
              <a:t>Believe</a:t>
            </a:r>
          </a:p>
          <a:p>
            <a:pPr marL="0" indent="0" algn="ctr">
              <a:spcAft>
                <a:spcPts val="1200"/>
              </a:spcAft>
              <a:buNone/>
            </a:pPr>
            <a:r>
              <a:rPr lang="en-US" b="1" i="1" dirty="0">
                <a:solidFill>
                  <a:srgbClr val="0000A8"/>
                </a:solidFill>
                <a:latin typeface="Bookman Old Style" panose="02050604050505020204" pitchFamily="18" charset="0"/>
              </a:rPr>
              <a:t>Repent</a:t>
            </a:r>
          </a:p>
          <a:p>
            <a:pPr marL="0" indent="0" algn="ctr">
              <a:spcAft>
                <a:spcPts val="1200"/>
              </a:spcAft>
              <a:buNone/>
            </a:pPr>
            <a:r>
              <a:rPr lang="en-US" b="1" i="1" dirty="0">
                <a:solidFill>
                  <a:srgbClr val="0000A8"/>
                </a:solidFill>
                <a:latin typeface="Bookman Old Style" panose="02050604050505020204" pitchFamily="18" charset="0"/>
              </a:rPr>
              <a:t>Confess</a:t>
            </a:r>
          </a:p>
          <a:p>
            <a:pPr marL="0" indent="0" algn="ctr">
              <a:spcAft>
                <a:spcPts val="1200"/>
              </a:spcAft>
              <a:buNone/>
            </a:pPr>
            <a:r>
              <a:rPr lang="en-US" b="1" i="1" dirty="0">
                <a:solidFill>
                  <a:srgbClr val="0000A8"/>
                </a:solidFill>
                <a:latin typeface="Bookman Old Style" panose="02050604050505020204" pitchFamily="18" charset="0"/>
              </a:rPr>
              <a:t>Baptism</a:t>
            </a:r>
          </a:p>
        </p:txBody>
      </p:sp>
      <p:sp>
        <p:nvSpPr>
          <p:cNvPr id="4" name="Content Placeholder 3">
            <a:extLst>
              <a:ext uri="{FF2B5EF4-FFF2-40B4-BE49-F238E27FC236}">
                <a16:creationId xmlns:a16="http://schemas.microsoft.com/office/drawing/2014/main" id="{DC9E7922-4C81-4F42-92D5-BB7928E69278}"/>
              </a:ext>
            </a:extLst>
          </p:cNvPr>
          <p:cNvSpPr>
            <a:spLocks noGrp="1"/>
          </p:cNvSpPr>
          <p:nvPr>
            <p:ph sz="half" idx="2"/>
          </p:nvPr>
        </p:nvSpPr>
        <p:spPr>
          <a:xfrm>
            <a:off x="2923952" y="1825625"/>
            <a:ext cx="9268047" cy="4351338"/>
          </a:xfrm>
        </p:spPr>
        <p:txBody>
          <a:bodyPr/>
          <a:lstStyle/>
          <a:p>
            <a:pPr marL="0" indent="0">
              <a:spcAft>
                <a:spcPts val="1200"/>
              </a:spcAft>
              <a:buNone/>
            </a:pPr>
            <a:r>
              <a:rPr lang="en-US" dirty="0">
                <a:latin typeface="Bookman Old Style" panose="02050604050505020204" pitchFamily="18" charset="0"/>
              </a:rPr>
              <a:t>Rom 10:17 “...comes by hearing”</a:t>
            </a:r>
          </a:p>
          <a:p>
            <a:pPr marL="0" indent="0">
              <a:spcAft>
                <a:spcPts val="1200"/>
              </a:spcAft>
              <a:buNone/>
            </a:pPr>
            <a:r>
              <a:rPr lang="en-US" dirty="0">
                <a:latin typeface="Bookman Old Style" panose="02050604050505020204" pitchFamily="18" charset="0"/>
              </a:rPr>
              <a:t>Heb 11:6 “...must believe...”</a:t>
            </a:r>
          </a:p>
          <a:p>
            <a:pPr marL="0" indent="0">
              <a:spcAft>
                <a:spcPts val="1200"/>
              </a:spcAft>
              <a:buNone/>
            </a:pPr>
            <a:r>
              <a:rPr lang="en-US" dirty="0">
                <a:latin typeface="Bookman Old Style" panose="02050604050505020204" pitchFamily="18" charset="0"/>
              </a:rPr>
              <a:t>Luk 13:3 “unless you repent...”</a:t>
            </a:r>
          </a:p>
          <a:p>
            <a:pPr marL="0" indent="0">
              <a:spcAft>
                <a:spcPts val="1200"/>
              </a:spcAft>
              <a:buNone/>
            </a:pPr>
            <a:r>
              <a:rPr lang="en-US" dirty="0">
                <a:latin typeface="Bookman Old Style" panose="02050604050505020204" pitchFamily="18" charset="0"/>
              </a:rPr>
              <a:t>Rom 10:9 “confess with your mouth”</a:t>
            </a:r>
          </a:p>
          <a:p>
            <a:pPr marL="0" indent="0">
              <a:spcAft>
                <a:spcPts val="1200"/>
              </a:spcAft>
              <a:buNone/>
            </a:pPr>
            <a:r>
              <a:rPr lang="en-US" dirty="0">
                <a:latin typeface="Bookman Old Style" panose="02050604050505020204" pitchFamily="18" charset="0"/>
              </a:rPr>
              <a:t>Act 2:38 “Repent and be baptized...”</a:t>
            </a:r>
          </a:p>
        </p:txBody>
      </p:sp>
    </p:spTree>
    <p:extLst>
      <p:ext uri="{BB962C8B-B14F-4D97-AF65-F5344CB8AC3E}">
        <p14:creationId xmlns:p14="http://schemas.microsoft.com/office/powerpoint/2010/main" val="6797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25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25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25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25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nodeType="afterEffect">
                                  <p:stCondLst>
                                    <p:cond delay="25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left)">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645E-FDF7-46FC-BA71-466B6BC3B593}"/>
              </a:ext>
            </a:extLst>
          </p:cNvPr>
          <p:cNvSpPr>
            <a:spLocks noGrp="1"/>
          </p:cNvSpPr>
          <p:nvPr>
            <p:ph type="title"/>
          </p:nvPr>
        </p:nvSpPr>
        <p:spPr>
          <a:xfrm>
            <a:off x="336884" y="365125"/>
            <a:ext cx="11016916" cy="6177189"/>
          </a:xfrm>
        </p:spPr>
        <p:txBody>
          <a:bodyPr>
            <a:normAutofit/>
          </a:bodyPr>
          <a:lstStyle/>
          <a:p>
            <a:pPr algn="ctr"/>
            <a:r>
              <a:rPr lang="en-US" sz="8000" dirty="0">
                <a:cs typeface="Times New Roman" panose="02020603050405020304" pitchFamily="18" charset="0"/>
              </a:rPr>
              <a:t>How much of self and</a:t>
            </a:r>
            <a:br>
              <a:rPr lang="en-US" sz="8000" dirty="0">
                <a:cs typeface="Times New Roman" panose="02020603050405020304" pitchFamily="18" charset="0"/>
              </a:rPr>
            </a:br>
            <a:r>
              <a:rPr lang="en-US" sz="8000" dirty="0">
                <a:cs typeface="Times New Roman" panose="02020603050405020304" pitchFamily="18" charset="0"/>
              </a:rPr>
              <a:t>      How much of Thee?</a:t>
            </a:r>
            <a:endParaRPr lang="en-US" sz="8000" dirty="0"/>
          </a:p>
        </p:txBody>
      </p:sp>
    </p:spTree>
    <p:extLst>
      <p:ext uri="{BB962C8B-B14F-4D97-AF65-F5344CB8AC3E}">
        <p14:creationId xmlns:p14="http://schemas.microsoft.com/office/powerpoint/2010/main" val="179689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CE09-03A1-439D-992C-46714B85B235}"/>
              </a:ext>
            </a:extLst>
          </p:cNvPr>
          <p:cNvSpPr>
            <a:spLocks noGrp="1"/>
          </p:cNvSpPr>
          <p:nvPr>
            <p:ph type="title"/>
          </p:nvPr>
        </p:nvSpPr>
        <p:spPr>
          <a:xfrm>
            <a:off x="1114425" y="1741713"/>
            <a:ext cx="9696450" cy="4016829"/>
          </a:xfrm>
        </p:spPr>
        <p:txBody>
          <a:bodyPr>
            <a:normAutofit/>
          </a:bodyPr>
          <a:lstStyle/>
          <a:p>
            <a:pPr algn="ctr"/>
            <a:r>
              <a:rPr lang="en-US" sz="6000" dirty="0"/>
              <a:t>“Hymnals Updated With          '</a:t>
            </a:r>
            <a:r>
              <a:rPr lang="en-US" sz="6000" i="1" dirty="0"/>
              <a:t>I Surrender Some</a:t>
            </a:r>
            <a:r>
              <a:rPr lang="en-US" sz="6000" dirty="0"/>
              <a:t>' Lyric”</a:t>
            </a:r>
            <a:br>
              <a:rPr lang="en-US" sz="4400" dirty="0"/>
            </a:br>
            <a:br>
              <a:rPr lang="en-US" sz="4400" dirty="0"/>
            </a:br>
            <a:br>
              <a:rPr lang="en-US" sz="4400" dirty="0"/>
            </a:br>
            <a:r>
              <a:rPr lang="en-US" sz="1500" i="1" dirty="0">
                <a:latin typeface="+mj-lt"/>
              </a:rPr>
              <a:t>* From &lt;</a:t>
            </a:r>
            <a:r>
              <a:rPr lang="en-US" sz="1500" i="1" dirty="0">
                <a:latin typeface="+mj-lt"/>
                <a:hlinkClick r:id="rId3"/>
              </a:rPr>
              <a:t>https://babylonbee.com/news/hymnals-updated-surrender-lyric</a:t>
            </a:r>
            <a:r>
              <a:rPr lang="en-US" sz="1500" i="1" dirty="0">
                <a:latin typeface="+mj-lt"/>
              </a:rPr>
              <a:t>&gt; November 7</a:t>
            </a:r>
            <a:r>
              <a:rPr lang="en-US" sz="1500" i="1" baseline="30000" dirty="0">
                <a:latin typeface="+mj-lt"/>
              </a:rPr>
              <a:t>th</a:t>
            </a:r>
            <a:r>
              <a:rPr lang="en-US" sz="1500" i="1" dirty="0">
                <a:latin typeface="+mj-lt"/>
              </a:rPr>
              <a:t>, 2016</a:t>
            </a:r>
            <a:endParaRPr lang="en-US" sz="1500" dirty="0"/>
          </a:p>
        </p:txBody>
      </p:sp>
    </p:spTree>
    <p:extLst>
      <p:ext uri="{BB962C8B-B14F-4D97-AF65-F5344CB8AC3E}">
        <p14:creationId xmlns:p14="http://schemas.microsoft.com/office/powerpoint/2010/main" val="361977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a:xfrm>
            <a:off x="838200" y="261257"/>
            <a:ext cx="10515600" cy="1001487"/>
          </a:xfrm>
        </p:spPr>
        <p:txBody>
          <a:bodyPr/>
          <a:lstStyle/>
          <a:p>
            <a:r>
              <a:rPr lang="en-US" dirty="0">
                <a:solidFill>
                  <a:srgbClr val="0000A8"/>
                </a:solidFill>
              </a:rPr>
              <a:t>Do We Surrender </a:t>
            </a:r>
            <a:r>
              <a:rPr lang="en-US" i="1" dirty="0">
                <a:solidFill>
                  <a:srgbClr val="0000A8"/>
                </a:solidFill>
              </a:rPr>
              <a:t>ALL</a:t>
            </a:r>
            <a:r>
              <a:rPr lang="en-US" dirty="0">
                <a:solidFill>
                  <a:srgbClr val="0000A8"/>
                </a:solidFill>
              </a:rPr>
              <a:t>?</a:t>
            </a:r>
          </a:p>
        </p:txBody>
      </p:sp>
      <p:graphicFrame>
        <p:nvGraphicFramePr>
          <p:cNvPr id="8" name="Table 7">
            <a:extLst>
              <a:ext uri="{FF2B5EF4-FFF2-40B4-BE49-F238E27FC236}">
                <a16:creationId xmlns:a16="http://schemas.microsoft.com/office/drawing/2014/main" id="{3B666B8B-DBEF-4F5B-9C59-8CB6761CEE45}"/>
              </a:ext>
            </a:extLst>
          </p:cNvPr>
          <p:cNvGraphicFramePr>
            <a:graphicFrameLocks noGrp="1"/>
          </p:cNvGraphicFramePr>
          <p:nvPr>
            <p:extLst>
              <p:ext uri="{D42A27DB-BD31-4B8C-83A1-F6EECF244321}">
                <p14:modId xmlns:p14="http://schemas.microsoft.com/office/powerpoint/2010/main" val="3279285535"/>
              </p:ext>
            </p:extLst>
          </p:nvPr>
        </p:nvGraphicFramePr>
        <p:xfrm>
          <a:off x="304799" y="1262744"/>
          <a:ext cx="11538857" cy="4439088"/>
        </p:xfrm>
        <a:graphic>
          <a:graphicData uri="http://schemas.openxmlformats.org/drawingml/2006/table">
            <a:tbl>
              <a:tblPr/>
              <a:tblGrid>
                <a:gridCol w="1295401">
                  <a:extLst>
                    <a:ext uri="{9D8B030D-6E8A-4147-A177-3AD203B41FA5}">
                      <a16:colId xmlns:a16="http://schemas.microsoft.com/office/drawing/2014/main" val="1014998783"/>
                    </a:ext>
                  </a:extLst>
                </a:gridCol>
                <a:gridCol w="10243456">
                  <a:extLst>
                    <a:ext uri="{9D8B030D-6E8A-4147-A177-3AD203B41FA5}">
                      <a16:colId xmlns:a16="http://schemas.microsoft.com/office/drawing/2014/main" val="3642119027"/>
                    </a:ext>
                  </a:extLst>
                </a:gridCol>
              </a:tblGrid>
              <a:tr h="389618">
                <a:tc>
                  <a:txBody>
                    <a:bodyPr/>
                    <a:lstStyle/>
                    <a:p>
                      <a:pPr marL="0" marR="0" fontAlgn="t">
                        <a:spcBef>
                          <a:spcPts val="0"/>
                        </a:spcBef>
                        <a:spcAft>
                          <a:spcPts val="0"/>
                        </a:spcAft>
                      </a:pPr>
                      <a:r>
                        <a:rPr lang="en-US" sz="3400" dirty="0">
                          <a:solidFill>
                            <a:srgbClr val="000000"/>
                          </a:solidFill>
                          <a:effectLst/>
                          <a:latin typeface="Times New Roman" panose="02020603050405020304" pitchFamily="18" charset="0"/>
                          <a:cs typeface="Times New Roman" panose="02020603050405020304" pitchFamily="18" charset="0"/>
                        </a:rPr>
                        <a:t>Mt 10: 37-38</a:t>
                      </a:r>
                    </a:p>
                  </a:txBody>
                  <a:tcPr marL="45304" marR="45304" marT="45304" marB="4530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3400" dirty="0">
                          <a:effectLst/>
                          <a:latin typeface="Times New Roman" panose="02020603050405020304" pitchFamily="18" charset="0"/>
                          <a:cs typeface="Times New Roman" panose="02020603050405020304" pitchFamily="18" charset="0"/>
                        </a:rPr>
                        <a:t>:</a:t>
                      </a:r>
                      <a:r>
                        <a:rPr lang="en-US" sz="3400" b="1" dirty="0">
                          <a:effectLst/>
                          <a:latin typeface="Times New Roman" panose="02020603050405020304" pitchFamily="18" charset="0"/>
                          <a:cs typeface="Times New Roman" panose="02020603050405020304" pitchFamily="18" charset="0"/>
                        </a:rPr>
                        <a:t>37</a:t>
                      </a:r>
                      <a:r>
                        <a:rPr lang="en-US" sz="3400" dirty="0">
                          <a:effectLst/>
                          <a:latin typeface="Times New Roman" panose="02020603050405020304" pitchFamily="18" charset="0"/>
                          <a:cs typeface="Times New Roman" panose="02020603050405020304" pitchFamily="18" charset="0"/>
                        </a:rPr>
                        <a:t> He who loves father or mother more than Me is not worthy of Me. And he who loves son or daughter more than Me is not worthy of Me. :</a:t>
                      </a:r>
                      <a:r>
                        <a:rPr lang="en-US" sz="3400" b="1" dirty="0">
                          <a:effectLst/>
                          <a:latin typeface="Times New Roman" panose="02020603050405020304" pitchFamily="18" charset="0"/>
                          <a:cs typeface="Times New Roman" panose="02020603050405020304" pitchFamily="18" charset="0"/>
                        </a:rPr>
                        <a:t>38</a:t>
                      </a:r>
                      <a:r>
                        <a:rPr lang="en-US" sz="3400" dirty="0">
                          <a:effectLst/>
                          <a:latin typeface="Times New Roman" panose="02020603050405020304" pitchFamily="18" charset="0"/>
                          <a:cs typeface="Times New Roman" panose="02020603050405020304" pitchFamily="18" charset="0"/>
                        </a:rPr>
                        <a:t>  And he who does not take his cross and follow after Me is not worthy of Me. </a:t>
                      </a:r>
                    </a:p>
                  </a:txBody>
                  <a:tcPr marL="45304" marR="45304" marT="45304" marB="4530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687421850"/>
                  </a:ext>
                </a:extLst>
              </a:tr>
              <a:tr h="321506">
                <a:tc>
                  <a:txBody>
                    <a:bodyPr/>
                    <a:lstStyle/>
                    <a:p>
                      <a:pPr marL="0" marR="0" fontAlgn="t">
                        <a:spcBef>
                          <a:spcPts val="0"/>
                        </a:spcBef>
                        <a:spcAft>
                          <a:spcPts val="0"/>
                        </a:spcAft>
                      </a:pPr>
                      <a:r>
                        <a:rPr lang="en-US" sz="3400" dirty="0">
                          <a:solidFill>
                            <a:srgbClr val="000000"/>
                          </a:solidFill>
                          <a:effectLst/>
                          <a:latin typeface="Times New Roman" panose="02020603050405020304" pitchFamily="18" charset="0"/>
                          <a:cs typeface="Times New Roman" panose="02020603050405020304" pitchFamily="18" charset="0"/>
                        </a:rPr>
                        <a:t>Lk 6: 46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3400" dirty="0">
                          <a:effectLst/>
                          <a:latin typeface="Times New Roman" panose="02020603050405020304" pitchFamily="18" charset="0"/>
                          <a:cs typeface="Times New Roman" panose="02020603050405020304" pitchFamily="18" charset="0"/>
                        </a:rPr>
                        <a:t>"But why do you call Me 'Lord, Lord,' and not do the things which I say?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714892486"/>
                  </a:ext>
                </a:extLst>
              </a:tr>
              <a:tr h="389618">
                <a:tc>
                  <a:txBody>
                    <a:bodyPr/>
                    <a:lstStyle/>
                    <a:p>
                      <a:pPr marL="0" marR="0" fontAlgn="t">
                        <a:spcBef>
                          <a:spcPts val="0"/>
                        </a:spcBef>
                        <a:spcAft>
                          <a:spcPts val="0"/>
                        </a:spcAft>
                      </a:pPr>
                      <a:r>
                        <a:rPr lang="en-US" sz="3400" dirty="0">
                          <a:solidFill>
                            <a:srgbClr val="000000"/>
                          </a:solidFill>
                          <a:effectLst/>
                          <a:latin typeface="Times New Roman" panose="02020603050405020304" pitchFamily="18" charset="0"/>
                          <a:cs typeface="Times New Roman" panose="02020603050405020304" pitchFamily="18" charset="0"/>
                        </a:rPr>
                        <a:t>Gal 5: 24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3400" dirty="0">
                          <a:effectLst/>
                          <a:latin typeface="Times New Roman" panose="02020603050405020304" pitchFamily="18" charset="0"/>
                          <a:cs typeface="Times New Roman" panose="02020603050405020304" pitchFamily="18" charset="0"/>
                        </a:rPr>
                        <a:t>And those who are Christ's have crucified the flesh with its passions and desires.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945666778"/>
                  </a:ext>
                </a:extLst>
              </a:tr>
            </a:tbl>
          </a:graphicData>
        </a:graphic>
      </p:graphicFrame>
    </p:spTree>
    <p:extLst>
      <p:ext uri="{BB962C8B-B14F-4D97-AF65-F5344CB8AC3E}">
        <p14:creationId xmlns:p14="http://schemas.microsoft.com/office/powerpoint/2010/main" val="162507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645E-FDF7-46FC-BA71-466B6BC3B593}"/>
              </a:ext>
            </a:extLst>
          </p:cNvPr>
          <p:cNvSpPr>
            <a:spLocks noGrp="1"/>
          </p:cNvSpPr>
          <p:nvPr>
            <p:ph type="title"/>
          </p:nvPr>
        </p:nvSpPr>
        <p:spPr/>
        <p:txBody>
          <a:bodyPr/>
          <a:lstStyle/>
          <a:p>
            <a:r>
              <a:rPr lang="en-US" dirty="0">
                <a:solidFill>
                  <a:srgbClr val="0000A8"/>
                </a:solidFill>
              </a:rPr>
              <a:t>Mark 8:31-34</a:t>
            </a:r>
          </a:p>
        </p:txBody>
      </p:sp>
      <p:sp>
        <p:nvSpPr>
          <p:cNvPr id="3" name="Content Placeholder 2">
            <a:extLst>
              <a:ext uri="{FF2B5EF4-FFF2-40B4-BE49-F238E27FC236}">
                <a16:creationId xmlns:a16="http://schemas.microsoft.com/office/drawing/2014/main" id="{D4089DBC-67F9-442A-B411-54F7C318EE64}"/>
              </a:ext>
            </a:extLst>
          </p:cNvPr>
          <p:cNvSpPr>
            <a:spLocks noGrp="1"/>
          </p:cNvSpPr>
          <p:nvPr>
            <p:ph idx="1"/>
          </p:nvPr>
        </p:nvSpPr>
        <p:spPr>
          <a:xfrm>
            <a:off x="409575" y="1524000"/>
            <a:ext cx="11382375" cy="4968875"/>
          </a:xfrm>
        </p:spPr>
        <p:txBody>
          <a:bodyPr>
            <a:normAutofit lnSpcReduction="10000"/>
          </a:bodyPr>
          <a:lstStyle/>
          <a:p>
            <a:pPr marL="0" indent="0">
              <a:buNone/>
            </a:pPr>
            <a:r>
              <a:rPr lang="en-US" dirty="0"/>
              <a:t>:</a:t>
            </a:r>
            <a:r>
              <a:rPr lang="en-US" b="1" dirty="0"/>
              <a:t>31</a:t>
            </a:r>
            <a:r>
              <a:rPr lang="en-US" dirty="0"/>
              <a:t> And He began to teach them that the Son of Man must suffer many things, and be rejected by the elders and chief priests and scribes, and be killed, and after three days rise again. :</a:t>
            </a:r>
            <a:r>
              <a:rPr lang="en-US" b="1" dirty="0"/>
              <a:t>32</a:t>
            </a:r>
            <a:r>
              <a:rPr lang="en-US" dirty="0"/>
              <a:t>  He spoke this word openly. Then Peter took Him aside and began to rebuke Him. :</a:t>
            </a:r>
            <a:r>
              <a:rPr lang="en-US" b="1" dirty="0"/>
              <a:t>33</a:t>
            </a:r>
            <a:r>
              <a:rPr lang="en-US" dirty="0"/>
              <a:t>  But when He had turned around and looked at His disciples, He rebuked Peter, saying, "Get behind Me, Satan! For you are not mindful of the things of God, but the things of men." :</a:t>
            </a:r>
            <a:r>
              <a:rPr lang="en-US" b="1" dirty="0"/>
              <a:t>34</a:t>
            </a:r>
            <a:r>
              <a:rPr lang="en-US" dirty="0"/>
              <a:t>  When He had called the people to Himself, with His disciples also, He said to them, "Whoever desires to come after Me, let him deny himself, and take up his cross, and follow Me.</a:t>
            </a:r>
          </a:p>
        </p:txBody>
      </p:sp>
    </p:spTree>
    <p:extLst>
      <p:ext uri="{BB962C8B-B14F-4D97-AF65-F5344CB8AC3E}">
        <p14:creationId xmlns:p14="http://schemas.microsoft.com/office/powerpoint/2010/main" val="189573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p:txBody>
          <a:bodyPr/>
          <a:lstStyle/>
          <a:p>
            <a:r>
              <a:rPr lang="en-US" dirty="0">
                <a:solidFill>
                  <a:srgbClr val="0000A8"/>
                </a:solidFill>
              </a:rPr>
              <a:t>The Lesson</a:t>
            </a:r>
          </a:p>
        </p:txBody>
      </p:sp>
      <p:sp>
        <p:nvSpPr>
          <p:cNvPr id="3" name="Content Placeholder 2">
            <a:extLst>
              <a:ext uri="{FF2B5EF4-FFF2-40B4-BE49-F238E27FC236}">
                <a16:creationId xmlns:a16="http://schemas.microsoft.com/office/drawing/2014/main" id="{9BADFC21-8008-4197-A3F0-21E4C6F8E83D}"/>
              </a:ext>
            </a:extLst>
          </p:cNvPr>
          <p:cNvSpPr>
            <a:spLocks noGrp="1"/>
          </p:cNvSpPr>
          <p:nvPr>
            <p:ph sz="half" idx="1"/>
          </p:nvPr>
        </p:nvSpPr>
        <p:spPr>
          <a:xfrm>
            <a:off x="827315" y="1825625"/>
            <a:ext cx="914400" cy="4351338"/>
          </a:xfrm>
        </p:spPr>
        <p:txBody>
          <a:bodyPr>
            <a:normAutofit/>
          </a:bodyPr>
          <a:lstStyle/>
          <a:p>
            <a:pPr marL="0" indent="0" algn="r">
              <a:buNone/>
            </a:pPr>
            <a:r>
              <a:rPr lang="en-US" sz="4000" b="1" dirty="0"/>
              <a:t>31:</a:t>
            </a:r>
          </a:p>
        </p:txBody>
      </p:sp>
      <p:sp>
        <p:nvSpPr>
          <p:cNvPr id="4" name="Content Placeholder 3">
            <a:extLst>
              <a:ext uri="{FF2B5EF4-FFF2-40B4-BE49-F238E27FC236}">
                <a16:creationId xmlns:a16="http://schemas.microsoft.com/office/drawing/2014/main" id="{DC9E7922-4C81-4F42-92D5-BB7928E69278}"/>
              </a:ext>
            </a:extLst>
          </p:cNvPr>
          <p:cNvSpPr>
            <a:spLocks noGrp="1"/>
          </p:cNvSpPr>
          <p:nvPr>
            <p:ph sz="half" idx="2"/>
          </p:nvPr>
        </p:nvSpPr>
        <p:spPr>
          <a:xfrm>
            <a:off x="1741715" y="1825625"/>
            <a:ext cx="10145485" cy="4351338"/>
          </a:xfrm>
        </p:spPr>
        <p:txBody>
          <a:bodyPr>
            <a:normAutofit/>
          </a:bodyPr>
          <a:lstStyle/>
          <a:p>
            <a:pPr marL="0" marR="0" indent="0" fontAlgn="t">
              <a:spcBef>
                <a:spcPts val="0"/>
              </a:spcBef>
              <a:spcAft>
                <a:spcPts val="0"/>
              </a:spcAft>
              <a:buNone/>
            </a:pPr>
            <a:r>
              <a:rPr lang="en-US" sz="4000" dirty="0"/>
              <a:t>And He began to teach them that the Son of Man must:</a:t>
            </a:r>
          </a:p>
          <a:p>
            <a:pPr marL="457200" indent="-365760" fontAlgn="t">
              <a:spcBef>
                <a:spcPts val="0"/>
              </a:spcBef>
            </a:pPr>
            <a:r>
              <a:rPr lang="en-US" sz="4000" dirty="0"/>
              <a:t>suffer many things,</a:t>
            </a:r>
          </a:p>
          <a:p>
            <a:pPr marL="457200" indent="-365760" fontAlgn="t">
              <a:spcBef>
                <a:spcPts val="0"/>
              </a:spcBef>
            </a:pPr>
            <a:r>
              <a:rPr lang="en-US" sz="4000" dirty="0"/>
              <a:t>and be rejected by the elders and chief priests and scribes,</a:t>
            </a:r>
          </a:p>
          <a:p>
            <a:pPr marL="457200" indent="-365760" fontAlgn="t">
              <a:spcBef>
                <a:spcPts val="0"/>
              </a:spcBef>
            </a:pPr>
            <a:r>
              <a:rPr lang="en-US" sz="4000" dirty="0"/>
              <a:t>and be killed,</a:t>
            </a:r>
          </a:p>
          <a:p>
            <a:pPr marL="457200" indent="-365760" fontAlgn="t">
              <a:spcBef>
                <a:spcPts val="0"/>
              </a:spcBef>
            </a:pPr>
            <a:r>
              <a:rPr lang="en-US" sz="4000" dirty="0"/>
              <a:t>and after three days rise again. </a:t>
            </a:r>
          </a:p>
        </p:txBody>
      </p:sp>
    </p:spTree>
    <p:extLst>
      <p:ext uri="{BB962C8B-B14F-4D97-AF65-F5344CB8AC3E}">
        <p14:creationId xmlns:p14="http://schemas.microsoft.com/office/powerpoint/2010/main" val="32728875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left)">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left)">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left)">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p:txBody>
          <a:bodyPr/>
          <a:lstStyle/>
          <a:p>
            <a:r>
              <a:rPr lang="en-US" dirty="0">
                <a:solidFill>
                  <a:srgbClr val="0000A8"/>
                </a:solidFill>
              </a:rPr>
              <a:t>The Resistance</a:t>
            </a:r>
          </a:p>
        </p:txBody>
      </p:sp>
      <p:sp>
        <p:nvSpPr>
          <p:cNvPr id="3" name="Content Placeholder 2">
            <a:extLst>
              <a:ext uri="{FF2B5EF4-FFF2-40B4-BE49-F238E27FC236}">
                <a16:creationId xmlns:a16="http://schemas.microsoft.com/office/drawing/2014/main" id="{9BADFC21-8008-4197-A3F0-21E4C6F8E83D}"/>
              </a:ext>
            </a:extLst>
          </p:cNvPr>
          <p:cNvSpPr>
            <a:spLocks noGrp="1"/>
          </p:cNvSpPr>
          <p:nvPr>
            <p:ph sz="half" idx="1"/>
          </p:nvPr>
        </p:nvSpPr>
        <p:spPr>
          <a:xfrm>
            <a:off x="838200" y="1825625"/>
            <a:ext cx="903514" cy="4351338"/>
          </a:xfrm>
        </p:spPr>
        <p:txBody>
          <a:bodyPr>
            <a:normAutofit/>
          </a:bodyPr>
          <a:lstStyle/>
          <a:p>
            <a:pPr marL="0" indent="0" algn="r">
              <a:buNone/>
            </a:pPr>
            <a:r>
              <a:rPr lang="en-US" sz="4000" b="1" dirty="0"/>
              <a:t>32:</a:t>
            </a:r>
          </a:p>
        </p:txBody>
      </p:sp>
      <p:sp>
        <p:nvSpPr>
          <p:cNvPr id="4" name="Content Placeholder 3">
            <a:extLst>
              <a:ext uri="{FF2B5EF4-FFF2-40B4-BE49-F238E27FC236}">
                <a16:creationId xmlns:a16="http://schemas.microsoft.com/office/drawing/2014/main" id="{DC9E7922-4C81-4F42-92D5-BB7928E69278}"/>
              </a:ext>
            </a:extLst>
          </p:cNvPr>
          <p:cNvSpPr>
            <a:spLocks noGrp="1"/>
          </p:cNvSpPr>
          <p:nvPr>
            <p:ph sz="half" idx="2"/>
          </p:nvPr>
        </p:nvSpPr>
        <p:spPr>
          <a:xfrm>
            <a:off x="1741714" y="1825625"/>
            <a:ext cx="10145486" cy="4351338"/>
          </a:xfrm>
        </p:spPr>
        <p:txBody>
          <a:bodyPr>
            <a:normAutofit/>
          </a:bodyPr>
          <a:lstStyle/>
          <a:p>
            <a:pPr marL="0" marR="0" indent="0" fontAlgn="t">
              <a:spcBef>
                <a:spcPts val="0"/>
              </a:spcBef>
              <a:spcAft>
                <a:spcPts val="0"/>
              </a:spcAft>
              <a:buNone/>
            </a:pPr>
            <a:r>
              <a:rPr lang="en-US" sz="4000" dirty="0"/>
              <a:t>He spoke this word openly.</a:t>
            </a:r>
          </a:p>
          <a:p>
            <a:pPr marL="0" marR="0" indent="0" fontAlgn="t">
              <a:spcBef>
                <a:spcPts val="0"/>
              </a:spcBef>
              <a:spcAft>
                <a:spcPts val="0"/>
              </a:spcAft>
              <a:buNone/>
            </a:pPr>
            <a:r>
              <a:rPr lang="en-US" sz="4000" dirty="0"/>
              <a:t>Then Peter took Him aside and began to rebuke Him.</a:t>
            </a:r>
          </a:p>
        </p:txBody>
      </p:sp>
    </p:spTree>
    <p:extLst>
      <p:ext uri="{BB962C8B-B14F-4D97-AF65-F5344CB8AC3E}">
        <p14:creationId xmlns:p14="http://schemas.microsoft.com/office/powerpoint/2010/main" val="362376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wipe(left)">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p:txBody>
          <a:bodyPr/>
          <a:lstStyle/>
          <a:p>
            <a:r>
              <a:rPr lang="en-US" dirty="0">
                <a:solidFill>
                  <a:srgbClr val="0000A8"/>
                </a:solidFill>
              </a:rPr>
              <a:t>The Correction</a:t>
            </a:r>
          </a:p>
        </p:txBody>
      </p:sp>
      <p:sp>
        <p:nvSpPr>
          <p:cNvPr id="3" name="Content Placeholder 2">
            <a:extLst>
              <a:ext uri="{FF2B5EF4-FFF2-40B4-BE49-F238E27FC236}">
                <a16:creationId xmlns:a16="http://schemas.microsoft.com/office/drawing/2014/main" id="{9BADFC21-8008-4197-A3F0-21E4C6F8E83D}"/>
              </a:ext>
            </a:extLst>
          </p:cNvPr>
          <p:cNvSpPr>
            <a:spLocks noGrp="1"/>
          </p:cNvSpPr>
          <p:nvPr>
            <p:ph sz="half" idx="1"/>
          </p:nvPr>
        </p:nvSpPr>
        <p:spPr>
          <a:xfrm>
            <a:off x="827315" y="1825625"/>
            <a:ext cx="914400" cy="4351338"/>
          </a:xfrm>
        </p:spPr>
        <p:txBody>
          <a:bodyPr>
            <a:normAutofit/>
          </a:bodyPr>
          <a:lstStyle/>
          <a:p>
            <a:pPr marL="0" indent="0" algn="r">
              <a:buNone/>
            </a:pPr>
            <a:r>
              <a:rPr lang="en-US" sz="4000" b="1" dirty="0"/>
              <a:t>33:</a:t>
            </a:r>
          </a:p>
        </p:txBody>
      </p:sp>
      <p:sp>
        <p:nvSpPr>
          <p:cNvPr id="4" name="Content Placeholder 3">
            <a:extLst>
              <a:ext uri="{FF2B5EF4-FFF2-40B4-BE49-F238E27FC236}">
                <a16:creationId xmlns:a16="http://schemas.microsoft.com/office/drawing/2014/main" id="{DC9E7922-4C81-4F42-92D5-BB7928E69278}"/>
              </a:ext>
            </a:extLst>
          </p:cNvPr>
          <p:cNvSpPr>
            <a:spLocks noGrp="1"/>
          </p:cNvSpPr>
          <p:nvPr>
            <p:ph sz="half" idx="2"/>
          </p:nvPr>
        </p:nvSpPr>
        <p:spPr>
          <a:xfrm>
            <a:off x="1741715" y="1825625"/>
            <a:ext cx="10145485" cy="4351338"/>
          </a:xfrm>
        </p:spPr>
        <p:txBody>
          <a:bodyPr>
            <a:normAutofit/>
          </a:bodyPr>
          <a:lstStyle/>
          <a:p>
            <a:pPr marL="0" indent="0">
              <a:buNone/>
            </a:pPr>
            <a:r>
              <a:rPr lang="en-US" sz="4000" dirty="0"/>
              <a:t>But when He had turned around and looked at His disciples, He rebuked Peter, saying:</a:t>
            </a:r>
          </a:p>
          <a:p>
            <a:pPr marL="457200" indent="-365760" fontAlgn="t">
              <a:spcBef>
                <a:spcPts val="0"/>
              </a:spcBef>
            </a:pPr>
            <a:r>
              <a:rPr lang="en-US" sz="4000" dirty="0"/>
              <a:t>“Get behind Me, Satan!</a:t>
            </a:r>
          </a:p>
          <a:p>
            <a:pPr marL="914400" lvl="1" indent="-365760" fontAlgn="t">
              <a:spcBef>
                <a:spcPts val="0"/>
              </a:spcBef>
            </a:pPr>
            <a:r>
              <a:rPr lang="en-US" sz="4000" dirty="0"/>
              <a:t>For you are not mindful of the things of God,</a:t>
            </a:r>
          </a:p>
          <a:p>
            <a:pPr marL="1371600" lvl="2" indent="-365760" fontAlgn="t">
              <a:spcBef>
                <a:spcPts val="0"/>
              </a:spcBef>
            </a:pPr>
            <a:r>
              <a:rPr lang="en-US" sz="4000" dirty="0"/>
              <a:t>but the </a:t>
            </a:r>
            <a:r>
              <a:rPr lang="en-US" sz="4000" b="1" u="sng" dirty="0">
                <a:solidFill>
                  <a:srgbClr val="C00000"/>
                </a:solidFill>
              </a:rPr>
              <a:t>things of men</a:t>
            </a:r>
            <a:r>
              <a:rPr lang="en-US" sz="4000" dirty="0"/>
              <a:t>"</a:t>
            </a:r>
          </a:p>
        </p:txBody>
      </p:sp>
    </p:spTree>
    <p:extLst>
      <p:ext uri="{BB962C8B-B14F-4D97-AF65-F5344CB8AC3E}">
        <p14:creationId xmlns:p14="http://schemas.microsoft.com/office/powerpoint/2010/main" val="30454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4CEB-4297-4513-85C7-65F658C91004}"/>
              </a:ext>
            </a:extLst>
          </p:cNvPr>
          <p:cNvSpPr>
            <a:spLocks noGrp="1"/>
          </p:cNvSpPr>
          <p:nvPr>
            <p:ph type="title"/>
          </p:nvPr>
        </p:nvSpPr>
        <p:spPr/>
        <p:txBody>
          <a:bodyPr/>
          <a:lstStyle/>
          <a:p>
            <a:r>
              <a:rPr lang="en-US" dirty="0">
                <a:solidFill>
                  <a:srgbClr val="0000A8"/>
                </a:solidFill>
              </a:rPr>
              <a:t>The Application</a:t>
            </a:r>
          </a:p>
        </p:txBody>
      </p:sp>
      <p:sp>
        <p:nvSpPr>
          <p:cNvPr id="3" name="Content Placeholder 2">
            <a:extLst>
              <a:ext uri="{FF2B5EF4-FFF2-40B4-BE49-F238E27FC236}">
                <a16:creationId xmlns:a16="http://schemas.microsoft.com/office/drawing/2014/main" id="{9BADFC21-8008-4197-A3F0-21E4C6F8E83D}"/>
              </a:ext>
            </a:extLst>
          </p:cNvPr>
          <p:cNvSpPr>
            <a:spLocks noGrp="1"/>
          </p:cNvSpPr>
          <p:nvPr>
            <p:ph sz="half" idx="1"/>
          </p:nvPr>
        </p:nvSpPr>
        <p:spPr>
          <a:xfrm>
            <a:off x="827315" y="1825625"/>
            <a:ext cx="914400" cy="4351338"/>
          </a:xfrm>
        </p:spPr>
        <p:txBody>
          <a:bodyPr>
            <a:normAutofit/>
          </a:bodyPr>
          <a:lstStyle/>
          <a:p>
            <a:pPr marL="0" indent="0" algn="r">
              <a:buNone/>
            </a:pPr>
            <a:r>
              <a:rPr lang="en-US" sz="4000" b="1" dirty="0"/>
              <a:t>34:</a:t>
            </a:r>
          </a:p>
        </p:txBody>
      </p:sp>
      <p:sp>
        <p:nvSpPr>
          <p:cNvPr id="4" name="Content Placeholder 3">
            <a:extLst>
              <a:ext uri="{FF2B5EF4-FFF2-40B4-BE49-F238E27FC236}">
                <a16:creationId xmlns:a16="http://schemas.microsoft.com/office/drawing/2014/main" id="{DC9E7922-4C81-4F42-92D5-BB7928E69278}"/>
              </a:ext>
            </a:extLst>
          </p:cNvPr>
          <p:cNvSpPr>
            <a:spLocks noGrp="1"/>
          </p:cNvSpPr>
          <p:nvPr>
            <p:ph sz="half" idx="2"/>
          </p:nvPr>
        </p:nvSpPr>
        <p:spPr>
          <a:xfrm>
            <a:off x="1741715" y="1825624"/>
            <a:ext cx="10145485" cy="4815807"/>
          </a:xfrm>
        </p:spPr>
        <p:txBody>
          <a:bodyPr>
            <a:normAutofit/>
          </a:bodyPr>
          <a:lstStyle/>
          <a:p>
            <a:pPr marL="0" indent="0">
              <a:buNone/>
            </a:pPr>
            <a:r>
              <a:rPr lang="en-US" sz="4000" dirty="0"/>
              <a:t>When He called the people to Himself, with His disciples also, He said “Whoever desires to come after Me:</a:t>
            </a:r>
          </a:p>
          <a:p>
            <a:pPr marL="457200" indent="-365760" fontAlgn="t">
              <a:spcBef>
                <a:spcPts val="0"/>
              </a:spcBef>
            </a:pPr>
            <a:r>
              <a:rPr lang="en-US" sz="4000" dirty="0"/>
              <a:t>let him </a:t>
            </a:r>
            <a:r>
              <a:rPr lang="en-US" sz="4000" b="1" u="sng" dirty="0">
                <a:solidFill>
                  <a:srgbClr val="C00000"/>
                </a:solidFill>
              </a:rPr>
              <a:t>deny himself</a:t>
            </a:r>
            <a:r>
              <a:rPr lang="en-US" sz="4000" dirty="0"/>
              <a:t>,</a:t>
            </a:r>
          </a:p>
          <a:p>
            <a:pPr marL="457200" indent="-365760" fontAlgn="t">
              <a:spcBef>
                <a:spcPts val="0"/>
              </a:spcBef>
            </a:pPr>
            <a:r>
              <a:rPr lang="en-US" sz="4200" dirty="0"/>
              <a:t>and take up his cross,</a:t>
            </a:r>
            <a:endParaRPr lang="en-US" sz="4000" dirty="0"/>
          </a:p>
          <a:p>
            <a:pPr marL="457200" indent="-365760" fontAlgn="t">
              <a:spcBef>
                <a:spcPts val="0"/>
              </a:spcBef>
            </a:pPr>
            <a:r>
              <a:rPr lang="en-US" sz="4000" dirty="0"/>
              <a:t>and follow me</a:t>
            </a:r>
          </a:p>
          <a:p>
            <a:pPr marL="91440" indent="0" fontAlgn="t">
              <a:spcBef>
                <a:spcPts val="600"/>
              </a:spcBef>
              <a:buNone/>
            </a:pPr>
            <a:r>
              <a:rPr lang="en-US" i="1" dirty="0">
                <a:solidFill>
                  <a:schemeClr val="tx1">
                    <a:lumMod val="50000"/>
                    <a:lumOff val="50000"/>
                  </a:schemeClr>
                </a:solidFill>
              </a:rPr>
              <a:t>      (cf. Mat 19:17-22)</a:t>
            </a:r>
          </a:p>
        </p:txBody>
      </p:sp>
    </p:spTree>
    <p:extLst>
      <p:ext uri="{BB962C8B-B14F-4D97-AF65-F5344CB8AC3E}">
        <p14:creationId xmlns:p14="http://schemas.microsoft.com/office/powerpoint/2010/main" val="18266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F602C-EA21-4EBF-B0BF-8F06C1A11ED1}"/>
              </a:ext>
            </a:extLst>
          </p:cNvPr>
          <p:cNvSpPr>
            <a:spLocks noGrp="1"/>
          </p:cNvSpPr>
          <p:nvPr>
            <p:ph type="title"/>
          </p:nvPr>
        </p:nvSpPr>
        <p:spPr>
          <a:xfrm>
            <a:off x="1807029" y="1345532"/>
            <a:ext cx="8556171" cy="4166936"/>
          </a:xfrm>
        </p:spPr>
        <p:txBody>
          <a:bodyPr>
            <a:noAutofit/>
          </a:bodyPr>
          <a:lstStyle/>
          <a:p>
            <a:r>
              <a:rPr lang="en-US" sz="9000" b="1" dirty="0">
                <a:latin typeface="Papyrus" panose="03070502060502030205" pitchFamily="66" charset="0"/>
              </a:rPr>
              <a:t>What</a:t>
            </a:r>
            <a:br>
              <a:rPr lang="en-US" sz="9000" b="1" dirty="0">
                <a:latin typeface="Papyrus" panose="03070502060502030205" pitchFamily="66" charset="0"/>
              </a:rPr>
            </a:br>
            <a:r>
              <a:rPr lang="en-US" sz="9000" b="1" dirty="0">
                <a:latin typeface="Papyrus" panose="03070502060502030205" pitchFamily="66" charset="0"/>
              </a:rPr>
              <a:t>                &amp;</a:t>
            </a:r>
            <a:br>
              <a:rPr lang="en-US" sz="9000" dirty="0"/>
            </a:br>
            <a:r>
              <a:rPr lang="en-US" sz="9000" dirty="0"/>
              <a:t>                        </a:t>
            </a:r>
            <a:r>
              <a:rPr lang="en-US" sz="9000" b="1" dirty="0">
                <a:latin typeface="Papyrus" panose="03070502060502030205" pitchFamily="66" charset="0"/>
              </a:rPr>
              <a:t>Why</a:t>
            </a:r>
          </a:p>
        </p:txBody>
      </p:sp>
    </p:spTree>
    <p:extLst>
      <p:ext uri="{BB962C8B-B14F-4D97-AF65-F5344CB8AC3E}">
        <p14:creationId xmlns:p14="http://schemas.microsoft.com/office/powerpoint/2010/main" val="327160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1506</Words>
  <Application>Microsoft Office PowerPoint</Application>
  <PresentationFormat>Widescreen</PresentationFormat>
  <Paragraphs>113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Bookman Old Style</vt:lpstr>
      <vt:lpstr>Calibri</vt:lpstr>
      <vt:lpstr>Calibri Light</vt:lpstr>
      <vt:lpstr>Papyrus</vt:lpstr>
      <vt:lpstr>Times New Roman</vt:lpstr>
      <vt:lpstr>Office Theme</vt:lpstr>
      <vt:lpstr>___ of self and        ___ of Thee?</vt:lpstr>
      <vt:lpstr>“Hymnals Updated With          'I Surrender Some' Lyric”   * From &lt;https://babylonbee.com/news/hymnals-updated-surrender-lyric&gt; November 7th, 2016</vt:lpstr>
      <vt:lpstr>Do We Surrender ALL?</vt:lpstr>
      <vt:lpstr>Mark 8:31-34</vt:lpstr>
      <vt:lpstr>The Lesson</vt:lpstr>
      <vt:lpstr>The Resistance</vt:lpstr>
      <vt:lpstr>The Correction</vt:lpstr>
      <vt:lpstr>The Application</vt:lpstr>
      <vt:lpstr>What                 &amp;                         Why</vt:lpstr>
      <vt:lpstr>Mark 8:35-38</vt:lpstr>
      <vt:lpstr>The Consequence &amp; Understanding</vt:lpstr>
      <vt:lpstr>The Reason &amp; Warning</vt:lpstr>
      <vt:lpstr>How much of self, How much of Thee?</vt:lpstr>
      <vt:lpstr>Surrendering to Jesus</vt:lpstr>
      <vt:lpstr>How much of self and       How much of Thee?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Finn Family</dc:creator>
  <cp:lastModifiedBy>Finn Family</cp:lastModifiedBy>
  <cp:revision>72</cp:revision>
  <cp:lastPrinted>2019-11-17T08:00:54Z</cp:lastPrinted>
  <dcterms:created xsi:type="dcterms:W3CDTF">2018-11-27T04:38:37Z</dcterms:created>
  <dcterms:modified xsi:type="dcterms:W3CDTF">2019-11-24T06:45:47Z</dcterms:modified>
</cp:coreProperties>
</file>