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4" r:id="rId13"/>
    <p:sldId id="276" r:id="rId14"/>
    <p:sldId id="277" r:id="rId15"/>
    <p:sldId id="278" r:id="rId16"/>
    <p:sldId id="279" r:id="rId17"/>
    <p:sldId id="280" r:id="rId18"/>
    <p:sldId id="28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3707" autoAdjust="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0B7FD6-6B50-4C58-994F-82DC621427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C7F2D-6B16-4B88-A4F8-ABD5316B4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1DC69-60C3-4CF7-A135-6E702ECCE0F0}" type="datetimeFigureOut">
              <a:rPr lang="en-US" smtClean="0"/>
              <a:t>11/24/2019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4CEF1E-1ACC-48D0-92B3-CB3D4FED50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188B4-83B8-4C82-AFAC-DC1E415458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9FFBD-F123-4881-BC93-591827BC61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2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EC7B-6C72-4FBB-87DF-2BD2CB7DC1E6}" type="datetimeFigureOut">
              <a:rPr lang="en-US" smtClean="0"/>
              <a:t>11/24/2019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A795-6F94-4A96-B820-B9038480D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your classroom colors different than what you see in this template? That’s OK! Click on Design -&gt; Variants (the down arrow) -&gt; Pick the color scheme that works for you!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Feel free to change any “You will…” and “I will…” statements to ensure they align with your classroom procedures and rules!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2A795-6F94-4A96-B820-B9038480D0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767891-1586-497A-B618-481F15D664B2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85142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C071-0417-4B91-8F9A-F03A9FB810F3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45003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633D-07C7-4753-9E0B-BD0F9167E635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19992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7052-7921-42AD-8993-E64F8278C07A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459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EB53-CEA7-4E5F-8409-3C8DBEFCDAEA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76732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20CC-7005-473A-BC41-B1BBD51022CD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25546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7148-CD78-4671-82A7-3D63B28539C2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06616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DF72-68DF-40AB-967F-0239E15444CA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70818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EE27-4F67-452C-93BA-0B9D23C69351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0705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9D9F-533A-4994-9357-7908BAB16EAB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6930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43E4-9111-4F6E-A161-E0D46A609446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71087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DA2B56F-C48C-462D-83EA-B0C6206CEC6F}" type="datetime1">
              <a:rPr lang="en-US" smtClean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over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456597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The gospel invitation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944203"/>
            <a:ext cx="8767860" cy="1742614"/>
          </a:xfrm>
        </p:spPr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Church of Christ Tradition?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Apostolic Tradition?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B49D7A6-4D1A-44DD-BFBB-64CB1FB76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76D385-0B95-4454-93E3-0E93409E4182}"/>
              </a:ext>
            </a:extLst>
          </p:cNvPr>
          <p:cNvSpPr txBox="1"/>
          <p:nvPr/>
        </p:nvSpPr>
        <p:spPr>
          <a:xfrm>
            <a:off x="1850358" y="5734554"/>
            <a:ext cx="84862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Scripture Reading: Revelation 22:12-17 </a:t>
            </a:r>
          </a:p>
        </p:txBody>
      </p:sp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39" y="491645"/>
            <a:ext cx="10305789" cy="19885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Exhorts People to be Saved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38" y="2617939"/>
            <a:ext cx="10305789" cy="2818357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5000" dirty="0">
                <a:solidFill>
                  <a:schemeClr val="tx1"/>
                </a:solidFill>
              </a:rPr>
              <a:t>In view of the </a:t>
            </a:r>
            <a:r>
              <a:rPr lang="en-US" sz="5000" b="1" dirty="0">
                <a:solidFill>
                  <a:schemeClr val="tx1"/>
                </a:solidFill>
              </a:rPr>
              <a:t>blessings of obedience</a:t>
            </a:r>
            <a:r>
              <a:rPr lang="en-US" sz="5000" dirty="0">
                <a:solidFill>
                  <a:schemeClr val="tx1"/>
                </a:solidFill>
              </a:rPr>
              <a:t>, we urgently invite and exhort sinners to believe and obey the gospel. </a:t>
            </a:r>
            <a:endParaRPr lang="en-US" sz="5000" i="1" dirty="0">
              <a:solidFill>
                <a:schemeClr val="tx1"/>
              </a:solidFill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10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83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474" y="711949"/>
            <a:ext cx="10393472" cy="16346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Warns Sinners of Eternal Doom </a:t>
            </a:r>
            <a:r>
              <a:rPr lang="en-US" sz="4800" i="1" dirty="0">
                <a:solidFill>
                  <a:schemeClr val="accent3">
                    <a:lumMod val="75000"/>
                  </a:schemeClr>
                </a:solidFill>
              </a:rPr>
              <a:t>(Rev. 22:15)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474" y="2680570"/>
            <a:ext cx="10393472" cy="364084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>
                <a:solidFill>
                  <a:schemeClr val="tx1"/>
                </a:solidFill>
              </a:rPr>
              <a:t>Day of wrath and righteous judgment</a:t>
            </a:r>
            <a:r>
              <a:rPr lang="en-US" sz="4200" dirty="0">
                <a:solidFill>
                  <a:schemeClr val="tx1"/>
                </a:solidFill>
              </a:rPr>
              <a:t>,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i="1" dirty="0">
                <a:solidFill>
                  <a:schemeClr val="tx1"/>
                </a:solidFill>
              </a:rPr>
              <a:t>Romans 2:2-5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>
                <a:solidFill>
                  <a:schemeClr val="tx1"/>
                </a:solidFill>
              </a:rPr>
              <a:t>Eternal punishment, </a:t>
            </a:r>
            <a:r>
              <a:rPr lang="en-US" sz="4200" i="1" dirty="0">
                <a:solidFill>
                  <a:schemeClr val="tx1"/>
                </a:solidFill>
              </a:rPr>
              <a:t>2 Thessalonians 1:8-9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11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2199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38" y="504171"/>
            <a:ext cx="10453388" cy="19885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Warns Sinners of Eternal Doom </a:t>
            </a:r>
            <a:r>
              <a:rPr lang="en-US" sz="4800" i="1" dirty="0">
                <a:solidFill>
                  <a:schemeClr val="accent3">
                    <a:lumMod val="75000"/>
                  </a:schemeClr>
                </a:solidFill>
              </a:rPr>
              <a:t>(Rev. 22:15)</a:t>
            </a:r>
            <a:endParaRPr lang="en-US" sz="5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306" y="2724412"/>
            <a:ext cx="10453388" cy="3281820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5000" dirty="0">
                <a:solidFill>
                  <a:schemeClr val="tx1"/>
                </a:solidFill>
              </a:rPr>
              <a:t>In view of the </a:t>
            </a:r>
            <a:r>
              <a:rPr lang="en-US" sz="5000" b="1" dirty="0">
                <a:solidFill>
                  <a:schemeClr val="tx1"/>
                </a:solidFill>
              </a:rPr>
              <a:t>eternal punishment of sin</a:t>
            </a:r>
            <a:r>
              <a:rPr lang="en-US" sz="5000" dirty="0">
                <a:solidFill>
                  <a:schemeClr val="tx1"/>
                </a:solidFill>
              </a:rPr>
              <a:t>, we urgently invite and implore sinners to believe and obey the gospel.</a:t>
            </a:r>
            <a:endParaRPr lang="en-US" sz="5000" i="1" dirty="0">
              <a:solidFill>
                <a:schemeClr val="tx1"/>
              </a:solidFill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12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9847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474" y="150311"/>
            <a:ext cx="10393472" cy="27349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The Gospel Invitation Must Always be Offered because Salvation is Always Available</a:t>
            </a: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i="1" dirty="0">
                <a:solidFill>
                  <a:schemeClr val="accent3">
                    <a:lumMod val="75000"/>
                  </a:schemeClr>
                </a:solidFill>
              </a:rPr>
              <a:t>(Rev. 22:17)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474" y="3018773"/>
            <a:ext cx="10393472" cy="33026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>
                <a:solidFill>
                  <a:schemeClr val="tx1"/>
                </a:solidFill>
              </a:rPr>
              <a:t>God and saints appeal to sinners to “come” </a:t>
            </a:r>
            <a:r>
              <a:rPr lang="en-US" sz="4200" i="1" dirty="0">
                <a:solidFill>
                  <a:schemeClr val="tx1"/>
                </a:solidFill>
              </a:rPr>
              <a:t>Colossians 1:28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>
                <a:solidFill>
                  <a:schemeClr val="tx1"/>
                </a:solidFill>
              </a:rPr>
              <a:t>All who thirst for salvation may come and be saved, </a:t>
            </a:r>
            <a:r>
              <a:rPr lang="en-US" sz="4200" i="1" dirty="0">
                <a:solidFill>
                  <a:schemeClr val="tx1"/>
                </a:solidFill>
              </a:rPr>
              <a:t>John 7:37-38; Romans 10:13, 16-17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13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092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474" y="2885217"/>
            <a:ext cx="10393472" cy="3323458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5000" dirty="0">
                <a:solidFill>
                  <a:schemeClr val="tx1"/>
                </a:solidFill>
              </a:rPr>
              <a:t>In view of the </a:t>
            </a:r>
            <a:r>
              <a:rPr lang="en-US" sz="5000" b="1" dirty="0">
                <a:solidFill>
                  <a:schemeClr val="tx1"/>
                </a:solidFill>
              </a:rPr>
              <a:t>constant availability </a:t>
            </a:r>
            <a:br>
              <a:rPr lang="en-US" sz="5000" b="1" dirty="0">
                <a:solidFill>
                  <a:schemeClr val="tx1"/>
                </a:solidFill>
              </a:rPr>
            </a:br>
            <a:r>
              <a:rPr lang="en-US" sz="5000" b="1" dirty="0">
                <a:solidFill>
                  <a:schemeClr val="tx1"/>
                </a:solidFill>
              </a:rPr>
              <a:t>of salvation</a:t>
            </a:r>
            <a:r>
              <a:rPr lang="en-US" sz="5000" dirty="0">
                <a:solidFill>
                  <a:schemeClr val="tx1"/>
                </a:solidFill>
              </a:rPr>
              <a:t>, we urgently invite and implore sinners to believe and</a:t>
            </a:r>
            <a:br>
              <a:rPr lang="en-US" sz="5000" dirty="0">
                <a:solidFill>
                  <a:schemeClr val="tx1"/>
                </a:solidFill>
              </a:rPr>
            </a:br>
            <a:r>
              <a:rPr lang="en-US" sz="5000" dirty="0">
                <a:solidFill>
                  <a:schemeClr val="tx1"/>
                </a:solidFill>
              </a:rPr>
              <a:t>obey the gospel.</a:t>
            </a:r>
            <a:endParaRPr lang="en-US" sz="5000" i="1" dirty="0">
              <a:solidFill>
                <a:schemeClr val="tx1"/>
              </a:solidFill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14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3156119-6370-4526-874A-B33E4296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474" y="150311"/>
            <a:ext cx="10393472" cy="27349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The Gospel Invitation Must Always be Offered because Salvation is Always Available</a:t>
            </a: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i="1" dirty="0">
                <a:solidFill>
                  <a:schemeClr val="accent3">
                    <a:lumMod val="75000"/>
                  </a:schemeClr>
                </a:solidFill>
              </a:rPr>
              <a:t>(Rev. 22:17)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273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84" y="306887"/>
            <a:ext cx="10578752" cy="17849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is Apostolic Tradition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19" y="2146012"/>
            <a:ext cx="11311003" cy="42964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chemeClr val="tx1"/>
                </a:solidFill>
              </a:rPr>
              <a:t>Practiced and handed down by the apostles,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i="1" dirty="0">
                <a:solidFill>
                  <a:schemeClr val="tx1"/>
                </a:solidFill>
              </a:rPr>
              <a:t>2 Corinthians 5:20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chemeClr val="tx1"/>
                </a:solidFill>
              </a:rPr>
              <a:t>When we preach the gospel, we invite sinners to  call on God and be saved, </a:t>
            </a:r>
            <a:r>
              <a:rPr lang="en-US" sz="4000" i="1" dirty="0">
                <a:solidFill>
                  <a:schemeClr val="tx1"/>
                </a:solidFill>
              </a:rPr>
              <a:t>Romans 10:13-14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chemeClr val="tx1"/>
                </a:solidFill>
              </a:rPr>
              <a:t>Now, you are invited to come to Jesus and be saved, </a:t>
            </a:r>
            <a:r>
              <a:rPr lang="en-US" sz="4000" i="1" dirty="0">
                <a:solidFill>
                  <a:schemeClr val="tx1"/>
                </a:solidFill>
              </a:rPr>
              <a:t>Matthew 11:28; Revelation 22:17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15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8447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609600"/>
            <a:ext cx="10305789" cy="1356360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accent3">
                    <a:lumMod val="75000"/>
                  </a:schemeClr>
                </a:solidFill>
              </a:rPr>
              <a:t>Offering the Gospel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5520" cy="4038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</a:rPr>
              <a:t>Gospel preaching punctuated with gospel invitation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</a:rPr>
              <a:t>Some brethren say offering the gospel invitation is “church of Christ” tradition, and have stopped offering it regularly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974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415560"/>
            <a:ext cx="10305789" cy="1276715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accent3">
                    <a:lumMod val="75000"/>
                  </a:schemeClr>
                </a:solidFill>
              </a:rPr>
              <a:t>Offering the Gospel Invitation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864" y="1692275"/>
            <a:ext cx="10736057" cy="47501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</a:rPr>
              <a:t>Jesus and His apostles invited people to believe and obey the gospel, </a:t>
            </a:r>
            <a:r>
              <a:rPr lang="en-US" sz="4200" i="1" dirty="0">
                <a:solidFill>
                  <a:schemeClr val="tx1"/>
                </a:solidFill>
              </a:rPr>
              <a:t>Matthew 11:28; Acts 2:40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Apostolic tradition, </a:t>
            </a:r>
            <a:r>
              <a:rPr lang="en-US" sz="4000" i="1" dirty="0">
                <a:solidFill>
                  <a:schemeClr val="tx1"/>
                </a:solidFill>
              </a:rPr>
              <a:t>2 Thessalonians 2:15 (3:1); </a:t>
            </a:r>
            <a:br>
              <a:rPr lang="en-US" sz="4000" i="1" dirty="0">
                <a:solidFill>
                  <a:schemeClr val="tx1"/>
                </a:solidFill>
              </a:rPr>
            </a:br>
            <a:r>
              <a:rPr lang="en-US" sz="4000" i="1" dirty="0">
                <a:solidFill>
                  <a:schemeClr val="tx1"/>
                </a:solidFill>
              </a:rPr>
              <a:t>1 Corinthians 11:2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</a:rPr>
              <a:t>The Lord offers His gospel invitation to all, </a:t>
            </a:r>
            <a:r>
              <a:rPr lang="en-US" sz="4200" i="1" dirty="0">
                <a:solidFill>
                  <a:schemeClr val="tx1"/>
                </a:solidFill>
              </a:rPr>
              <a:t>Revelation 22:12-17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914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415560"/>
            <a:ext cx="10305789" cy="17263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Reflects a Knowledge of Christ’s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864" y="2392471"/>
            <a:ext cx="10736057" cy="40499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solidFill>
                  <a:schemeClr val="tx1"/>
                </a:solidFill>
              </a:rPr>
              <a:t>Jesus will return</a:t>
            </a:r>
            <a:r>
              <a:rPr lang="en-US" sz="4200" dirty="0">
                <a:solidFill>
                  <a:schemeClr val="tx1"/>
                </a:solidFill>
              </a:rPr>
              <a:t>, </a:t>
            </a:r>
            <a:r>
              <a:rPr lang="en-US" sz="4200" i="1" dirty="0">
                <a:solidFill>
                  <a:schemeClr val="tx1"/>
                </a:solidFill>
              </a:rPr>
              <a:t>Acts 1:9-11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</a:rPr>
              <a:t>Quickly (“without delay”), assured, </a:t>
            </a:r>
            <a:r>
              <a:rPr lang="en-US" sz="4000" i="1" dirty="0">
                <a:solidFill>
                  <a:schemeClr val="tx1"/>
                </a:solidFill>
              </a:rPr>
              <a:t>Rev. 22:12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solidFill>
                  <a:schemeClr val="tx1"/>
                </a:solidFill>
              </a:rPr>
              <a:t>Jesus will return to judge all</a:t>
            </a:r>
            <a:r>
              <a:rPr lang="en-US" sz="4200" dirty="0">
                <a:solidFill>
                  <a:schemeClr val="tx1"/>
                </a:solidFill>
              </a:rPr>
              <a:t>, </a:t>
            </a:r>
            <a:r>
              <a:rPr lang="en-US" sz="4200" i="1" dirty="0">
                <a:solidFill>
                  <a:schemeClr val="tx1"/>
                </a:solidFill>
              </a:rPr>
              <a:t>Revelation 22:12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</a:rPr>
              <a:t>Each according to his/her works, </a:t>
            </a:r>
            <a:r>
              <a:rPr lang="en-US" sz="4000" i="1" dirty="0">
                <a:solidFill>
                  <a:schemeClr val="tx1"/>
                </a:solidFill>
              </a:rPr>
              <a:t>2 Cor. 5:10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</a:rPr>
              <a:t>Impartial and complete, </a:t>
            </a:r>
            <a:r>
              <a:rPr lang="en-US" sz="4000" i="1" dirty="0">
                <a:solidFill>
                  <a:schemeClr val="tx1"/>
                </a:solidFill>
              </a:rPr>
              <a:t>Romans 2:6-11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822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39" y="491645"/>
            <a:ext cx="10305789" cy="17411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Reflects a Knowledge of Christ’s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971" y="2430049"/>
            <a:ext cx="10736057" cy="3830764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800" dirty="0">
                <a:solidFill>
                  <a:schemeClr val="tx1"/>
                </a:solidFill>
              </a:rPr>
              <a:t>In view of </a:t>
            </a:r>
            <a:r>
              <a:rPr lang="en-US" sz="4800" b="1" dirty="0">
                <a:solidFill>
                  <a:schemeClr val="tx1"/>
                </a:solidFill>
              </a:rPr>
              <a:t>the coming judgment</a:t>
            </a:r>
            <a:r>
              <a:rPr lang="en-US" sz="4800" dirty="0">
                <a:solidFill>
                  <a:schemeClr val="tx1"/>
                </a:solidFill>
              </a:rPr>
              <a:t>, we urgently invite and implore sinners to believe and obey the gospel to be saved (to be ready for that day).</a:t>
            </a:r>
            <a:endParaRPr lang="en-US" sz="4800" i="1" dirty="0">
              <a:solidFill>
                <a:schemeClr val="tx1"/>
              </a:solidFill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5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923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415559"/>
            <a:ext cx="10305789" cy="18352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is Based </a:t>
            </a:r>
            <a:b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on Jesus and Who He Is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864" y="2392470"/>
            <a:ext cx="10736057" cy="374528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solidFill>
                  <a:schemeClr val="tx1"/>
                </a:solidFill>
              </a:rPr>
              <a:t>Jesus is eternal God</a:t>
            </a:r>
            <a:r>
              <a:rPr lang="en-US" sz="4200" dirty="0">
                <a:solidFill>
                  <a:schemeClr val="tx1"/>
                </a:solidFill>
              </a:rPr>
              <a:t>, </a:t>
            </a:r>
            <a:r>
              <a:rPr lang="en-US" sz="4200" i="1" dirty="0">
                <a:solidFill>
                  <a:schemeClr val="tx1"/>
                </a:solidFill>
              </a:rPr>
              <a:t>Revelation 22:13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Alpha and Omega, </a:t>
            </a:r>
            <a:r>
              <a:rPr lang="en-US" sz="4000" i="1" dirty="0">
                <a:solidFill>
                  <a:schemeClr val="tx1"/>
                </a:solidFill>
              </a:rPr>
              <a:t>Revelation 1:8, 11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Beginning and End (cause, chief cause, origin)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Creator and Consummator of all, </a:t>
            </a:r>
            <a:r>
              <a:rPr lang="en-US" sz="4000" i="1" dirty="0">
                <a:solidFill>
                  <a:schemeClr val="tx1"/>
                </a:solidFill>
              </a:rPr>
              <a:t>John 1:1-3; Colossians 1:16-18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6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9082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415560"/>
            <a:ext cx="10305789" cy="17263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is Based </a:t>
            </a:r>
            <a:b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on Jesus and Who He Is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864" y="2417522"/>
            <a:ext cx="10736057" cy="40249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solidFill>
                  <a:schemeClr val="tx1"/>
                </a:solidFill>
              </a:rPr>
              <a:t>Jesus is the Savior</a:t>
            </a:r>
            <a:r>
              <a:rPr lang="en-US" sz="4200" dirty="0">
                <a:solidFill>
                  <a:schemeClr val="tx1"/>
                </a:solidFill>
              </a:rPr>
              <a:t>, </a:t>
            </a:r>
            <a:r>
              <a:rPr lang="en-US" sz="4200" i="1" dirty="0">
                <a:solidFill>
                  <a:schemeClr val="tx1"/>
                </a:solidFill>
              </a:rPr>
              <a:t>Revelation 22:16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</a:rPr>
              <a:t>Root and offspring of Jesse: Messiah, King, </a:t>
            </a:r>
            <a:r>
              <a:rPr lang="en-US" sz="4000" i="1" dirty="0">
                <a:solidFill>
                  <a:schemeClr val="tx1"/>
                </a:solidFill>
              </a:rPr>
              <a:t>Isaiah 11:1-2 (Romans 1:3)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</a:rPr>
              <a:t>Bright and morning star: Harbinger of a new, eternal day, </a:t>
            </a:r>
            <a:r>
              <a:rPr lang="en-US" sz="4000" i="1" dirty="0">
                <a:solidFill>
                  <a:schemeClr val="tx1"/>
                </a:solidFill>
              </a:rPr>
              <a:t>Luke 1:76-79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7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069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39" y="491645"/>
            <a:ext cx="10305789" cy="17411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is Based </a:t>
            </a:r>
            <a:b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on Jesus and Who He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971" y="2455101"/>
            <a:ext cx="10736057" cy="3805712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800" dirty="0">
                <a:solidFill>
                  <a:schemeClr val="tx1"/>
                </a:solidFill>
              </a:rPr>
              <a:t>In view of </a:t>
            </a:r>
            <a:r>
              <a:rPr lang="en-US" sz="4800" b="1" dirty="0">
                <a:solidFill>
                  <a:schemeClr val="tx1"/>
                </a:solidFill>
              </a:rPr>
              <a:t>who Jesus is</a:t>
            </a:r>
            <a:r>
              <a:rPr lang="en-US" sz="4800" dirty="0">
                <a:solidFill>
                  <a:schemeClr val="tx1"/>
                </a:solidFill>
              </a:rPr>
              <a:t>, we urgently invite and implore sinners to believe and obey His gospel to receive the eternal life only Jesus Christ can give. </a:t>
            </a:r>
            <a:r>
              <a:rPr lang="en-US" sz="4800" i="1" dirty="0">
                <a:solidFill>
                  <a:schemeClr val="tx1"/>
                </a:solidFill>
              </a:rPr>
              <a:t>(Revelation 22:17)</a:t>
            </a:r>
          </a:p>
          <a:p>
            <a:pPr marL="45720" indent="0" algn="ctr">
              <a:lnSpc>
                <a:spcPct val="100000"/>
              </a:lnSpc>
              <a:spcBef>
                <a:spcPts val="1200"/>
              </a:spcBef>
              <a:buNone/>
            </a:pPr>
            <a:endParaRPr lang="en-US" sz="4800" i="1" dirty="0">
              <a:solidFill>
                <a:schemeClr val="tx1"/>
              </a:solidFill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8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0916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A6D7-50DC-43BD-9949-E4EB016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507304"/>
            <a:ext cx="10305789" cy="16346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The Gospel Invitation Exhorts People to be Saved 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C7ABE-6044-43C3-9F94-746CAFF9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031" y="2417524"/>
            <a:ext cx="10912359" cy="39038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solidFill>
                  <a:schemeClr val="tx1"/>
                </a:solidFill>
              </a:rPr>
              <a:t>Obedient are blessed</a:t>
            </a:r>
            <a:r>
              <a:rPr lang="en-US" sz="4200" dirty="0">
                <a:solidFill>
                  <a:schemeClr val="tx1"/>
                </a:solidFill>
              </a:rPr>
              <a:t>, </a:t>
            </a:r>
            <a:r>
              <a:rPr lang="en-US" sz="4200" i="1" dirty="0">
                <a:solidFill>
                  <a:schemeClr val="tx1"/>
                </a:solidFill>
              </a:rPr>
              <a:t>Revelation 22:14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Right to tree of life, </a:t>
            </a:r>
            <a:r>
              <a:rPr lang="en-US" sz="4000" i="1" dirty="0">
                <a:solidFill>
                  <a:schemeClr val="tx1"/>
                </a:solidFill>
              </a:rPr>
              <a:t>Revelation 22:1-5 (2:7)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Cleansed of sin and enter eternal city,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i="1" dirty="0">
                <a:solidFill>
                  <a:schemeClr val="tx1"/>
                </a:solidFill>
              </a:rPr>
              <a:t>Revelation 22:14-15; 21:2, 26-27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</a:rPr>
              <a:t>Obedience necessary, </a:t>
            </a:r>
            <a:r>
              <a:rPr lang="en-US" sz="4000" i="1" dirty="0">
                <a:solidFill>
                  <a:schemeClr val="tx1"/>
                </a:solidFill>
              </a:rPr>
              <a:t>Matthew 7:21; Hebrews 5:9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A55A1A1-AAF8-4904-8643-339776A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F33DD-457D-4193-A4B2-AE4BC48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783" y="6442440"/>
            <a:ext cx="1706217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solidFill>
                  <a:schemeClr val="bg1"/>
                </a:solidFill>
              </a:rPr>
              <a:t>9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5584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85775_Student does teacher does_v2.potx" id="{618315E5-C348-40CF-AD40-05C2F7C13378}" vid="{0C991BBE-F1C3-4926-9687-DBEAAE8C92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F1ABED-93B7-45AC-A513-2CB1FF159A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B27744-7857-4992-B755-05855FC591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6CA70E-ED75-4FF0-A862-8EF12B737755}">
  <ds:schemaRefs>
    <ds:schemaRef ds:uri="http://www.w3.org/XML/1998/namespace"/>
    <ds:schemaRef ds:uri="http://purl.org/dc/terms/"/>
    <ds:schemaRef ds:uri="71af3243-3dd4-4a8d-8c0d-dd76da1f02a5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doesteacher does</Template>
  <TotalTime>0</TotalTime>
  <Words>690</Words>
  <Application>Microsoft Office PowerPoint</Application>
  <PresentationFormat>Widescreen</PresentationFormat>
  <Paragraphs>69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Corbel</vt:lpstr>
      <vt:lpstr>Rockwell</vt:lpstr>
      <vt:lpstr>Tahoma</vt:lpstr>
      <vt:lpstr>Basis</vt:lpstr>
      <vt:lpstr>The gospel invitation</vt:lpstr>
      <vt:lpstr>Offering the Gospel Invitation</vt:lpstr>
      <vt:lpstr>Offering the Gospel Invitation</vt:lpstr>
      <vt:lpstr>The Gospel Invitation Reflects a Knowledge of Christ’s Return</vt:lpstr>
      <vt:lpstr>The Gospel Invitation Reflects a Knowledge of Christ’s Return</vt:lpstr>
      <vt:lpstr>The Gospel Invitation is Based  on Jesus and Who He Is</vt:lpstr>
      <vt:lpstr>The Gospel Invitation is Based  on Jesus and Who He Is</vt:lpstr>
      <vt:lpstr>The Gospel Invitation is Based  on Jesus and Who He Is</vt:lpstr>
      <vt:lpstr>The Gospel Invitation Exhorts People to be Saved </vt:lpstr>
      <vt:lpstr>The Gospel Invitation Exhorts People to be Saved</vt:lpstr>
      <vt:lpstr>The Gospel Invitation Warns Sinners of Eternal Doom (Rev. 22:15)</vt:lpstr>
      <vt:lpstr>The Gospel Invitation Warns Sinners of Eternal Doom (Rev. 22:15)</vt:lpstr>
      <vt:lpstr>The Gospel Invitation Must Always be Offered because Salvation is Always Available (Rev. 22:17)</vt:lpstr>
      <vt:lpstr>The Gospel Invitation Must Always be Offered because Salvation is Always Available (Rev. 22:17)</vt:lpstr>
      <vt:lpstr>The Gospel Invitation is Apostolic Tradition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2019-11-07T22:34:19Z</dcterms:created>
  <dcterms:modified xsi:type="dcterms:W3CDTF">2019-11-24T15:01:40Z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