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4" r:id="rId8"/>
    <p:sldId id="325" r:id="rId9"/>
    <p:sldId id="326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77" d="100"/>
          <a:sy n="77" d="100"/>
        </p:scale>
        <p:origin x="120" y="28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F84A-F957-4A78-BE00-4083D3B8B3CF}" type="datetime1">
              <a:rPr lang="en-US" smtClean="0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D2BB-D629-4DCB-9361-17C54433427F}" type="datetime1">
              <a:rPr lang="en-US" smtClean="0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8CCE-D849-4615-B7CC-3A9F815ED6C3}" type="datetime1">
              <a:rPr lang="en-US" smtClean="0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A32C-8172-48DA-B96A-1D9F8E3681A9}" type="datetime1">
              <a:rPr lang="en-US" smtClean="0"/>
              <a:t>11/3/2019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446-F378-4962-81EB-251178AD8573}" type="datetime1">
              <a:rPr lang="en-US" smtClean="0"/>
              <a:t>11/3/2019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63FF-69EB-47CC-9009-50D4C10B33D9}" type="datetime1">
              <a:rPr lang="en-US" smtClean="0"/>
              <a:t>11/3/2019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2655-C31E-4323-9DD4-E59A129D07EB}" type="datetime1">
              <a:rPr lang="en-US" smtClean="0"/>
              <a:t>11/3/2019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A8C2-DF97-4FF6-A617-0033F7934F96}" type="datetime1">
              <a:rPr lang="en-US" smtClean="0"/>
              <a:t>11/3/2019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F3FA-1FED-400F-A8D5-961B73EA91EC}" type="datetime1">
              <a:rPr lang="en-US" smtClean="0"/>
              <a:t>11/3/2019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CD1C-1A84-4A27-B522-5AF1FFA706B6}" type="datetime1">
              <a:rPr lang="en-US" smtClean="0"/>
              <a:t>11/3/2019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86F4-C9BD-4448-8F26-3EB376E9C8B6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514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Trustworthy and Trusting Others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Reading: 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7:7-12</a:t>
            </a:r>
          </a:p>
        </p:txBody>
      </p:sp>
      <p:pic>
        <p:nvPicPr>
          <p:cNvPr id="5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B81F17C-9BBE-430C-9570-3121FD40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456" y="228600"/>
            <a:ext cx="9126800" cy="18288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of Trustworthiness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 develop and maintain trust)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456" y="2400300"/>
            <a:ext cx="10058399" cy="3733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Love, </a:t>
            </a:r>
            <a:r>
              <a:rPr lang="en-US" sz="4400" i="1" dirty="0"/>
              <a:t>1 Corinthians 13:4-8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Honesty, </a:t>
            </a:r>
            <a:r>
              <a:rPr lang="en-US" sz="4400" i="1" dirty="0"/>
              <a:t>Matthew 5:37; James 5:12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Dependability, </a:t>
            </a:r>
            <a:r>
              <a:rPr lang="en-US" sz="4400" i="1" dirty="0"/>
              <a:t>Luke 12:40-46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Capability, </a:t>
            </a:r>
            <a:r>
              <a:rPr lang="en-US" sz="4400" i="1" dirty="0"/>
              <a:t>Matthew 25:14-15, 21, 23, 26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FC5A320-17EA-4C1B-ACC7-47EC1D1A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3705FC-6363-4754-AE4B-2254197D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54" y="636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456" y="1981200"/>
            <a:ext cx="10058399" cy="4812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>
                <a:solidFill>
                  <a:srgbClr val="FFFF00"/>
                </a:solidFill>
              </a:rPr>
              <a:t>God</a:t>
            </a:r>
            <a:r>
              <a:rPr lang="en-US" sz="4400" dirty="0"/>
              <a:t>, </a:t>
            </a:r>
            <a:r>
              <a:rPr lang="en-US" sz="4400" i="1" dirty="0"/>
              <a:t>Hebrews 2:13 </a:t>
            </a:r>
            <a:r>
              <a:rPr lang="en-US" sz="4400" dirty="0"/>
              <a:t>(Christ, </a:t>
            </a:r>
            <a:r>
              <a:rPr lang="en-US" sz="4400" i="1" dirty="0"/>
              <a:t>Psalm 2:12</a:t>
            </a:r>
            <a:r>
              <a:rPr lang="en-US" sz="44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4200" dirty="0"/>
              <a:t>Because He loves us, saves us, protects us</a:t>
            </a:r>
          </a:p>
          <a:p>
            <a:pPr lvl="1">
              <a:lnSpc>
                <a:spcPct val="100000"/>
              </a:lnSpc>
            </a:pPr>
            <a:r>
              <a:rPr lang="en-US" sz="4200" dirty="0"/>
              <a:t>He is constant, sure, and steady, </a:t>
            </a:r>
            <a:r>
              <a:rPr lang="en-US" sz="4200" i="1" dirty="0"/>
              <a:t>Psalm 7:1; 9:10; 56:11</a:t>
            </a:r>
          </a:p>
          <a:p>
            <a:pPr lvl="1">
              <a:lnSpc>
                <a:spcPct val="100000"/>
              </a:lnSpc>
            </a:pPr>
            <a:r>
              <a:rPr lang="en-US" sz="4200" dirty="0"/>
              <a:t>Supreme confidence, </a:t>
            </a:r>
            <a:r>
              <a:rPr lang="en-US" sz="4200" i="1" dirty="0"/>
              <a:t>Psalm 118:5-9</a:t>
            </a:r>
          </a:p>
          <a:p>
            <a:pPr lvl="1">
              <a:lnSpc>
                <a:spcPct val="100000"/>
              </a:lnSpc>
            </a:pPr>
            <a:r>
              <a:rPr lang="en-US" sz="4200" dirty="0"/>
              <a:t>Salvation and guide, </a:t>
            </a:r>
            <a:r>
              <a:rPr lang="en-US" sz="4200" i="1" dirty="0"/>
              <a:t>Jeremiah 17:5-7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A1D47BB8-0705-4656-9E5A-5D102839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56" y="152400"/>
            <a:ext cx="9126800" cy="16764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We Should Trust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why)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0FB0D-0B5C-43C2-9C1F-120BCC0E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54" y="6377940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21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2322" y="2008056"/>
            <a:ext cx="10827774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>
                <a:solidFill>
                  <a:srgbClr val="FFFF00"/>
                </a:solidFill>
              </a:rPr>
              <a:t>Family</a:t>
            </a:r>
            <a:r>
              <a:rPr lang="en-US" sz="4400" dirty="0"/>
              <a:t>, </a:t>
            </a:r>
            <a:r>
              <a:rPr lang="en-US" sz="4400" i="1" dirty="0"/>
              <a:t>Ephesians 5:33-6:4</a:t>
            </a:r>
            <a:endParaRPr lang="en-US" sz="4400" dirty="0"/>
          </a:p>
          <a:p>
            <a:pPr lvl="1">
              <a:lnSpc>
                <a:spcPct val="100000"/>
              </a:lnSpc>
            </a:pPr>
            <a:r>
              <a:rPr lang="en-US" sz="4200" u="sng" dirty="0"/>
              <a:t>Spouses</a:t>
            </a:r>
            <a:r>
              <a:rPr lang="en-US" sz="4200" dirty="0"/>
              <a:t>, </a:t>
            </a:r>
            <a:r>
              <a:rPr lang="en-US" sz="4200" i="1" dirty="0"/>
              <a:t>Proverbs 31:10-11 (Gen. 2:23)</a:t>
            </a:r>
          </a:p>
          <a:p>
            <a:pPr lvl="1">
              <a:lnSpc>
                <a:spcPct val="100000"/>
              </a:lnSpc>
            </a:pPr>
            <a:r>
              <a:rPr lang="en-US" sz="4200" u="sng" dirty="0"/>
              <a:t>Parents</a:t>
            </a:r>
            <a:r>
              <a:rPr lang="en-US" sz="4200" dirty="0"/>
              <a:t>, </a:t>
            </a:r>
            <a:r>
              <a:rPr lang="en-US" sz="4200" i="1" dirty="0"/>
              <a:t>Matthew 7:9-11 (Eph. 6:4); </a:t>
            </a:r>
            <a:br>
              <a:rPr lang="en-US" sz="4200" i="1" dirty="0"/>
            </a:br>
            <a:r>
              <a:rPr lang="en-US" sz="4200" i="1" dirty="0"/>
              <a:t>2 Corinthians 12:14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Be reliable so children can trust and respect you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Humble and righteous, </a:t>
            </a:r>
            <a:r>
              <a:rPr lang="en-US" sz="4000" i="1" dirty="0"/>
              <a:t>Proverbs 20:6-7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22" y="304800"/>
            <a:ext cx="9524090" cy="153756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We Should Trust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why)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EC745-1F84-4502-92FA-41825F53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54" y="6377940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76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981200"/>
            <a:ext cx="10284956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cap="small" dirty="0">
                <a:solidFill>
                  <a:srgbClr val="FFFF00"/>
                </a:solidFill>
              </a:rPr>
              <a:t>Family</a:t>
            </a:r>
            <a:r>
              <a:rPr lang="en-US" sz="4400" dirty="0"/>
              <a:t>, </a:t>
            </a:r>
            <a:r>
              <a:rPr lang="en-US" sz="4400" i="1" dirty="0"/>
              <a:t>Ephesians 5:33-6:4</a:t>
            </a:r>
            <a:endParaRPr lang="en-US" sz="4400" dirty="0"/>
          </a:p>
          <a:p>
            <a:pPr lvl="1">
              <a:lnSpc>
                <a:spcPct val="100000"/>
              </a:lnSpc>
            </a:pPr>
            <a:r>
              <a:rPr lang="en-US" sz="4200" u="sng" dirty="0"/>
              <a:t>Children</a:t>
            </a:r>
            <a:r>
              <a:rPr lang="en-US" sz="4200" dirty="0"/>
              <a:t>, </a:t>
            </a:r>
            <a:r>
              <a:rPr lang="en-US" sz="4200" i="1" dirty="0"/>
              <a:t>Ephesians 6:2-3; 1 Tim. 5:4, 8, 16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God’s will in the home produces trust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Destroyed by selfishness, </a:t>
            </a:r>
            <a:r>
              <a:rPr lang="en-US" sz="4000" i="1" dirty="0"/>
              <a:t>Mark 7:9-13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Children should be trustworthy to treat parents with dignity, </a:t>
            </a:r>
            <a:r>
              <a:rPr lang="en-US" sz="4000" i="1" dirty="0"/>
              <a:t>Proverbs 19:26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228600"/>
            <a:ext cx="9368969" cy="1630471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We Should Trust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why)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32F4-750D-450A-923A-0626DAD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283" y="644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19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2667000"/>
            <a:ext cx="10281325" cy="350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Brethren</a:t>
            </a:r>
            <a:r>
              <a:rPr lang="en-US" sz="4800" dirty="0"/>
              <a:t>, </a:t>
            </a:r>
            <a:r>
              <a:rPr lang="en-US" sz="4800" i="1" dirty="0"/>
              <a:t>Romans 12:9-18</a:t>
            </a:r>
            <a:endParaRPr lang="en-US" sz="4800" dirty="0"/>
          </a:p>
          <a:p>
            <a:pPr lvl="1" hangingPunct="0">
              <a:lnSpc>
                <a:spcPct val="100000"/>
              </a:lnSpc>
            </a:pPr>
            <a:r>
              <a:rPr lang="en-US" sz="4400" dirty="0"/>
              <a:t>Ill treatment destroys trustworthiness and our ability to trust</a:t>
            </a:r>
          </a:p>
          <a:p>
            <a:pPr lvl="1" hangingPunct="0">
              <a:lnSpc>
                <a:spcPct val="100000"/>
              </a:lnSpc>
            </a:pPr>
            <a:r>
              <a:rPr lang="en-US" sz="4400" dirty="0"/>
              <a:t>Like-minded, </a:t>
            </a:r>
            <a:r>
              <a:rPr lang="en-US" sz="4400" i="1" dirty="0"/>
              <a:t>Philippians 2:19-24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35070"/>
            <a:ext cx="9140369" cy="195093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We Should Trust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why)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32F4-750D-450A-923A-0626DAD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283" y="644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88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8781" y="2133600"/>
            <a:ext cx="9909631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Communication</a:t>
            </a:r>
            <a:r>
              <a:rPr lang="en-US" sz="4800" dirty="0"/>
              <a:t>, </a:t>
            </a:r>
            <a:r>
              <a:rPr lang="en-US" sz="4800" i="1" dirty="0"/>
              <a:t>Ephesians 4:25, 31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Unity in action</a:t>
            </a:r>
            <a:r>
              <a:rPr lang="en-US" sz="4800" dirty="0"/>
              <a:t>,</a:t>
            </a:r>
            <a:r>
              <a:rPr lang="en-US" sz="4800" i="1" dirty="0"/>
              <a:t> Ecclesiastes 4:9-12</a:t>
            </a:r>
            <a:endParaRPr lang="en-US" sz="4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Friendship</a:t>
            </a:r>
            <a:r>
              <a:rPr lang="en-US" sz="4800" dirty="0"/>
              <a:t>, </a:t>
            </a:r>
            <a:r>
              <a:rPr lang="en-US" sz="4800" i="1" dirty="0"/>
              <a:t>Ephesians 4:32; Phil. 2:4 (Proverbs 27:6)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51" y="382041"/>
            <a:ext cx="10443032" cy="126512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Result From Trust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32F4-750D-450A-923A-0626DAD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283" y="644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5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8781" y="2286000"/>
            <a:ext cx="9713502" cy="304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Compassion and Mercy</a:t>
            </a:r>
            <a:r>
              <a:rPr lang="en-US" sz="4800" dirty="0"/>
              <a:t>,</a:t>
            </a:r>
            <a:br>
              <a:rPr lang="en-US" sz="4800" dirty="0"/>
            </a:br>
            <a:r>
              <a:rPr lang="en-US" sz="4800" i="1" dirty="0"/>
              <a:t>Colossians 3:13; Matthew 18:21-22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Peace</a:t>
            </a:r>
            <a:r>
              <a:rPr lang="en-US" sz="4800" dirty="0"/>
              <a:t>,</a:t>
            </a:r>
            <a:r>
              <a:rPr lang="en-US" sz="4800" i="1" dirty="0"/>
              <a:t> Colossians 3:15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351" y="382041"/>
            <a:ext cx="10443032" cy="144675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Result From Trust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32F4-750D-450A-923A-0626DAD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283" y="644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93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1" y="2286000"/>
            <a:ext cx="10021411" cy="3429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Trust God</a:t>
            </a:r>
            <a:r>
              <a:rPr lang="en-US" sz="4800" dirty="0"/>
              <a:t>, </a:t>
            </a:r>
            <a:r>
              <a:rPr lang="en-US" sz="4800" i="1" dirty="0"/>
              <a:t>Psalm 4:5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Trust Family</a:t>
            </a:r>
            <a:r>
              <a:rPr lang="en-US" sz="4800" dirty="0"/>
              <a:t>, </a:t>
            </a:r>
            <a:r>
              <a:rPr lang="en-US" sz="4800" i="1" dirty="0"/>
              <a:t>Proverbs 14:26; 15:20</a:t>
            </a:r>
            <a:endParaRPr lang="en-US" sz="48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cap="small" dirty="0">
                <a:solidFill>
                  <a:srgbClr val="FFFF00"/>
                </a:solidFill>
              </a:rPr>
              <a:t>Trust Brethren</a:t>
            </a:r>
            <a:r>
              <a:rPr lang="en-US" sz="4800" dirty="0"/>
              <a:t>,</a:t>
            </a:r>
            <a:r>
              <a:rPr lang="en-US" sz="4800" i="1" dirty="0"/>
              <a:t> Romans 14:19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7D150DA-415A-4F3D-B0A4-096D831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A140982-DB77-4D70-9B72-8796174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0" y="382041"/>
            <a:ext cx="10128973" cy="137055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Trustworthy to Trust Others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532F4-750D-450A-923A-0626DAD6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283" y="644760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87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128</TotalTime>
  <Words>244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Trustworthy and Trusting Others</vt:lpstr>
      <vt:lpstr>Traits of Trustworthiness (To develop and maintain trust) </vt:lpstr>
      <vt:lpstr>Whom We Should Trust (And why) </vt:lpstr>
      <vt:lpstr>Whom We Should Trust (And why) </vt:lpstr>
      <vt:lpstr>Whom We Should Trust (And why) </vt:lpstr>
      <vt:lpstr>Whom We Should Trust (And why) </vt:lpstr>
      <vt:lpstr>Blessings Result From Trust</vt:lpstr>
      <vt:lpstr>Blessings Result From Trust</vt:lpstr>
      <vt:lpstr>Trustworthy to Trust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Trustworthiness and Trusting Others</dc:title>
  <dc:creator>Joe R Price</dc:creator>
  <cp:lastModifiedBy>Joe R Price</cp:lastModifiedBy>
  <cp:revision>43</cp:revision>
  <dcterms:created xsi:type="dcterms:W3CDTF">2019-10-29T22:06:07Z</dcterms:created>
  <dcterms:modified xsi:type="dcterms:W3CDTF">2019-11-03T14:45:07Z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