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4"/>
  </p:sldMasterIdLst>
  <p:notesMasterIdLst>
    <p:notesMasterId r:id="rId17"/>
  </p:notesMasterIdLst>
  <p:handoutMasterIdLst>
    <p:handoutMasterId r:id="rId18"/>
  </p:handoutMasterIdLst>
  <p:sldIdLst>
    <p:sldId id="267" r:id="rId5"/>
    <p:sldId id="278" r:id="rId6"/>
    <p:sldId id="269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599" autoAdjust="0"/>
  </p:normalViewPr>
  <p:slideViewPr>
    <p:cSldViewPr>
      <p:cViewPr varScale="1">
        <p:scale>
          <a:sx n="110" d="100"/>
          <a:sy n="110" d="100"/>
        </p:scale>
        <p:origin x="552" y="10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12/22/2019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12/22/2019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DA3A3E-FDB8-4E9F-A730-4CE41C100F94}" type="datetime1">
              <a:rPr lang="en-US" smtClean="0"/>
              <a:t>12/22/2019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E76D-B0CE-439A-8A5A-2E9AD1D6F1C5}" type="datetime1">
              <a:rPr lang="en-US" smtClean="0"/>
              <a:t>12/22/2019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E6B0-6A41-418F-AD7E-DE4B15A8050E}" type="datetime1">
              <a:rPr lang="en-US" smtClean="0"/>
              <a:t>12/22/2019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0DFE-381E-4FAF-A678-256EF1CDE09D}" type="datetime1">
              <a:rPr lang="en-US" smtClean="0"/>
              <a:t>12/22/2019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798FD-4FAD-4C04-817D-1DC3BC9458A0}" type="datetime1">
              <a:rPr lang="en-US" smtClean="0"/>
              <a:t>12/22/2019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627C-2ED2-48F2-9D99-69F32F413030}" type="datetime1">
              <a:rPr lang="en-US" smtClean="0"/>
              <a:t>12/22/2019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B73B-02C2-49C3-AB6C-7CFDB96859AB}" type="datetime1">
              <a:rPr lang="en-US" smtClean="0"/>
              <a:t>12/22/2019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C2B7-BE1B-416A-83DB-98B1E8E839CE}" type="datetime1">
              <a:rPr lang="en-US" smtClean="0"/>
              <a:t>12/22/2019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5ECD-24AE-4401-90D1-C58988C6D938}" type="datetime1">
              <a:rPr lang="en-US" smtClean="0"/>
              <a:t>12/22/2019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821E-EAF8-4BD7-9587-54E9D072C3E4}" type="datetime1">
              <a:rPr lang="en-US" smtClean="0"/>
              <a:t>12/22/2019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3A07-E4F3-49D4-8E7F-959E743828B5}" type="datetime1">
              <a:rPr lang="en-US" smtClean="0"/>
              <a:t>12/22/2019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596527A-4F6C-493F-976B-B19B98817BF4}" type="datetime1">
              <a:rPr lang="en-US" smtClean="0"/>
              <a:t>12/22/2019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2" y="1905003"/>
            <a:ext cx="9829800" cy="1625599"/>
          </a:xfrm>
        </p:spPr>
        <p:txBody>
          <a:bodyPr>
            <a:normAutofit/>
          </a:bodyPr>
          <a:lstStyle/>
          <a:p>
            <a:r>
              <a:rPr lang="en-US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Apostolic Preaching in Acts</a:t>
            </a:r>
            <a:endParaRPr lang="en-US" sz="6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2" y="3962400"/>
            <a:ext cx="9829799" cy="838200"/>
          </a:xfrm>
        </p:spPr>
        <p:txBody>
          <a:bodyPr>
            <a:noAutofit/>
          </a:bodyPr>
          <a:lstStyle/>
          <a:p>
            <a:r>
              <a:rPr lang="en-US" sz="4400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Scripture Reading: 1 Corinthians 4:9-16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276238B-D14D-40CE-8FDE-5642B1F09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7" y="6310958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046714"/>
          </a:xfrm>
        </p:spPr>
        <p:txBody>
          <a:bodyPr>
            <a:norm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Personal Accountability to God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42D020-E2B2-41C5-8591-3C4ACE5F7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212" y="6536499"/>
            <a:ext cx="711015" cy="304800"/>
          </a:xfrm>
        </p:spPr>
        <p:txBody>
          <a:bodyPr/>
          <a:lstStyle/>
          <a:p>
            <a:fld id="{DF28FB93-0A08-4E7D-8E63-9EFA29F1E093}" type="slidenum">
              <a:rPr lang="en-US" sz="12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pPr/>
              <a:t>10</a:t>
            </a:fld>
            <a:endParaRPr lang="en-US" sz="12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6CEE7B-3B9A-4204-89A7-3151E4B81D57}"/>
              </a:ext>
            </a:extLst>
          </p:cNvPr>
          <p:cNvSpPr txBox="1"/>
          <p:nvPr/>
        </p:nvSpPr>
        <p:spPr>
          <a:xfrm>
            <a:off x="332100" y="4004713"/>
            <a:ext cx="5609912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Gospel is Universal</a:t>
            </a:r>
          </a:p>
          <a:p>
            <a:pPr algn="ctr">
              <a:spcBef>
                <a:spcPts val="300"/>
              </a:spcBef>
            </a:pP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10:34-35; 17:30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2D03F2-560E-40C8-BB35-09BABBDBFFE2}"/>
              </a:ext>
            </a:extLst>
          </p:cNvPr>
          <p:cNvSpPr txBox="1"/>
          <p:nvPr/>
        </p:nvSpPr>
        <p:spPr>
          <a:xfrm>
            <a:off x="5942012" y="4002517"/>
            <a:ext cx="5943596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All are Accountable</a:t>
            </a:r>
          </a:p>
          <a:p>
            <a:pPr algn="ctr">
              <a:spcBef>
                <a:spcPts val="300"/>
              </a:spcBef>
            </a:pP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17:31; 20:21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2B880A-FD35-4356-9715-1B2C7E7EAAE1}"/>
              </a:ext>
            </a:extLst>
          </p:cNvPr>
          <p:cNvCxnSpPr>
            <a:cxnSpLocks/>
          </p:cNvCxnSpPr>
          <p:nvPr/>
        </p:nvCxnSpPr>
        <p:spPr>
          <a:xfrm>
            <a:off x="6092824" y="4038600"/>
            <a:ext cx="0" cy="142645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>
            <a:extLst>
              <a:ext uri="{FF2B5EF4-FFF2-40B4-BE49-F238E27FC236}">
                <a16:creationId xmlns:a16="http://schemas.microsoft.com/office/drawing/2014/main" id="{93820525-71D5-4514-BF62-BB2EEC8FA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4256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652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422030" y="762001"/>
            <a:ext cx="9344765" cy="2400657"/>
          </a:xfrm>
        </p:spPr>
        <p:txBody>
          <a:bodyPr>
            <a:norm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Whole Counsel of God</a:t>
            </a:r>
            <a:b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(Acts 20:27)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42D020-E2B2-41C5-8591-3C4ACE5F7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212" y="6536499"/>
            <a:ext cx="711015" cy="304800"/>
          </a:xfrm>
        </p:spPr>
        <p:txBody>
          <a:bodyPr/>
          <a:lstStyle/>
          <a:p>
            <a:fld id="{DF28FB93-0A08-4E7D-8E63-9EFA29F1E093}" type="slidenum">
              <a:rPr lang="en-US" sz="12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pPr/>
              <a:t>11</a:t>
            </a:fld>
            <a:endParaRPr lang="en-US" sz="12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6CEE7B-3B9A-4204-89A7-3151E4B81D57}"/>
              </a:ext>
            </a:extLst>
          </p:cNvPr>
          <p:cNvSpPr txBox="1"/>
          <p:nvPr/>
        </p:nvSpPr>
        <p:spPr>
          <a:xfrm>
            <a:off x="524337" y="3957072"/>
            <a:ext cx="3400106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4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Need</a:t>
            </a:r>
          </a:p>
          <a:p>
            <a:pPr algn="ctr">
              <a:spcBef>
                <a:spcPts val="300"/>
              </a:spcBef>
            </a:pP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20:20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2D03F2-560E-40C8-BB35-09BABBDBFFE2}"/>
              </a:ext>
            </a:extLst>
          </p:cNvPr>
          <p:cNvSpPr txBox="1"/>
          <p:nvPr/>
        </p:nvSpPr>
        <p:spPr>
          <a:xfrm>
            <a:off x="4225706" y="3962272"/>
            <a:ext cx="3737412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4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Opposition</a:t>
            </a:r>
          </a:p>
          <a:p>
            <a:pPr algn="ctr">
              <a:spcBef>
                <a:spcPts val="300"/>
              </a:spcBef>
            </a:pP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5:18-20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2B880A-FD35-4356-9715-1B2C7E7EAAE1}"/>
              </a:ext>
            </a:extLst>
          </p:cNvPr>
          <p:cNvCxnSpPr>
            <a:cxnSpLocks/>
          </p:cNvCxnSpPr>
          <p:nvPr/>
        </p:nvCxnSpPr>
        <p:spPr>
          <a:xfrm>
            <a:off x="3924443" y="4077921"/>
            <a:ext cx="0" cy="11509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>
            <a:extLst>
              <a:ext uri="{FF2B5EF4-FFF2-40B4-BE49-F238E27FC236}">
                <a16:creationId xmlns:a16="http://schemas.microsoft.com/office/drawing/2014/main" id="{93820525-71D5-4514-BF62-BB2EEC8FA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4256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3ADD9B-A57A-46AB-AB37-3AF3B96087F1}"/>
              </a:ext>
            </a:extLst>
          </p:cNvPr>
          <p:cNvCxnSpPr>
            <a:cxnSpLocks/>
          </p:cNvCxnSpPr>
          <p:nvPr/>
        </p:nvCxnSpPr>
        <p:spPr>
          <a:xfrm>
            <a:off x="7963118" y="4167994"/>
            <a:ext cx="0" cy="11509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9EDC85F-AE11-4274-B646-8F1517F93953}"/>
              </a:ext>
            </a:extLst>
          </p:cNvPr>
          <p:cNvSpPr txBox="1"/>
          <p:nvPr/>
        </p:nvSpPr>
        <p:spPr>
          <a:xfrm>
            <a:off x="7963618" y="3957072"/>
            <a:ext cx="3858901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4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Persecution</a:t>
            </a:r>
          </a:p>
          <a:p>
            <a:pPr algn="ctr">
              <a:spcBef>
                <a:spcPts val="300"/>
              </a:spcBef>
            </a:pP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5:40-42</a:t>
            </a:r>
          </a:p>
        </p:txBody>
      </p:sp>
    </p:spTree>
    <p:extLst>
      <p:ext uri="{BB962C8B-B14F-4D97-AF65-F5344CB8AC3E}">
        <p14:creationId xmlns:p14="http://schemas.microsoft.com/office/powerpoint/2010/main" val="226017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422030" y="609600"/>
            <a:ext cx="9344765" cy="2666999"/>
          </a:xfrm>
        </p:spPr>
        <p:txBody>
          <a:bodyPr>
            <a:norm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Faithfully Preached</a:t>
            </a:r>
            <a:b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“all the words of this life”</a:t>
            </a:r>
            <a:br>
              <a:rPr lang="en-U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Acts 5:20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42D020-E2B2-41C5-8591-3C4ACE5F7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212" y="6536499"/>
            <a:ext cx="711015" cy="304800"/>
          </a:xfrm>
        </p:spPr>
        <p:txBody>
          <a:bodyPr/>
          <a:lstStyle/>
          <a:p>
            <a:fld id="{DF28FB93-0A08-4E7D-8E63-9EFA29F1E093}" type="slidenum">
              <a:rPr lang="en-US" sz="12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pPr/>
              <a:t>12</a:t>
            </a:fld>
            <a:endParaRPr lang="en-US" sz="12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6CEE7B-3B9A-4204-89A7-3151E4B81D57}"/>
              </a:ext>
            </a:extLst>
          </p:cNvPr>
          <p:cNvSpPr txBox="1"/>
          <p:nvPr/>
        </p:nvSpPr>
        <p:spPr>
          <a:xfrm>
            <a:off x="455612" y="4004713"/>
            <a:ext cx="5486400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All Their Writings</a:t>
            </a:r>
          </a:p>
          <a:p>
            <a:pPr algn="ctr">
              <a:spcBef>
                <a:spcPts val="300"/>
              </a:spcBef>
            </a:pP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 Cor. 14:37; 2 Tim. 3:16; 2 Pet. 3:1-2, 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2D03F2-560E-40C8-BB35-09BABBDBFFE2}"/>
              </a:ext>
            </a:extLst>
          </p:cNvPr>
          <p:cNvSpPr txBox="1"/>
          <p:nvPr/>
        </p:nvSpPr>
        <p:spPr>
          <a:xfrm>
            <a:off x="5942012" y="4004713"/>
            <a:ext cx="5943596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“Hear these words”</a:t>
            </a:r>
          </a:p>
          <a:p>
            <a:pPr algn="ctr">
              <a:spcBef>
                <a:spcPts val="300"/>
              </a:spcBef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-Believe and obey-</a:t>
            </a:r>
          </a:p>
          <a:p>
            <a:pPr algn="ctr">
              <a:spcBef>
                <a:spcPts val="300"/>
              </a:spcBef>
            </a:pP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2:22; John 13:20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2B880A-FD35-4356-9715-1B2C7E7EAAE1}"/>
              </a:ext>
            </a:extLst>
          </p:cNvPr>
          <p:cNvCxnSpPr>
            <a:cxnSpLocks/>
          </p:cNvCxnSpPr>
          <p:nvPr/>
        </p:nvCxnSpPr>
        <p:spPr>
          <a:xfrm>
            <a:off x="6110241" y="4191000"/>
            <a:ext cx="0" cy="142645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>
            <a:extLst>
              <a:ext uri="{FF2B5EF4-FFF2-40B4-BE49-F238E27FC236}">
                <a16:creationId xmlns:a16="http://schemas.microsoft.com/office/drawing/2014/main" id="{93820525-71D5-4514-BF62-BB2EEC8FA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4256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865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4212" y="431800"/>
            <a:ext cx="10285731" cy="1168400"/>
          </a:xfrm>
        </p:spPr>
        <p:txBody>
          <a:bodyPr>
            <a:norm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Great Commission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69912" y="1905000"/>
            <a:ext cx="11049000" cy="4165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Apostles sent to preach, </a:t>
            </a: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John 20:21; Mk. 16:15</a:t>
            </a:r>
          </a:p>
          <a:p>
            <a:pPr>
              <a:lnSpc>
                <a:spcPct val="100000"/>
              </a:lnSpc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Receive them…Receive Son/Father, </a:t>
            </a: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John 13:20</a:t>
            </a:r>
          </a:p>
          <a:p>
            <a:pPr>
              <a:lnSpc>
                <a:spcPct val="100000"/>
              </a:lnSpc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Apostles’ gospel is Christ’s gospel, </a:t>
            </a: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Thess. 1:5</a:t>
            </a:r>
          </a:p>
          <a:p>
            <a:pPr>
              <a:lnSpc>
                <a:spcPct val="100000"/>
              </a:lnSpc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Early Christians diligently devoted themselves to the apostles’ teaching, </a:t>
            </a: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Acts 2:42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B4FB8F-1807-4980-BD6B-7A898227E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7811" y="6525016"/>
            <a:ext cx="636402" cy="304800"/>
          </a:xfrm>
        </p:spPr>
        <p:txBody>
          <a:bodyPr/>
          <a:lstStyle/>
          <a:p>
            <a:fld id="{DF28FB93-0A08-4E7D-8E63-9EFA29F1E093}" type="slidenum">
              <a:rPr lang="en-US" sz="12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pPr/>
              <a:t>2</a:t>
            </a:fld>
            <a:endParaRPr lang="en-US" sz="12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8B094C7-7F32-4F7B-A3B4-5A16DFA3A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4256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057401"/>
          </a:xfrm>
        </p:spPr>
        <p:txBody>
          <a:bodyPr>
            <a:norm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The Apostles’ Preaching:</a:t>
            </a:r>
            <a:b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Commandment Obeyed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42D020-E2B2-41C5-8591-3C4ACE5F7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212" y="6536499"/>
            <a:ext cx="711015" cy="304800"/>
          </a:xfrm>
        </p:spPr>
        <p:txBody>
          <a:bodyPr/>
          <a:lstStyle/>
          <a:p>
            <a:fld id="{DF28FB93-0A08-4E7D-8E63-9EFA29F1E093}" type="slidenum">
              <a:rPr lang="en-US" sz="12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pPr/>
              <a:t>3</a:t>
            </a:fld>
            <a:endParaRPr lang="en-US" sz="12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6CEE7B-3B9A-4204-89A7-3151E4B81D57}"/>
              </a:ext>
            </a:extLst>
          </p:cNvPr>
          <p:cNvSpPr txBox="1"/>
          <p:nvPr/>
        </p:nvSpPr>
        <p:spPr>
          <a:xfrm>
            <a:off x="455611" y="3744294"/>
            <a:ext cx="2649831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4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Command</a:t>
            </a:r>
          </a:p>
          <a:p>
            <a:pPr algn="ctr">
              <a:spcBef>
                <a:spcPts val="300"/>
              </a:spcBef>
            </a:pP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10:42; 5:20 (29)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2D03F2-560E-40C8-BB35-09BABBDBFFE2}"/>
              </a:ext>
            </a:extLst>
          </p:cNvPr>
          <p:cNvSpPr txBox="1"/>
          <p:nvPr/>
        </p:nvSpPr>
        <p:spPr>
          <a:xfrm>
            <a:off x="3105442" y="3744294"/>
            <a:ext cx="2286000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4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Message</a:t>
            </a:r>
          </a:p>
          <a:p>
            <a:pPr algn="ctr">
              <a:spcBef>
                <a:spcPts val="300"/>
              </a:spcBef>
            </a:pP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13:5-12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2B880A-FD35-4356-9715-1B2C7E7EAAE1}"/>
              </a:ext>
            </a:extLst>
          </p:cNvPr>
          <p:cNvCxnSpPr>
            <a:cxnSpLocks/>
          </p:cNvCxnSpPr>
          <p:nvPr/>
        </p:nvCxnSpPr>
        <p:spPr>
          <a:xfrm>
            <a:off x="3122612" y="4004712"/>
            <a:ext cx="0" cy="142645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1F0C09-8A32-4033-B9A1-54776AE9CA7E}"/>
              </a:ext>
            </a:extLst>
          </p:cNvPr>
          <p:cNvCxnSpPr>
            <a:cxnSpLocks/>
          </p:cNvCxnSpPr>
          <p:nvPr/>
        </p:nvCxnSpPr>
        <p:spPr>
          <a:xfrm>
            <a:off x="5434164" y="4004712"/>
            <a:ext cx="0" cy="142645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73C43DD-9682-4E7A-9163-318AA3B2336C}"/>
              </a:ext>
            </a:extLst>
          </p:cNvPr>
          <p:cNvSpPr txBox="1"/>
          <p:nvPr/>
        </p:nvSpPr>
        <p:spPr>
          <a:xfrm>
            <a:off x="5637216" y="3744294"/>
            <a:ext cx="6095998" cy="2669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-Gospel,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Mk. 16:15, 20</a:t>
            </a:r>
          </a:p>
          <a:p>
            <a:pPr>
              <a:spcBef>
                <a:spcPts val="300"/>
              </a:spcBef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-Word of Lord,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8:25 </a:t>
            </a:r>
          </a:p>
          <a:p>
            <a:pPr>
              <a:spcBef>
                <a:spcPts val="300"/>
              </a:spcBef>
            </a:pP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The word,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8:4; 11:19; 16:6</a:t>
            </a:r>
          </a:p>
          <a:p>
            <a:pPr>
              <a:spcBef>
                <a:spcPts val="300"/>
              </a:spcBef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-Gospel of grace,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20:24, 32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3820525-71D5-4514-BF62-BB2EEC8FA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4256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92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8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1862689"/>
          </a:xfrm>
        </p:spPr>
        <p:txBody>
          <a:bodyPr>
            <a:norm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The Remedy for Sin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42D020-E2B2-41C5-8591-3C4ACE5F7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212" y="6536499"/>
            <a:ext cx="711015" cy="304800"/>
          </a:xfrm>
        </p:spPr>
        <p:txBody>
          <a:bodyPr/>
          <a:lstStyle/>
          <a:p>
            <a:fld id="{DF28FB93-0A08-4E7D-8E63-9EFA29F1E093}" type="slidenum">
              <a:rPr lang="en-US" sz="12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pPr/>
              <a:t>4</a:t>
            </a:fld>
            <a:endParaRPr lang="en-US" sz="12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6CEE7B-3B9A-4204-89A7-3151E4B81D57}"/>
              </a:ext>
            </a:extLst>
          </p:cNvPr>
          <p:cNvSpPr txBox="1"/>
          <p:nvPr/>
        </p:nvSpPr>
        <p:spPr>
          <a:xfrm>
            <a:off x="836616" y="3640989"/>
            <a:ext cx="4952998" cy="265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4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Repentance and Remission of Sins</a:t>
            </a:r>
          </a:p>
          <a:p>
            <a:pPr algn="ctr">
              <a:spcBef>
                <a:spcPts val="300"/>
              </a:spcBef>
            </a:pP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Luke 24:47-49</a:t>
            </a:r>
            <a:b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(Acts 20:21)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2D03F2-560E-40C8-BB35-09BABBDBFFE2}"/>
              </a:ext>
            </a:extLst>
          </p:cNvPr>
          <p:cNvSpPr txBox="1"/>
          <p:nvPr/>
        </p:nvSpPr>
        <p:spPr>
          <a:xfrm>
            <a:off x="6447843" y="3640989"/>
            <a:ext cx="5029167" cy="263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4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Teach, Baptize, Teach</a:t>
            </a:r>
          </a:p>
          <a:p>
            <a:pPr algn="ctr">
              <a:spcBef>
                <a:spcPts val="300"/>
              </a:spcBef>
            </a:pP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Matthew 28:19-20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300"/>
              </a:spcBef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Forgiveness, </a:t>
            </a: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13:38</a:t>
            </a:r>
          </a:p>
          <a:p>
            <a:pPr>
              <a:spcBef>
                <a:spcPts val="300"/>
              </a:spcBef>
            </a:pP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-Peace, </a:t>
            </a: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10:36, 37, 42-43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2B880A-FD35-4356-9715-1B2C7E7EAAE1}"/>
              </a:ext>
            </a:extLst>
          </p:cNvPr>
          <p:cNvCxnSpPr>
            <a:cxnSpLocks/>
          </p:cNvCxnSpPr>
          <p:nvPr/>
        </p:nvCxnSpPr>
        <p:spPr>
          <a:xfrm>
            <a:off x="5942012" y="4191000"/>
            <a:ext cx="0" cy="142645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>
            <a:extLst>
              <a:ext uri="{FF2B5EF4-FFF2-40B4-BE49-F238E27FC236}">
                <a16:creationId xmlns:a16="http://schemas.microsoft.com/office/drawing/2014/main" id="{93820525-71D5-4514-BF62-BB2EEC8FA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4256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712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422030" y="762001"/>
            <a:ext cx="9344765" cy="2400657"/>
          </a:xfrm>
        </p:spPr>
        <p:txBody>
          <a:bodyPr>
            <a:norm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Jesus is Christ</a:t>
            </a:r>
            <a:b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(Acts 2:22, 36)</a:t>
            </a:r>
            <a:b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Psalm 2:2, 6-7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42D020-E2B2-41C5-8591-3C4ACE5F7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212" y="6536499"/>
            <a:ext cx="711015" cy="304800"/>
          </a:xfrm>
        </p:spPr>
        <p:txBody>
          <a:bodyPr/>
          <a:lstStyle/>
          <a:p>
            <a:fld id="{DF28FB93-0A08-4E7D-8E63-9EFA29F1E093}" type="slidenum">
              <a:rPr lang="en-US" sz="12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pPr/>
              <a:t>5</a:t>
            </a:fld>
            <a:endParaRPr lang="en-US" sz="12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6CEE7B-3B9A-4204-89A7-3151E4B81D57}"/>
              </a:ext>
            </a:extLst>
          </p:cNvPr>
          <p:cNvSpPr txBox="1"/>
          <p:nvPr/>
        </p:nvSpPr>
        <p:spPr>
          <a:xfrm>
            <a:off x="531812" y="3695343"/>
            <a:ext cx="5365482" cy="263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4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Identified as Christ</a:t>
            </a:r>
          </a:p>
          <a:p>
            <a:pPr algn="ctr">
              <a:spcBef>
                <a:spcPts val="300"/>
              </a:spcBef>
            </a:pP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3:20; 8:5, 35; 9:20</a:t>
            </a:r>
          </a:p>
          <a:p>
            <a:pPr>
              <a:spcBef>
                <a:spcPts val="300"/>
              </a:spcBef>
            </a:pP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  -Anointed, </a:t>
            </a: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5:42; 17:2-3</a:t>
            </a:r>
          </a:p>
          <a:p>
            <a:pPr>
              <a:spcBef>
                <a:spcPts val="300"/>
              </a:spcBef>
            </a:pP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  -Son of God, </a:t>
            </a: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13:30-33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2D03F2-560E-40C8-BB35-09BABBDBFFE2}"/>
              </a:ext>
            </a:extLst>
          </p:cNvPr>
          <p:cNvSpPr txBox="1"/>
          <p:nvPr/>
        </p:nvSpPr>
        <p:spPr>
          <a:xfrm>
            <a:off x="6291531" y="3695343"/>
            <a:ext cx="5140375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4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Name of Jesus Christ</a:t>
            </a:r>
          </a:p>
          <a:p>
            <a:pPr algn="ctr">
              <a:spcBef>
                <a:spcPts val="300"/>
              </a:spcBef>
            </a:pP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8:12; 9:27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300"/>
              </a:spcBef>
              <a:tabLst>
                <a:tab pos="287338" algn="l"/>
              </a:tabLs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-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Ruling authority, 	</a:t>
            </a: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11:20-21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2B880A-FD35-4356-9715-1B2C7E7EAAE1}"/>
              </a:ext>
            </a:extLst>
          </p:cNvPr>
          <p:cNvCxnSpPr>
            <a:cxnSpLocks/>
          </p:cNvCxnSpPr>
          <p:nvPr/>
        </p:nvCxnSpPr>
        <p:spPr>
          <a:xfrm>
            <a:off x="6094412" y="4223266"/>
            <a:ext cx="0" cy="142645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>
            <a:extLst>
              <a:ext uri="{FF2B5EF4-FFF2-40B4-BE49-F238E27FC236}">
                <a16:creationId xmlns:a16="http://schemas.microsoft.com/office/drawing/2014/main" id="{93820525-71D5-4514-BF62-BB2EEC8FA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4256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792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1862689"/>
          </a:xfrm>
        </p:spPr>
        <p:txBody>
          <a:bodyPr>
            <a:norm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The Messiah’s Kingdom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42D020-E2B2-41C5-8591-3C4ACE5F7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212" y="6536499"/>
            <a:ext cx="711015" cy="304800"/>
          </a:xfrm>
        </p:spPr>
        <p:txBody>
          <a:bodyPr/>
          <a:lstStyle/>
          <a:p>
            <a:fld id="{DF28FB93-0A08-4E7D-8E63-9EFA29F1E093}" type="slidenum">
              <a:rPr lang="en-US" sz="12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pPr/>
              <a:t>6</a:t>
            </a:fld>
            <a:endParaRPr lang="en-US" sz="12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6CEE7B-3B9A-4204-89A7-3151E4B81D57}"/>
              </a:ext>
            </a:extLst>
          </p:cNvPr>
          <p:cNvSpPr txBox="1"/>
          <p:nvPr/>
        </p:nvSpPr>
        <p:spPr>
          <a:xfrm>
            <a:off x="442567" y="3653886"/>
            <a:ext cx="2590798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4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Kingdom of God</a:t>
            </a:r>
          </a:p>
          <a:p>
            <a:pPr algn="ctr">
              <a:spcBef>
                <a:spcPts val="300"/>
              </a:spcBef>
            </a:pP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8:12; 20:25; 28:23, 31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2D03F2-560E-40C8-BB35-09BABBDBFFE2}"/>
              </a:ext>
            </a:extLst>
          </p:cNvPr>
          <p:cNvSpPr txBox="1"/>
          <p:nvPr/>
        </p:nvSpPr>
        <p:spPr>
          <a:xfrm>
            <a:off x="3281530" y="3703900"/>
            <a:ext cx="4406559" cy="257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4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Church of Christ</a:t>
            </a:r>
          </a:p>
          <a:p>
            <a:pPr algn="ctr">
              <a:spcBef>
                <a:spcPts val="300"/>
              </a:spcBef>
            </a:pP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2:33, 36, 47; 20:25, 28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300"/>
              </a:spcBef>
            </a:pP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 -King, </a:t>
            </a: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2:33, 36</a:t>
            </a:r>
          </a:p>
          <a:p>
            <a:pPr>
              <a:spcBef>
                <a:spcPts val="300"/>
              </a:spcBef>
            </a:pP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 -Citizens, </a:t>
            </a: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2:47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2B880A-FD35-4356-9715-1B2C7E7EAAE1}"/>
              </a:ext>
            </a:extLst>
          </p:cNvPr>
          <p:cNvCxnSpPr>
            <a:cxnSpLocks/>
          </p:cNvCxnSpPr>
          <p:nvPr/>
        </p:nvCxnSpPr>
        <p:spPr>
          <a:xfrm>
            <a:off x="3198812" y="4190999"/>
            <a:ext cx="0" cy="142645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>
            <a:extLst>
              <a:ext uri="{FF2B5EF4-FFF2-40B4-BE49-F238E27FC236}">
                <a16:creationId xmlns:a16="http://schemas.microsoft.com/office/drawing/2014/main" id="{93820525-71D5-4514-BF62-BB2EEC8FA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4256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DBB98F-3D65-4C22-BD35-AB8D349C6608}"/>
              </a:ext>
            </a:extLst>
          </p:cNvPr>
          <p:cNvCxnSpPr>
            <a:cxnSpLocks/>
          </p:cNvCxnSpPr>
          <p:nvPr/>
        </p:nvCxnSpPr>
        <p:spPr>
          <a:xfrm>
            <a:off x="7770812" y="4237166"/>
            <a:ext cx="0" cy="142645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A40A5EC-EF44-4188-B848-DC7EE198EA5E}"/>
              </a:ext>
            </a:extLst>
          </p:cNvPr>
          <p:cNvSpPr txBox="1"/>
          <p:nvPr/>
        </p:nvSpPr>
        <p:spPr>
          <a:xfrm>
            <a:off x="7853536" y="3650302"/>
            <a:ext cx="4032067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Grace</a:t>
            </a:r>
          </a:p>
          <a:p>
            <a:pPr>
              <a:spcBef>
                <a:spcPts val="300"/>
              </a:spcBef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-Kingdom,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20:24-25</a:t>
            </a:r>
          </a:p>
          <a:p>
            <a:pPr>
              <a:spcBef>
                <a:spcPts val="300"/>
              </a:spcBef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-Church,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11:19-23</a:t>
            </a:r>
          </a:p>
        </p:txBody>
      </p:sp>
    </p:spTree>
    <p:extLst>
      <p:ext uri="{BB962C8B-B14F-4D97-AF65-F5344CB8AC3E}">
        <p14:creationId xmlns:p14="http://schemas.microsoft.com/office/powerpoint/2010/main" val="253026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422030" y="762001"/>
            <a:ext cx="9344765" cy="2400657"/>
          </a:xfrm>
        </p:spPr>
        <p:txBody>
          <a:bodyPr>
            <a:norm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Water Baptism</a:t>
            </a:r>
            <a:b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(Acts 8:12; 10:47-48)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42D020-E2B2-41C5-8591-3C4ACE5F7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212" y="6536499"/>
            <a:ext cx="711015" cy="304800"/>
          </a:xfrm>
        </p:spPr>
        <p:txBody>
          <a:bodyPr/>
          <a:lstStyle/>
          <a:p>
            <a:fld id="{DF28FB93-0A08-4E7D-8E63-9EFA29F1E093}" type="slidenum">
              <a:rPr lang="en-US" sz="12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pPr/>
              <a:t>7</a:t>
            </a:fld>
            <a:endParaRPr lang="en-US" sz="12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6CEE7B-3B9A-4204-89A7-3151E4B81D57}"/>
              </a:ext>
            </a:extLst>
          </p:cNvPr>
          <p:cNvSpPr txBox="1"/>
          <p:nvPr/>
        </p:nvSpPr>
        <p:spPr>
          <a:xfrm>
            <a:off x="332100" y="3756139"/>
            <a:ext cx="3400106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4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Prerequisites</a:t>
            </a:r>
          </a:p>
          <a:p>
            <a:pPr algn="ctr">
              <a:spcBef>
                <a:spcPts val="300"/>
              </a:spcBef>
            </a:pP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8:35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(H),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8:36-37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(B and C),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2:38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(R)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2D03F2-560E-40C8-BB35-09BABBDBFFE2}"/>
              </a:ext>
            </a:extLst>
          </p:cNvPr>
          <p:cNvSpPr txBox="1"/>
          <p:nvPr/>
        </p:nvSpPr>
        <p:spPr>
          <a:xfrm>
            <a:off x="4064306" y="3754966"/>
            <a:ext cx="3858901" cy="2608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4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Nature</a:t>
            </a:r>
          </a:p>
          <a:p>
            <a:pPr>
              <a:spcBef>
                <a:spcPts val="300"/>
              </a:spcBef>
            </a:pP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-Immersion, </a:t>
            </a: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8:38</a:t>
            </a:r>
          </a:p>
          <a:p>
            <a:pPr>
              <a:spcBef>
                <a:spcPts val="300"/>
              </a:spcBef>
            </a:pP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-Saves, </a:t>
            </a: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16:30-34</a:t>
            </a:r>
          </a:p>
          <a:p>
            <a:pPr>
              <a:spcBef>
                <a:spcPts val="300"/>
              </a:spcBef>
            </a:pP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-Authority, </a:t>
            </a: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19:3-5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2B880A-FD35-4356-9715-1B2C7E7EAAE1}"/>
              </a:ext>
            </a:extLst>
          </p:cNvPr>
          <p:cNvCxnSpPr>
            <a:cxnSpLocks/>
          </p:cNvCxnSpPr>
          <p:nvPr/>
        </p:nvCxnSpPr>
        <p:spPr>
          <a:xfrm>
            <a:off x="3884612" y="4539000"/>
            <a:ext cx="0" cy="142645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>
            <a:extLst>
              <a:ext uri="{FF2B5EF4-FFF2-40B4-BE49-F238E27FC236}">
                <a16:creationId xmlns:a16="http://schemas.microsoft.com/office/drawing/2014/main" id="{93820525-71D5-4514-BF62-BB2EEC8FA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4256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3ADD9B-A57A-46AB-AB37-3AF3B96087F1}"/>
              </a:ext>
            </a:extLst>
          </p:cNvPr>
          <p:cNvCxnSpPr>
            <a:cxnSpLocks/>
          </p:cNvCxnSpPr>
          <p:nvPr/>
        </p:nvCxnSpPr>
        <p:spPr>
          <a:xfrm>
            <a:off x="7923207" y="4539000"/>
            <a:ext cx="0" cy="142645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9EDC85F-AE11-4274-B646-8F1517F93953}"/>
              </a:ext>
            </a:extLst>
          </p:cNvPr>
          <p:cNvSpPr txBox="1"/>
          <p:nvPr/>
        </p:nvSpPr>
        <p:spPr>
          <a:xfrm>
            <a:off x="7997824" y="3750612"/>
            <a:ext cx="3858901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4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Purpose</a:t>
            </a:r>
          </a:p>
          <a:p>
            <a:pPr>
              <a:spcBef>
                <a:spcPts val="300"/>
              </a:spcBef>
            </a:pP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-Remit sins, </a:t>
            </a: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2:38</a:t>
            </a:r>
          </a:p>
          <a:p>
            <a:pPr>
              <a:spcBef>
                <a:spcPts val="300"/>
              </a:spcBef>
              <a:tabLst>
                <a:tab pos="338138" algn="l"/>
              </a:tabLst>
            </a:pP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-Wash away sins, 	</a:t>
            </a: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22:16 </a:t>
            </a:r>
          </a:p>
        </p:txBody>
      </p:sp>
    </p:spTree>
    <p:extLst>
      <p:ext uri="{BB962C8B-B14F-4D97-AF65-F5344CB8AC3E}">
        <p14:creationId xmlns:p14="http://schemas.microsoft.com/office/powerpoint/2010/main" val="41051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1862689"/>
          </a:xfrm>
        </p:spPr>
        <p:txBody>
          <a:bodyPr>
            <a:norm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The True God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42D020-E2B2-41C5-8591-3C4ACE5F7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212" y="6536499"/>
            <a:ext cx="711015" cy="304800"/>
          </a:xfrm>
        </p:spPr>
        <p:txBody>
          <a:bodyPr/>
          <a:lstStyle/>
          <a:p>
            <a:fld id="{DF28FB93-0A08-4E7D-8E63-9EFA29F1E093}" type="slidenum">
              <a:rPr lang="en-US" sz="12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pPr/>
              <a:t>8</a:t>
            </a:fld>
            <a:endParaRPr lang="en-US" sz="12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6CEE7B-3B9A-4204-89A7-3151E4B81D57}"/>
              </a:ext>
            </a:extLst>
          </p:cNvPr>
          <p:cNvSpPr txBox="1"/>
          <p:nvPr/>
        </p:nvSpPr>
        <p:spPr>
          <a:xfrm>
            <a:off x="1065214" y="3733800"/>
            <a:ext cx="4724398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Acts 14:15-18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Bef>
                <a:spcPts val="300"/>
              </a:spcBef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Living, Creative, Ruling, Self-Evident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2D03F2-560E-40C8-BB35-09BABBDBFFE2}"/>
              </a:ext>
            </a:extLst>
          </p:cNvPr>
          <p:cNvSpPr txBox="1"/>
          <p:nvPr/>
        </p:nvSpPr>
        <p:spPr>
          <a:xfrm>
            <a:off x="6246813" y="3733800"/>
            <a:ext cx="5460906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Acts 17:22-31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300"/>
              </a:spcBef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Knowable, Self-Sustained, Purposeful, Merciful, Authoritative 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2B880A-FD35-4356-9715-1B2C7E7EAAE1}"/>
              </a:ext>
            </a:extLst>
          </p:cNvPr>
          <p:cNvCxnSpPr>
            <a:cxnSpLocks/>
          </p:cNvCxnSpPr>
          <p:nvPr/>
        </p:nvCxnSpPr>
        <p:spPr>
          <a:xfrm>
            <a:off x="5942012" y="4148759"/>
            <a:ext cx="0" cy="142645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>
            <a:extLst>
              <a:ext uri="{FF2B5EF4-FFF2-40B4-BE49-F238E27FC236}">
                <a16:creationId xmlns:a16="http://schemas.microsoft.com/office/drawing/2014/main" id="{93820525-71D5-4514-BF62-BB2EEC8FA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4256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91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1862689"/>
          </a:xfrm>
        </p:spPr>
        <p:txBody>
          <a:bodyPr>
            <a:norm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Life After Death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42D020-E2B2-41C5-8591-3C4ACE5F7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212" y="6536499"/>
            <a:ext cx="711015" cy="304800"/>
          </a:xfrm>
        </p:spPr>
        <p:txBody>
          <a:bodyPr/>
          <a:lstStyle/>
          <a:p>
            <a:fld id="{DF28FB93-0A08-4E7D-8E63-9EFA29F1E093}" type="slidenum">
              <a:rPr lang="en-US" sz="12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pPr/>
              <a:t>9</a:t>
            </a:fld>
            <a:endParaRPr lang="en-US" sz="12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6CEE7B-3B9A-4204-89A7-3151E4B81D57}"/>
              </a:ext>
            </a:extLst>
          </p:cNvPr>
          <p:cNvSpPr txBox="1"/>
          <p:nvPr/>
        </p:nvSpPr>
        <p:spPr>
          <a:xfrm>
            <a:off x="912812" y="4004713"/>
            <a:ext cx="4724398" cy="142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Resurrection</a:t>
            </a:r>
          </a:p>
          <a:p>
            <a:pPr algn="ctr">
              <a:spcBef>
                <a:spcPts val="300"/>
              </a:spcBef>
            </a:pP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2:31-32; 17:18 (32)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2D03F2-560E-40C8-BB35-09BABBDBFFE2}"/>
              </a:ext>
            </a:extLst>
          </p:cNvPr>
          <p:cNvSpPr txBox="1"/>
          <p:nvPr/>
        </p:nvSpPr>
        <p:spPr>
          <a:xfrm>
            <a:off x="5942012" y="3880872"/>
            <a:ext cx="5943596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Our Hope</a:t>
            </a:r>
          </a:p>
          <a:p>
            <a:pPr algn="ctr">
              <a:spcBef>
                <a:spcPts val="300"/>
              </a:spcBef>
            </a:pP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23:6; 24:15</a:t>
            </a:r>
          </a:p>
          <a:p>
            <a:pPr algn="ctr">
              <a:spcBef>
                <a:spcPts val="300"/>
              </a:spcBef>
            </a:pP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(1 Cor. 15:19)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2B880A-FD35-4356-9715-1B2C7E7EAAE1}"/>
              </a:ext>
            </a:extLst>
          </p:cNvPr>
          <p:cNvCxnSpPr>
            <a:cxnSpLocks/>
          </p:cNvCxnSpPr>
          <p:nvPr/>
        </p:nvCxnSpPr>
        <p:spPr>
          <a:xfrm>
            <a:off x="6094412" y="4191000"/>
            <a:ext cx="0" cy="142645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>
            <a:extLst>
              <a:ext uri="{FF2B5EF4-FFF2-40B4-BE49-F238E27FC236}">
                <a16:creationId xmlns:a16="http://schemas.microsoft.com/office/drawing/2014/main" id="{93820525-71D5-4514-BF62-BB2EEC8FA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4256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35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423</Words>
  <Application>Microsoft Office PowerPoint</Application>
  <PresentationFormat>Custom</PresentationFormat>
  <Paragraphs>91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Cambria</vt:lpstr>
      <vt:lpstr>Constantia</vt:lpstr>
      <vt:lpstr>Books Classic 16x9</vt:lpstr>
      <vt:lpstr>Apostolic Preaching in Acts</vt:lpstr>
      <vt:lpstr>The Great Commission</vt:lpstr>
      <vt:lpstr>The Apostles’ Preaching: A Commandment Obeyed</vt:lpstr>
      <vt:lpstr>The Remedy for Sin</vt:lpstr>
      <vt:lpstr>Jesus is Christ (Acts 2:22, 36) Psalm 2:2, 6-7</vt:lpstr>
      <vt:lpstr>The Messiah’s Kingdom</vt:lpstr>
      <vt:lpstr>Water Baptism (Acts 8:12; 10:47-48)</vt:lpstr>
      <vt:lpstr>The True God</vt:lpstr>
      <vt:lpstr>Life After Death</vt:lpstr>
      <vt:lpstr>Personal Accountability to God</vt:lpstr>
      <vt:lpstr>Whole Counsel of God (Acts 20:27)</vt:lpstr>
      <vt:lpstr>Faithfully Preached “all the words of this life” Acts 5:20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“Let us continue to go and pray before the Lord, and seek the Lord of hosts. I myself will go also.” (Zechariah 8:21)</dc:title>
  <dc:creator>Joe R Price</dc:creator>
  <cp:lastModifiedBy>Joe R Price</cp:lastModifiedBy>
  <cp:revision>31</cp:revision>
  <dcterms:created xsi:type="dcterms:W3CDTF">2019-12-20T18:14:08Z</dcterms:created>
  <dcterms:modified xsi:type="dcterms:W3CDTF">2019-12-23T00:10:41Z</dcterms:modified>
</cp:coreProperties>
</file>