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5"/>
  </p:notesMasterIdLst>
  <p:sldIdLst>
    <p:sldId id="256" r:id="rId2"/>
    <p:sldId id="266" r:id="rId3"/>
    <p:sldId id="265" r:id="rId4"/>
    <p:sldId id="259" r:id="rId5"/>
    <p:sldId id="267" r:id="rId6"/>
    <p:sldId id="270" r:id="rId7"/>
    <p:sldId id="268" r:id="rId8"/>
    <p:sldId id="271" r:id="rId9"/>
    <p:sldId id="269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CCFF"/>
    <a:srgbClr val="800000"/>
    <a:srgbClr val="FF0000"/>
    <a:srgbClr val="0000FF"/>
    <a:srgbClr val="00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8" y="24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1814EE2-9A35-4F3E-8775-6DFC19B8A6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EF07ED-6097-403A-886F-DCD14D926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203204F-DD50-4B31-81C2-63E11CC144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CC608C6-A9A2-48BA-B8C0-6BD95699CE6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F25A0B0-339F-44DF-BE83-40D032F64F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DA66A3D-8ABB-4E52-A6AE-2BBAB91486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70969F4-417F-4EC1-AA85-0AC16F1D2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45901B-CEEA-4DB0-8072-CE0A3865C1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1BE11-F02A-4191-A3D2-07C4381E4B6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B88C8CF0-9A7B-4FBA-81D8-BEAD404A7F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3C30D89-C1D2-48FC-A11F-363DE48C6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02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83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4D67B0-DDF7-450E-8B1E-ED74CFCF41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37154-CF69-4225-ADE6-50E4D36F45C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E67CA70-BBF9-4D6A-819F-B40E2190EF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7BC3B5C-A3F4-4AE3-8F72-705DDAC9F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942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386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31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47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283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52B1CB-10A7-42FA-9486-407BB1C43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AEA1-DE2D-4B1B-8040-684FE533745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ADC4F5A-2E78-4F75-A646-FFB5351F0F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0FC71DC-66D1-4200-8B4F-691056812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295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56C-D673-4159-A75D-136CEB6A06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29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EF164-318B-48AA-8C3D-2DC6AE4B02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83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26A6A-CCA4-455F-9793-A1C6A376F6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204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C1F7-41FD-48E8-8C30-CAEC0A8708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1953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B8DF4-71E3-4631-8995-A4714B71C7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26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E3962-AF11-451A-8203-8D8BB33113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462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AB8A-8E4C-409C-8B68-83CB6DBDEF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2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49770-9926-4A49-A8F0-84852A4547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462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D70A-A39F-4FD8-AE9F-68716F4D82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83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1ABC-36F6-4085-9E33-6B7FE3E41A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08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4ADFB-843D-48D7-9CAA-06807B4947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632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C3193-81BE-4B9C-AB82-7A2A61014F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932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37C537A3-CA94-4450-9CA9-4F5F230E59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3925" y="1676401"/>
            <a:ext cx="10684151" cy="191225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u="sng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Miracles</a:t>
            </a:r>
            <a:br>
              <a:rPr lang="en-US" altLang="en-US" sz="4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alt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Are they happening today?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23BAFD8-95C6-4AE0-A78D-EC01474BD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223702"/>
            <a:ext cx="12188952" cy="6342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EF41E6-0DE7-4E9E-9AFF-32A2B4404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476" y="4920327"/>
            <a:ext cx="9144000" cy="762001"/>
          </a:xfrm>
        </p:spPr>
        <p:txBody>
          <a:bodyPr>
            <a:normAutofit/>
          </a:bodyPr>
          <a:lstStyle/>
          <a:p>
            <a:r>
              <a:rPr lang="en-US" sz="4400" i="1" dirty="0"/>
              <a:t>Scripture Reading: Mark 16:14-20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F8D160E1-1374-45B4-B7E6-4A6BE4910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10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502074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GIFTS?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216" y="1600199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298" y="1229186"/>
            <a:ext cx="8382000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Example: Discerning of spirits</a:t>
            </a:r>
            <a:r>
              <a:rPr lang="en-US" altLang="en-US" sz="4400" dirty="0">
                <a:latin typeface="+mn-lt"/>
              </a:rPr>
              <a:t>, 	</a:t>
            </a:r>
            <a:r>
              <a:rPr lang="en-US" altLang="en-US" sz="4400" i="1" dirty="0">
                <a:latin typeface="+mn-lt"/>
              </a:rPr>
              <a:t>12:10; Acts 5:3, 9</a:t>
            </a:r>
          </a:p>
          <a:p>
            <a:pPr lvl="1"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400" u="sng" dirty="0">
                <a:latin typeface="+mn-lt"/>
              </a:rPr>
              <a:t>Today</a:t>
            </a:r>
            <a:r>
              <a:rPr lang="en-US" altLang="en-US" sz="4000" dirty="0">
                <a:latin typeface="+mn-lt"/>
              </a:rPr>
              <a:t>: Discern doctrine and fruit by 		using word of God, </a:t>
            </a:r>
            <a:r>
              <a:rPr lang="en-US" altLang="en-US" sz="4000" i="1" dirty="0">
                <a:latin typeface="+mn-lt"/>
              </a:rPr>
              <a:t>Hebrews 4:12; </a:t>
            </a:r>
            <a:br>
              <a:rPr lang="en-US" altLang="en-US" sz="4000" i="1" dirty="0">
                <a:latin typeface="+mn-lt"/>
              </a:rPr>
            </a:br>
            <a:r>
              <a:rPr lang="en-US" altLang="en-US" sz="4000" i="1" dirty="0">
                <a:latin typeface="+mn-lt"/>
              </a:rPr>
              <a:t>		1 John 4:1, 6 (Matthew 7:16, 20)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969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11</a:t>
            </a:fld>
            <a:endParaRPr lang="en-US" altLang="en-US" sz="1400" dirty="0"/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0" y="1698173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228600"/>
            <a:ext cx="8382000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Until purposes fulfilled</a:t>
            </a:r>
            <a:r>
              <a:rPr lang="en-US" altLang="en-US" sz="4400" dirty="0">
                <a:latin typeface="+mn-lt"/>
              </a:rPr>
              <a:t>,</a:t>
            </a:r>
            <a:br>
              <a:rPr lang="en-US" altLang="en-US" sz="4400" dirty="0">
                <a:latin typeface="+mn-lt"/>
              </a:rPr>
            </a:br>
            <a:r>
              <a:rPr lang="en-US" altLang="en-US" sz="4400" dirty="0">
                <a:latin typeface="+mn-lt"/>
              </a:rPr>
              <a:t>	</a:t>
            </a:r>
            <a:r>
              <a:rPr lang="en-US" altLang="en-US" sz="4400" i="1" dirty="0">
                <a:latin typeface="+mn-lt"/>
              </a:rPr>
              <a:t>1 Corinthians 13:8-13</a:t>
            </a:r>
          </a:p>
          <a:p>
            <a:pPr lvl="1">
              <a:buFontTx/>
              <a:buChar char="•"/>
              <a:tabLst>
                <a:tab pos="514350" algn="l"/>
              </a:tabLst>
            </a:pPr>
            <a:r>
              <a:rPr lang="en-US" altLang="en-US" sz="4400" dirty="0">
                <a:latin typeface="+mn-lt"/>
              </a:rPr>
              <a:t> </a:t>
            </a:r>
            <a:r>
              <a:rPr lang="en-US" altLang="en-US" sz="4200" u="sng" dirty="0">
                <a:latin typeface="+mn-lt"/>
              </a:rPr>
              <a:t>Revelation/inspiration complete</a:t>
            </a:r>
            <a:r>
              <a:rPr lang="en-US" altLang="en-US" sz="4200" dirty="0">
                <a:latin typeface="+mn-lt"/>
              </a:rPr>
              <a:t>, </a:t>
            </a:r>
            <a:br>
              <a:rPr lang="en-US" altLang="en-US" sz="4200" dirty="0">
                <a:latin typeface="+mn-lt"/>
              </a:rPr>
            </a:br>
            <a:r>
              <a:rPr lang="en-US" altLang="en-US" sz="4200" dirty="0">
                <a:latin typeface="+mn-lt"/>
              </a:rPr>
              <a:t>		</a:t>
            </a:r>
            <a:r>
              <a:rPr lang="en-US" altLang="en-US" sz="4200" i="1" dirty="0">
                <a:latin typeface="+mn-lt"/>
              </a:rPr>
              <a:t>2 Timothy 3:16-17; 2 Peter 1:3-4</a:t>
            </a:r>
          </a:p>
          <a:p>
            <a:pPr lvl="1">
              <a:buFontTx/>
              <a:buChar char="•"/>
              <a:tabLst>
                <a:tab pos="514350" algn="l"/>
              </a:tabLst>
            </a:pPr>
            <a:r>
              <a:rPr lang="en-US" altLang="en-US" sz="4200" dirty="0">
                <a:latin typeface="+mn-lt"/>
              </a:rPr>
              <a:t> </a:t>
            </a:r>
            <a:r>
              <a:rPr lang="en-US" altLang="en-US" sz="4200" u="sng" dirty="0">
                <a:latin typeface="+mn-lt"/>
              </a:rPr>
              <a:t>Confirmation complete</a:t>
            </a:r>
            <a:r>
              <a:rPr lang="en-US" altLang="en-US" sz="4200" dirty="0">
                <a:latin typeface="+mn-lt"/>
              </a:rPr>
              <a:t>, </a:t>
            </a:r>
            <a:br>
              <a:rPr lang="en-US" altLang="en-US" sz="4200" dirty="0">
                <a:latin typeface="+mn-lt"/>
              </a:rPr>
            </a:br>
            <a:r>
              <a:rPr lang="en-US" altLang="en-US" sz="4200" i="1" dirty="0">
                <a:latin typeface="+mn-lt"/>
              </a:rPr>
              <a:t>		John 20:30-31 (Gal. 1:11-12)</a:t>
            </a:r>
          </a:p>
          <a:p>
            <a:pPr lvl="1">
              <a:buFontTx/>
              <a:buChar char="•"/>
              <a:tabLst>
                <a:tab pos="514350" algn="l"/>
              </a:tabLst>
            </a:pPr>
            <a:r>
              <a:rPr lang="en-US" altLang="en-US" sz="4200" i="1" dirty="0">
                <a:latin typeface="+mn-lt"/>
              </a:rPr>
              <a:t> </a:t>
            </a:r>
            <a:r>
              <a:rPr lang="en-US" altLang="en-US" sz="4200" u="sng" dirty="0">
                <a:latin typeface="+mn-lt"/>
              </a:rPr>
              <a:t>Standard for testing complete</a:t>
            </a:r>
            <a:r>
              <a:rPr lang="en-US" altLang="en-US" sz="4200" dirty="0">
                <a:latin typeface="+mn-lt"/>
              </a:rPr>
              <a:t>,</a:t>
            </a:r>
            <a:br>
              <a:rPr lang="en-US" altLang="en-US" sz="4200" dirty="0">
                <a:latin typeface="+mn-lt"/>
              </a:rPr>
            </a:br>
            <a:r>
              <a:rPr lang="en-US" altLang="en-US" sz="4200" dirty="0">
                <a:latin typeface="+mn-lt"/>
              </a:rPr>
              <a:t>		</a:t>
            </a:r>
            <a:r>
              <a:rPr lang="en-US" altLang="en-US" sz="4200" i="1" dirty="0">
                <a:latin typeface="+mn-lt"/>
              </a:rPr>
              <a:t>Hebrews 4:12; 1 John 4:1, 6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AE3AE570-620D-4168-8EED-09948D74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735977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LONG?</a:t>
            </a:r>
          </a:p>
        </p:txBody>
      </p:sp>
    </p:spTree>
    <p:extLst>
      <p:ext uri="{BB962C8B-B14F-4D97-AF65-F5344CB8AC3E}">
        <p14:creationId xmlns:p14="http://schemas.microsoft.com/office/powerpoint/2010/main" val="3794547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10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12</a:t>
            </a:fld>
            <a:endParaRPr lang="en-US" altLang="en-US" sz="1400" dirty="0"/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481" y="1851154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606" y="2034137"/>
            <a:ext cx="8382000" cy="253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Until the death of the apostles </a:t>
            </a:r>
          </a:p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Until the death of those given 	miraculous spiritual gifts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AE3AE570-620D-4168-8EED-09948D746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410200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LONG?</a:t>
            </a:r>
          </a:p>
        </p:txBody>
      </p:sp>
    </p:spTree>
    <p:extLst>
      <p:ext uri="{BB962C8B-B14F-4D97-AF65-F5344CB8AC3E}">
        <p14:creationId xmlns:p14="http://schemas.microsoft.com/office/powerpoint/2010/main" val="197028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13</a:t>
            </a:fld>
            <a:endParaRPr lang="en-US" altLang="en-US" sz="1400" dirty="0"/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03915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9600"/>
            <a:ext cx="8298426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400" dirty="0">
                <a:latin typeface="+mn-lt"/>
              </a:rPr>
              <a:t>Fulfilled their purposes</a:t>
            </a:r>
          </a:p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400" dirty="0">
                <a:latin typeface="+mn-lt"/>
              </a:rPr>
              <a:t>Results continue </a:t>
            </a:r>
            <a:r>
              <a:rPr lang="en-US" altLang="en-US" sz="4400" i="1" dirty="0">
                <a:latin typeface="+mn-lt"/>
              </a:rPr>
              <a:t>(1 Cor. 13:8-13; 	Heb. 1:1-2; 2 Tim. 3:16-17)</a:t>
            </a:r>
          </a:p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400" dirty="0">
                <a:latin typeface="+mn-lt"/>
              </a:rPr>
              <a:t>Recorded for our faith unto 	eternal life </a:t>
            </a:r>
            <a:r>
              <a:rPr lang="en-US" altLang="en-US" sz="4400" i="1" dirty="0">
                <a:latin typeface="+mn-lt"/>
              </a:rPr>
              <a:t>(John 20:30-31)</a:t>
            </a:r>
          </a:p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400" dirty="0">
                <a:latin typeface="+mn-lt"/>
              </a:rPr>
              <a:t>Strengthen our trust in Jesus and 	our confidence in the Scriptures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4024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2FCECE-5B83-4119-8A87-C43511B2D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Miracle?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8A0B0-53BA-4AC3-AD0F-ED844587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90800"/>
            <a:ext cx="10921694" cy="415783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dirty="0">
                <a:solidFill>
                  <a:srgbClr val="000000"/>
                </a:solidFill>
              </a:rPr>
              <a:t>“works of a supernatural origin and character,</a:t>
            </a:r>
            <a:br>
              <a:rPr lang="en-US" sz="4000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>such as could not be produced by natural agents and means…” (</a:t>
            </a:r>
            <a:r>
              <a:rPr lang="en-US" sz="4000" i="1" dirty="0">
                <a:solidFill>
                  <a:srgbClr val="000000"/>
                </a:solidFill>
              </a:rPr>
              <a:t>Vine</a:t>
            </a:r>
            <a:r>
              <a:rPr lang="en-US" sz="4000" dirty="0">
                <a:solidFill>
                  <a:srgbClr val="000000"/>
                </a:solidFill>
              </a:rPr>
              <a:t>) </a:t>
            </a:r>
          </a:p>
          <a:p>
            <a:pPr>
              <a:spcBef>
                <a:spcPts val="600"/>
              </a:spcBef>
            </a:pPr>
            <a:r>
              <a:rPr lang="en-US" sz="4000" dirty="0">
                <a:solidFill>
                  <a:srgbClr val="000000"/>
                </a:solidFill>
              </a:rPr>
              <a:t>Intervention of supernatural power into the</a:t>
            </a:r>
            <a:br>
              <a:rPr lang="en-US" sz="4000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>natural world </a:t>
            </a:r>
            <a:r>
              <a:rPr lang="en-US" sz="4000" i="1" dirty="0">
                <a:solidFill>
                  <a:srgbClr val="000000"/>
                </a:solidFill>
              </a:rPr>
              <a:t>(John 6:19; 11:39, 43-44)</a:t>
            </a:r>
          </a:p>
          <a:p>
            <a:pPr>
              <a:spcBef>
                <a:spcPts val="600"/>
              </a:spcBef>
            </a:pPr>
            <a:r>
              <a:rPr lang="en-US" sz="4000" dirty="0">
                <a:solidFill>
                  <a:srgbClr val="000000"/>
                </a:solidFill>
              </a:rPr>
              <a:t>Prayer and providence show God at work, </a:t>
            </a:r>
            <a:br>
              <a:rPr lang="en-US" sz="4000" dirty="0">
                <a:solidFill>
                  <a:srgbClr val="000000"/>
                </a:solidFill>
              </a:rPr>
            </a:br>
            <a:r>
              <a:rPr lang="en-US" sz="4000" i="1" dirty="0">
                <a:solidFill>
                  <a:srgbClr val="000000"/>
                </a:solidFill>
              </a:rPr>
              <a:t>Acts 14:17; Matthew 7:7-8,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9905E-8F2E-418F-B8D1-5E25CE0D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0000" y="64450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A8FC1F7-41FD-48E8-8C30-CAEC0A87080E}" type="slidenum">
              <a:rPr lang="en-US" altLang="en-US" sz="1400">
                <a:solidFill>
                  <a:schemeClr val="bg1">
                    <a:lumMod val="95000"/>
                    <a:lumOff val="5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altLang="en-US" sz="140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BAFE10B-569D-4ACF-9CE0-A791643E5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280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3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5685202"/>
            <a:ext cx="63246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2:22; Hebrews 2:4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363924"/>
            <a:ext cx="791527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Char char="•"/>
              <a:tabLst>
                <a:tab pos="514350" algn="l"/>
              </a:tabLst>
            </a:pPr>
            <a:r>
              <a:rPr lang="en-US" altLang="en-US" sz="4800" b="1" u="sng" cap="small" dirty="0">
                <a:solidFill>
                  <a:srgbClr val="FFFF00"/>
                </a:solidFill>
                <a:latin typeface="+mn-lt"/>
              </a:rPr>
              <a:t>Signs</a:t>
            </a:r>
            <a:r>
              <a:rPr lang="en-US" altLang="en-US" sz="4400" dirty="0">
                <a:latin typeface="+mn-lt"/>
              </a:rPr>
              <a:t>: Designed to show the 	</a:t>
            </a:r>
            <a:r>
              <a:rPr lang="en-US" altLang="en-US" sz="4400" i="1" dirty="0">
                <a:latin typeface="+mn-lt"/>
              </a:rPr>
              <a:t>presence of God,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John 3:2; </a:t>
            </a:r>
            <a:br>
              <a:rPr lang="en-US" altLang="en-US" sz="4400" i="1" dirty="0">
                <a:solidFill>
                  <a:schemeClr val="tx2"/>
                </a:solidFill>
                <a:latin typeface="+mn-lt"/>
              </a:rPr>
            </a:b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	9:32-33 (Acts 4:16)</a:t>
            </a:r>
          </a:p>
          <a:p>
            <a:pPr>
              <a:buFontTx/>
              <a:buChar char="•"/>
              <a:tabLst>
                <a:tab pos="514350" algn="l"/>
              </a:tabLst>
            </a:pPr>
            <a:r>
              <a:rPr lang="en-US" altLang="en-US" sz="4800" b="1" u="sng" cap="small" dirty="0">
                <a:solidFill>
                  <a:srgbClr val="FFFF00"/>
                </a:solidFill>
                <a:latin typeface="+mn-lt"/>
              </a:rPr>
              <a:t>Wonders</a:t>
            </a:r>
            <a:r>
              <a:rPr lang="en-US" altLang="en-US" sz="4400" dirty="0">
                <a:latin typeface="+mn-lt"/>
              </a:rPr>
              <a:t>: Their nature 	</a:t>
            </a:r>
            <a:r>
              <a:rPr lang="en-US" altLang="en-US" sz="4400" i="1" dirty="0">
                <a:latin typeface="+mn-lt"/>
              </a:rPr>
              <a:t>attracted attention,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Acts 3:9-11</a:t>
            </a:r>
          </a:p>
          <a:p>
            <a:pPr>
              <a:buFontTx/>
              <a:buChar char="•"/>
              <a:tabLst>
                <a:tab pos="514350" algn="l"/>
              </a:tabLst>
            </a:pPr>
            <a:r>
              <a:rPr lang="en-US" altLang="en-US" sz="4800" b="1" u="sng" cap="small" dirty="0">
                <a:solidFill>
                  <a:srgbClr val="FFFF00"/>
                </a:solidFill>
                <a:latin typeface="+mn-lt"/>
              </a:rPr>
              <a:t>Powers</a:t>
            </a:r>
            <a:r>
              <a:rPr lang="en-US" altLang="en-US" sz="4400" dirty="0">
                <a:latin typeface="+mn-lt"/>
              </a:rPr>
              <a:t>: Confirmed God as the 	</a:t>
            </a:r>
            <a:r>
              <a:rPr lang="en-US" altLang="en-US" sz="4400" i="1" dirty="0">
                <a:latin typeface="+mn-lt"/>
              </a:rPr>
              <a:t>origin,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Acts 10:38; 3:12, 16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CEDF5F-8BB7-40D8-A270-EEACC022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83506"/>
            <a:ext cx="2743200" cy="365125"/>
          </a:xfrm>
        </p:spPr>
        <p:txBody>
          <a:bodyPr/>
          <a:lstStyle/>
          <a:p>
            <a:fld id="{44B27528-E53A-492F-A350-6F38BDFD7C04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46333615-A85D-4FFA-9BA8-1C7BEDCB7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373281"/>
            <a:ext cx="7772400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</a:pPr>
            <a:r>
              <a:rPr lang="en-US" altLang="en-US" sz="4800" b="1" cap="small" dirty="0">
                <a:latin typeface="+mn-lt"/>
              </a:rPr>
              <a:t>Through the agency of men</a:t>
            </a:r>
            <a:r>
              <a:rPr lang="en-US" altLang="en-US" sz="4400" dirty="0">
                <a:latin typeface="+mn-lt"/>
              </a:rPr>
              <a:t>, </a:t>
            </a:r>
            <a:br>
              <a:rPr lang="en-US" altLang="en-US" sz="4400" dirty="0">
                <a:latin typeface="+mn-lt"/>
              </a:rPr>
            </a:br>
            <a:r>
              <a:rPr lang="en-US" altLang="en-US" sz="4400" dirty="0">
                <a:latin typeface="+mn-lt"/>
              </a:rPr>
              <a:t>	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Acts 4:16; 5:12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en-US" altLang="en-US" sz="4800" b="1" cap="small" dirty="0">
                <a:latin typeface="+mn-lt"/>
              </a:rPr>
              <a:t>Not to save souls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Acts 11:14; 	10:44 (47-48); 15:7-9</a:t>
            </a: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9897C21C-C054-48E4-A4BC-6C9981E78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98074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5183A21-759C-48FA-91AF-84CAFBB1B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FE9C95D8-CE6A-4420-A95F-4435D33A6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5334000"/>
            <a:ext cx="63246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2:22; Hebrews 2:4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5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474454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742" y="1506318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081443"/>
            <a:ext cx="80772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Evidence for faith in Jesus</a:t>
            </a:r>
            <a:r>
              <a:rPr lang="en-US" altLang="en-US" sz="4400" dirty="0">
                <a:latin typeface="+mn-lt"/>
              </a:rPr>
              <a:t>, </a:t>
            </a:r>
            <a:br>
              <a:rPr lang="en-US" altLang="en-US" sz="4400" dirty="0">
                <a:latin typeface="+mn-lt"/>
              </a:rPr>
            </a:br>
            <a:r>
              <a:rPr lang="en-US" altLang="en-US" sz="4400" dirty="0">
                <a:latin typeface="+mn-lt"/>
              </a:rPr>
              <a:t>	</a:t>
            </a:r>
            <a:r>
              <a:rPr lang="en-US" altLang="en-US" sz="4400" i="1" dirty="0">
                <a:latin typeface="+mn-lt"/>
              </a:rPr>
              <a:t>John 20:30-31; 5:36; 10:25, 38; 	11:42; Matthew 11:2-6</a:t>
            </a:r>
          </a:p>
          <a:p>
            <a:pPr>
              <a:spcBef>
                <a:spcPts val="12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Reveal gospel</a:t>
            </a:r>
            <a:r>
              <a:rPr lang="en-US" altLang="en-US" sz="4400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John 16:13; 	Galatians 1:11-12; Eph. 3:3-5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0178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6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427838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73" y="1600200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75407"/>
            <a:ext cx="7467870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Inspire gospel teaching</a:t>
            </a:r>
            <a:r>
              <a:rPr lang="en-US" altLang="en-US" sz="4400" dirty="0">
                <a:solidFill>
                  <a:schemeClr val="tx2"/>
                </a:solidFill>
                <a:latin typeface="+mn-lt"/>
              </a:rPr>
              <a:t>,</a:t>
            </a:r>
            <a:br>
              <a:rPr lang="en-US" altLang="en-US" sz="4400" dirty="0">
                <a:solidFill>
                  <a:schemeClr val="tx2"/>
                </a:solidFill>
                <a:latin typeface="+mn-lt"/>
              </a:rPr>
            </a:br>
            <a:r>
              <a:rPr lang="en-US" altLang="en-US" sz="4400" dirty="0">
                <a:solidFill>
                  <a:schemeClr val="tx2"/>
                </a:solidFill>
                <a:latin typeface="+mn-lt"/>
              </a:rPr>
              <a:t>	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1 Corinthians 2:13</a:t>
            </a:r>
          </a:p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Confirm gospel authenticity</a:t>
            </a:r>
            <a:br>
              <a:rPr lang="en-US" altLang="en-US" sz="4400" dirty="0">
                <a:solidFill>
                  <a:schemeClr val="tx2"/>
                </a:solidFill>
                <a:latin typeface="+mn-lt"/>
              </a:rPr>
            </a:br>
            <a:r>
              <a:rPr lang="en-US" altLang="en-US" sz="4400" dirty="0">
                <a:solidFill>
                  <a:schemeClr val="tx2"/>
                </a:solidFill>
                <a:latin typeface="+mn-lt"/>
              </a:rPr>
              <a:t>	</a:t>
            </a:r>
            <a:r>
              <a:rPr lang="en-US" altLang="en-US" sz="4400" i="1" dirty="0">
                <a:solidFill>
                  <a:schemeClr val="tx2"/>
                </a:solidFill>
                <a:latin typeface="+mn-lt"/>
              </a:rPr>
              <a:t>Mark 16:17-18, 20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397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7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380763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48" y="1600199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475407"/>
            <a:ext cx="8202299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Jesus Christ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i="1" dirty="0">
                <a:latin typeface="+mn-lt"/>
              </a:rPr>
              <a:t>Matthew 4:23-24; </a:t>
            </a:r>
            <a:br>
              <a:rPr lang="en-US" altLang="en-US" sz="4400" i="1" dirty="0">
                <a:latin typeface="+mn-lt"/>
              </a:rPr>
            </a:br>
            <a:r>
              <a:rPr lang="en-US" altLang="en-US" sz="4400" i="1" dirty="0">
                <a:latin typeface="+mn-lt"/>
              </a:rPr>
              <a:t>	Mark 2:9-12; Acts 2:22; 10:38 </a:t>
            </a:r>
          </a:p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The Twelve and the Seventy</a:t>
            </a:r>
            <a:r>
              <a:rPr lang="en-US" altLang="en-US" sz="4400" dirty="0">
                <a:latin typeface="+mn-lt"/>
              </a:rPr>
              <a:t>,</a:t>
            </a:r>
            <a:br>
              <a:rPr lang="en-US" altLang="en-US" sz="4400" dirty="0">
                <a:latin typeface="+mn-lt"/>
              </a:rPr>
            </a:br>
            <a:r>
              <a:rPr lang="en-US" altLang="en-US" sz="4400" dirty="0">
                <a:latin typeface="+mn-lt"/>
              </a:rPr>
              <a:t>	</a:t>
            </a:r>
            <a:r>
              <a:rPr lang="en-US" altLang="en-US" sz="4400" i="1" dirty="0">
                <a:latin typeface="+mn-lt"/>
              </a:rPr>
              <a:t>Matthew 10:1; Luke 10:1, 9, 17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965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8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382593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65" y="1600199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475407"/>
            <a:ext cx="8202299" cy="315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Apostles</a:t>
            </a:r>
            <a:r>
              <a:rPr lang="en-US" altLang="en-US" sz="4400" dirty="0">
                <a:latin typeface="+mn-lt"/>
              </a:rPr>
              <a:t> (HS baptism), </a:t>
            </a:r>
            <a:r>
              <a:rPr lang="en-US" altLang="en-US" sz="4400" i="1" dirty="0">
                <a:latin typeface="+mn-lt"/>
              </a:rPr>
              <a:t>Acts 1:8; 	2:4, 43; 2 Corinthians 12:12</a:t>
            </a:r>
          </a:p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Christians given gifts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i="1" dirty="0">
                <a:latin typeface="+mn-lt"/>
              </a:rPr>
              <a:t>Acts 2:16-	18; 	8:14-18; 19:6; Romans 1:11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120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C44B07-3676-4703-81B9-C937CEB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66252"/>
            <a:ext cx="609600" cy="365125"/>
          </a:xfrm>
        </p:spPr>
        <p:txBody>
          <a:bodyPr/>
          <a:lstStyle/>
          <a:p>
            <a:fld id="{CC8B667B-BD5C-464F-93F1-390309CC4DBB}" type="slidenum">
              <a:rPr lang="en-US" altLang="en-US" sz="1400"/>
              <a:pPr/>
              <a:t>9</a:t>
            </a:fld>
            <a:endParaRPr lang="en-US" altLang="en-US" sz="1400" dirty="0"/>
          </a:p>
        </p:txBody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F47E5ACA-FD6D-4F83-861B-91524080C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650" y="5293139"/>
            <a:ext cx="5600700" cy="83099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800" spc="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GIFTS?</a:t>
            </a:r>
          </a:p>
        </p:txBody>
      </p:sp>
      <p:sp>
        <p:nvSpPr>
          <p:cNvPr id="27651" name="AutoShape 3">
            <a:extLst>
              <a:ext uri="{FF2B5EF4-FFF2-40B4-BE49-F238E27FC236}">
                <a16:creationId xmlns:a16="http://schemas.microsoft.com/office/drawing/2014/main" id="{27938D12-CE60-43D4-90A6-5974F4E9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30976"/>
            <a:ext cx="2905125" cy="2905125"/>
          </a:xfrm>
          <a:prstGeom prst="star16">
            <a:avLst>
              <a:gd name="adj" fmla="val 3750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4800" b="1" dirty="0">
                <a:solidFill>
                  <a:srgbClr val="000099"/>
                </a:solidFill>
                <a:cs typeface="Calibri Light" panose="020F0302020204030204" pitchFamily="34" charset="0"/>
              </a:rPr>
              <a:t>Miracles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180377F6-3D28-4281-A3B1-32A7B1E7C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101" y="1790878"/>
            <a:ext cx="8365299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800" b="1" cap="small" dirty="0">
                <a:latin typeface="+mn-lt"/>
              </a:rPr>
              <a:t>Gifts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i="1" dirty="0">
                <a:latin typeface="+mn-lt"/>
              </a:rPr>
              <a:t>1 Corinthians 12:8-11</a:t>
            </a:r>
          </a:p>
          <a:p>
            <a:pPr marL="344488" lvl="1"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200" dirty="0">
                <a:latin typeface="+mn-lt"/>
              </a:rPr>
              <a:t>To benefit all, </a:t>
            </a:r>
            <a:r>
              <a:rPr lang="en-US" altLang="en-US" sz="4200" i="1" dirty="0">
                <a:latin typeface="+mn-lt"/>
              </a:rPr>
              <a:t>12:7</a:t>
            </a:r>
          </a:p>
          <a:p>
            <a:pPr marL="344488" lvl="1">
              <a:spcBef>
                <a:spcPts val="1800"/>
              </a:spcBef>
              <a:buFontTx/>
              <a:buChar char="•"/>
              <a:tabLst>
                <a:tab pos="514350" algn="l"/>
              </a:tabLst>
            </a:pPr>
            <a:r>
              <a:rPr lang="en-US" altLang="en-US" sz="4200" dirty="0">
                <a:latin typeface="+mn-lt"/>
              </a:rPr>
              <a:t>Will of Holy Spirit, </a:t>
            </a:r>
            <a:r>
              <a:rPr lang="en-US" altLang="en-US" sz="4200" i="1" dirty="0">
                <a:latin typeface="+mn-lt"/>
              </a:rPr>
              <a:t>12:11 (Heb. 2:4)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3ACDC28-C9D5-4CB8-A000-F33A04149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5686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511</Words>
  <Application>Microsoft Office PowerPoint</Application>
  <PresentationFormat>Widescreen</PresentationFormat>
  <Paragraphs>79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Miracles Are they happening today?</vt:lpstr>
      <vt:lpstr>What is a Miracle?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Miracles Are they happening today?</dc:title>
  <dc:creator>Joe R Price</dc:creator>
  <cp:lastModifiedBy>Joe R Price</cp:lastModifiedBy>
  <cp:revision>66</cp:revision>
  <dcterms:created xsi:type="dcterms:W3CDTF">2020-01-03T23:43:01Z</dcterms:created>
  <dcterms:modified xsi:type="dcterms:W3CDTF">2020-01-06T00:22:21Z</dcterms:modified>
</cp:coreProperties>
</file>