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59" autoAdjust="0"/>
    <p:restoredTop sz="94660"/>
  </p:normalViewPr>
  <p:slideViewPr>
    <p:cSldViewPr>
      <p:cViewPr varScale="1">
        <p:scale>
          <a:sx n="76" d="100"/>
          <a:sy n="76" d="100"/>
        </p:scale>
        <p:origin x="102" y="31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B725B-653D-4166-A8E9-72A38A1847CF}" type="datetimeFigureOut">
              <a:rPr lang="en-US"/>
              <a:t>1/5/2020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61E8E-D392-497B-BB21-122DD7C27CF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835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F64CD-0576-4A9A-BD06-7889D6E60BDC}" type="datetimeFigureOut">
              <a:rPr lang="en-US"/>
              <a:t>1/5/2020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55D449-B875-4B8D-8E66-224D27E54C9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997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flip="none" rotWithShape="1">
          <a:gsLst>
            <a:gs pos="0">
              <a:srgbClr val="D9D9D9"/>
            </a:gs>
            <a:gs pos="100000">
              <a:schemeClr val="bg1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225" y="1828800"/>
            <a:ext cx="4098175" cy="3177380"/>
          </a:xfr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6225" y="5181600"/>
            <a:ext cx="4098175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Picture 6" descr="EKG lin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88688" y="-1"/>
            <a:ext cx="700013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C4-2A2F-4441-BF34-077690EC1B26}" type="datetime1">
              <a:rPr lang="en-US" smtClean="0"/>
              <a:t>1/5/2020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Rectangle"/>
          <p:cNvSpPr/>
          <p:nvPr/>
        </p:nvSpPr>
        <p:spPr>
          <a:xfrm>
            <a:off x="9982200" y="0"/>
            <a:ext cx="22098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58399" y="457201"/>
            <a:ext cx="2057401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9067800" cy="5943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F48C8-0CE3-4E5E-B82B-6172BCC54F52}" type="datetime1">
              <a:rPr lang="en-US" smtClean="0"/>
              <a:t>1/5/2020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FE159-CBA4-4B87-8060-849192A1E8C3}" type="datetime1">
              <a:rPr lang="en-US" smtClean="0"/>
              <a:t>1/5/2020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Rectangle"/>
          <p:cNvSpPr/>
          <p:nvPr/>
        </p:nvSpPr>
        <p:spPr>
          <a:xfrm>
            <a:off x="265112" y="228600"/>
            <a:ext cx="116586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828800"/>
            <a:ext cx="7772400" cy="317738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5181600"/>
            <a:ext cx="7772400" cy="685800"/>
          </a:xfrm>
        </p:spPr>
        <p:txBody>
          <a:bodyPr>
            <a:normAutofit/>
          </a:bodyPr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825624"/>
            <a:ext cx="4800600" cy="45751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5624"/>
            <a:ext cx="4800600" cy="45751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1594-15EC-496D-A7C5-31F891E35905}" type="datetime1">
              <a:rPr lang="en-US" smtClean="0"/>
              <a:t>1/5/2020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828799"/>
            <a:ext cx="4800600" cy="762000"/>
          </a:xfrm>
        </p:spPr>
        <p:txBody>
          <a:bodyPr anchor="ctr">
            <a:noAutofit/>
          </a:bodyPr>
          <a:lstStyle>
            <a:lvl1pPr marL="0" indent="0">
              <a:buNone/>
              <a:defRPr sz="24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2590799"/>
            <a:ext cx="4800600" cy="381003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799"/>
            <a:ext cx="4800600" cy="762000"/>
          </a:xfrm>
        </p:spPr>
        <p:txBody>
          <a:bodyPr anchor="ctr">
            <a:noAutofit/>
          </a:bodyPr>
          <a:lstStyle>
            <a:lvl1pPr marL="0" indent="0">
              <a:buNone/>
              <a:defRPr sz="24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90799"/>
            <a:ext cx="4800600" cy="381003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E8F63-5C69-49D7-8D57-869870484595}" type="datetime1">
              <a:rPr lang="en-US" smtClean="0"/>
              <a:t>1/5/2020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B21F-001C-478C-AB32-CC804A112845}" type="datetime1">
              <a:rPr lang="en-US" smtClean="0"/>
              <a:t>1/5/2020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AB5C4-7AC5-4A25-9CC0-6F4DA300651D}" type="datetime1">
              <a:rPr lang="en-US" smtClean="0"/>
              <a:t>1/5/2020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Rectangle"/>
          <p:cNvSpPr/>
          <p:nvPr/>
        </p:nvSpPr>
        <p:spPr>
          <a:xfrm>
            <a:off x="7008812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 descr="Rectangle"/>
          <p:cNvSpPr/>
          <p:nvPr/>
        </p:nvSpPr>
        <p:spPr>
          <a:xfrm>
            <a:off x="7255668" y="228600"/>
            <a:ext cx="46863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2700" y="3200400"/>
            <a:ext cx="3932237" cy="17526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57201"/>
            <a:ext cx="5943600" cy="5943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32699" y="5029200"/>
            <a:ext cx="3932237" cy="13716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descr="Rectangle"/>
          <p:cNvSpPr/>
          <p:nvPr/>
        </p:nvSpPr>
        <p:spPr>
          <a:xfrm>
            <a:off x="7008812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 descr="Rectangle"/>
          <p:cNvSpPr/>
          <p:nvPr/>
        </p:nvSpPr>
        <p:spPr>
          <a:xfrm>
            <a:off x="7255668" y="228600"/>
            <a:ext cx="46863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5240" y="3200400"/>
            <a:ext cx="3932237" cy="17526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" y="0"/>
            <a:ext cx="7008810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35240" y="5029200"/>
            <a:ext cx="3932237" cy="137464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9D9D9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d bar" descr="Red bar"/>
          <p:cNvSpPr/>
          <p:nvPr/>
        </p:nvSpPr>
        <p:spPr>
          <a:xfrm>
            <a:off x="1" y="1"/>
            <a:ext cx="12188824" cy="1524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99220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91440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481760"/>
            <a:ext cx="78486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67800" y="6465885"/>
            <a:ext cx="10668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D40E458-5FA2-46E9-B63B-9F09B8899A6A}" type="datetime1">
              <a:rPr lang="en-US" smtClean="0"/>
              <a:t>1/5/2020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481760"/>
            <a:ext cx="8382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68680" indent="-182563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3444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225" y="1828800"/>
            <a:ext cx="4250575" cy="2514600"/>
          </a:xfrm>
        </p:spPr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Knows My Heart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6225" y="4572000"/>
            <a:ext cx="4402975" cy="1524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i="1" cap="none" dirty="0">
                <a:solidFill>
                  <a:schemeClr val="tx1"/>
                </a:solidFill>
              </a:rPr>
              <a:t>Scripture Reading: Psalm 139:1-6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1BB1734-0AF1-4A94-895E-CFD74E4D9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434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3514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and the Human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10515600" cy="44958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Understands our thoughts, </a:t>
            </a:r>
            <a:r>
              <a:rPr lang="en-US" sz="4400" i="1" dirty="0">
                <a:solidFill>
                  <a:schemeClr val="tx1"/>
                </a:solidFill>
              </a:rPr>
              <a:t>Psalm 139:1-4</a:t>
            </a: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Knows our secrets, </a:t>
            </a:r>
            <a:r>
              <a:rPr lang="en-US" sz="4400" i="1" dirty="0">
                <a:solidFill>
                  <a:schemeClr val="tx1"/>
                </a:solidFill>
              </a:rPr>
              <a:t>Psalm 44:21</a:t>
            </a: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Tests the heart, </a:t>
            </a:r>
            <a:r>
              <a:rPr lang="en-US" sz="4400" i="1" dirty="0">
                <a:solidFill>
                  <a:schemeClr val="tx1"/>
                </a:solidFill>
              </a:rPr>
              <a:t>Psalm 17:3</a:t>
            </a:r>
            <a:endParaRPr lang="en-US" sz="44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Rewards and punishes, </a:t>
            </a:r>
            <a:r>
              <a:rPr lang="en-US" sz="4400" i="1" dirty="0">
                <a:solidFill>
                  <a:schemeClr val="tx1"/>
                </a:solidFill>
              </a:rPr>
              <a:t>Jeremiah 17:9-10</a:t>
            </a: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Purify our hearts, </a:t>
            </a:r>
            <a:r>
              <a:rPr lang="en-US" sz="4400" i="1" dirty="0">
                <a:solidFill>
                  <a:schemeClr val="tx1"/>
                </a:solidFill>
              </a:rPr>
              <a:t>James 4:8 (Matt. 5:8)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96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Brain and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10744200" cy="44196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dirty="0">
                <a:solidFill>
                  <a:schemeClr val="tx1"/>
                </a:solidFill>
              </a:rPr>
              <a:t>Heart is the seat of life: The inner person---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i="1" dirty="0">
                <a:solidFill>
                  <a:schemeClr val="tx1"/>
                </a:solidFill>
              </a:rPr>
              <a:t>2 Samuel 18:14; Acts 2:37; 1 Peter 3:4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4200" dirty="0">
                <a:solidFill>
                  <a:schemeClr val="tx1"/>
                </a:solidFill>
              </a:rPr>
              <a:t>The mind is the “heart” from which lies proceed, </a:t>
            </a:r>
            <a:r>
              <a:rPr lang="en-US" sz="4200" i="1" dirty="0">
                <a:solidFill>
                  <a:schemeClr val="tx1"/>
                </a:solidFill>
              </a:rPr>
              <a:t>Acts 5:4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4200" dirty="0">
                <a:solidFill>
                  <a:schemeClr val="tx1"/>
                </a:solidFill>
              </a:rPr>
              <a:t>This heart affects the brain (body), </a:t>
            </a:r>
            <a:br>
              <a:rPr lang="en-US" sz="4200" dirty="0">
                <a:solidFill>
                  <a:schemeClr val="tx1"/>
                </a:solidFill>
              </a:rPr>
            </a:br>
            <a:r>
              <a:rPr lang="en-US" sz="4200" i="1" dirty="0">
                <a:solidFill>
                  <a:schemeClr val="tx1"/>
                </a:solidFill>
              </a:rPr>
              <a:t>Matthew 12:34-35; 15:19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6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Heart and the Mind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0"/>
            <a:ext cx="10287000" cy="44196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4400" dirty="0">
                <a:solidFill>
                  <a:schemeClr val="tx1"/>
                </a:solidFill>
              </a:rPr>
              <a:t>Bible heart is the human mind, </a:t>
            </a:r>
            <a:br>
              <a:rPr lang="en-US" sz="4400" dirty="0">
                <a:solidFill>
                  <a:schemeClr val="tx1"/>
                </a:solidFill>
              </a:rPr>
            </a:br>
            <a:r>
              <a:rPr lang="en-US" sz="4400" i="1" dirty="0">
                <a:solidFill>
                  <a:schemeClr val="tx1"/>
                </a:solidFill>
              </a:rPr>
              <a:t>Hebrews 8:10; 10:16 (1 Cor. 2:11)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sz="4000" dirty="0">
                <a:solidFill>
                  <a:schemeClr val="tx1"/>
                </a:solidFill>
              </a:rPr>
              <a:t>Thinks, </a:t>
            </a:r>
            <a:r>
              <a:rPr lang="en-US" sz="4000" i="1" dirty="0">
                <a:solidFill>
                  <a:schemeClr val="tx1"/>
                </a:solidFill>
              </a:rPr>
              <a:t>Matthew 9:4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sz="4000" dirty="0">
                <a:solidFill>
                  <a:schemeClr val="tx1"/>
                </a:solidFill>
              </a:rPr>
              <a:t>Reasons, </a:t>
            </a:r>
            <a:r>
              <a:rPr lang="en-US" sz="4000" i="1" dirty="0">
                <a:solidFill>
                  <a:schemeClr val="tx1"/>
                </a:solidFill>
              </a:rPr>
              <a:t>Mark 2:6; Acts 5:4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sz="4000" dirty="0">
                <a:solidFill>
                  <a:schemeClr val="tx1"/>
                </a:solidFill>
              </a:rPr>
              <a:t>Emotions, </a:t>
            </a:r>
            <a:r>
              <a:rPr lang="en-US" sz="4000" i="1" dirty="0">
                <a:solidFill>
                  <a:schemeClr val="tx1"/>
                </a:solidFill>
              </a:rPr>
              <a:t>Acts 2:37; 7:54</a:t>
            </a:r>
          </a:p>
          <a:p>
            <a:pPr lvl="2">
              <a:lnSpc>
                <a:spcPct val="100000"/>
              </a:lnSpc>
              <a:spcBef>
                <a:spcPts val="900"/>
              </a:spcBef>
            </a:pPr>
            <a:r>
              <a:rPr lang="en-US" sz="4000" dirty="0">
                <a:solidFill>
                  <a:schemeClr val="tx1"/>
                </a:solidFill>
              </a:rPr>
              <a:t>Conscience, </a:t>
            </a:r>
            <a:r>
              <a:rPr lang="en-US" sz="4000" i="1" dirty="0">
                <a:solidFill>
                  <a:schemeClr val="tx1"/>
                </a:solidFill>
              </a:rPr>
              <a:t>Hebrews 10:22</a:t>
            </a:r>
            <a:endParaRPr lang="en-US" sz="4200" i="1" dirty="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0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Understands Our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10515600" cy="44196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dirty="0">
                <a:solidFill>
                  <a:schemeClr val="tx1"/>
                </a:solidFill>
              </a:rPr>
              <a:t>He knows every heart and every intent, </a:t>
            </a:r>
            <a:r>
              <a:rPr lang="en-US" sz="4400" i="1" dirty="0">
                <a:solidFill>
                  <a:schemeClr val="tx1"/>
                </a:solidFill>
              </a:rPr>
              <a:t>Psalm 139:1-4 (23)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dirty="0">
                <a:solidFill>
                  <a:schemeClr val="tx1"/>
                </a:solidFill>
              </a:rPr>
              <a:t>We cannot fool God, </a:t>
            </a:r>
            <a:r>
              <a:rPr lang="en-US" sz="4400" i="1" dirty="0">
                <a:solidFill>
                  <a:schemeClr val="tx1"/>
                </a:solidFill>
              </a:rPr>
              <a:t>Psalm 64:5-6</a:t>
            </a:r>
            <a:endParaRPr lang="en-US" sz="4000" i="1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His knowledge of what is in our hearts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is always accurate, </a:t>
            </a:r>
            <a:r>
              <a:rPr lang="en-US" sz="4000" i="1" dirty="0">
                <a:solidFill>
                  <a:schemeClr val="tx1"/>
                </a:solidFill>
              </a:rPr>
              <a:t>Jeremiah 17:9-10; Hebrews 4:13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38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Understands Our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8800"/>
            <a:ext cx="10896600" cy="457200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dirty="0">
                <a:solidFill>
                  <a:schemeClr val="tx1"/>
                </a:solidFill>
              </a:rPr>
              <a:t>God has always detected evil thoughts</a:t>
            </a:r>
            <a:endParaRPr lang="en-US" sz="4400" i="1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Jesus knew their evil thoughts, </a:t>
            </a:r>
            <a:r>
              <a:rPr lang="en-US" sz="4000" i="1" dirty="0">
                <a:solidFill>
                  <a:schemeClr val="tx1"/>
                </a:solidFill>
              </a:rPr>
              <a:t>Matthew 9:4</a:t>
            </a:r>
            <a:endParaRPr lang="en-US" sz="3600" i="1" dirty="0">
              <a:solidFill>
                <a:schemeClr val="tx1"/>
              </a:solidFill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Serve God with loyal hearts, </a:t>
            </a:r>
            <a:r>
              <a:rPr lang="en-US" sz="4000" i="1" dirty="0">
                <a:solidFill>
                  <a:schemeClr val="tx1"/>
                </a:solidFill>
              </a:rPr>
              <a:t>1 Chronicles 28:9 (Proverbs 23:7; Luke 6:45)</a:t>
            </a: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He already sees and knows, </a:t>
            </a:r>
            <a:r>
              <a:rPr lang="en-US" sz="4000" i="1" dirty="0">
                <a:solidFill>
                  <a:schemeClr val="tx1"/>
                </a:solidFill>
              </a:rPr>
              <a:t>Jeremiah 17:10 (Rev. 2:23); Acts 1:24 (Mark 2:8)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7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in Our Mind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10972800" cy="492998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dirty="0">
                <a:solidFill>
                  <a:schemeClr val="tx1"/>
                </a:solidFill>
              </a:rPr>
              <a:t>Will be judged by God, </a:t>
            </a:r>
            <a:r>
              <a:rPr lang="en-US" sz="4400" i="1" dirty="0">
                <a:solidFill>
                  <a:schemeClr val="tx1"/>
                </a:solidFill>
              </a:rPr>
              <a:t>1 Corinthians 4:5; Romans 2:16; Psalm 7:9-10 (Jer. 11:19-20)</a:t>
            </a: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Responsible for our hearts, </a:t>
            </a:r>
            <a:r>
              <a:rPr lang="en-US" sz="4000" i="1" dirty="0">
                <a:solidFill>
                  <a:schemeClr val="tx1"/>
                </a:solidFill>
              </a:rPr>
              <a:t>Matthew 5:28-29</a:t>
            </a: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Accountable to the Lord, </a:t>
            </a:r>
            <a:r>
              <a:rPr lang="en-US" sz="4000" i="1" dirty="0">
                <a:solidFill>
                  <a:schemeClr val="tx1"/>
                </a:solidFill>
              </a:rPr>
              <a:t>Romans 14:12</a:t>
            </a:r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n-US" sz="4000" dirty="0">
                <a:solidFill>
                  <a:schemeClr val="tx1"/>
                </a:solidFill>
              </a:rPr>
              <a:t>Heart and conduct will not be separated at judgment, </a:t>
            </a:r>
            <a:r>
              <a:rPr lang="en-US" sz="4000" i="1" dirty="0">
                <a:solidFill>
                  <a:schemeClr val="tx1"/>
                </a:solidFill>
              </a:rPr>
              <a:t>2 Corinthians 5:10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Purify Your Heart </a:t>
            </a:r>
            <a:r>
              <a:rPr lang="en-US" sz="4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(James 4:8)</a:t>
            </a:r>
            <a:endParaRPr lang="en-US" sz="4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10744200" cy="462518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Diligently guard your heart, </a:t>
            </a:r>
            <a:r>
              <a:rPr lang="en-US" sz="4400" i="1" dirty="0">
                <a:solidFill>
                  <a:schemeClr val="tx1"/>
                </a:solidFill>
              </a:rPr>
              <a:t>Proverbs 4:23</a:t>
            </a: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Think on good things to do what is right, </a:t>
            </a:r>
            <a:r>
              <a:rPr lang="en-US" sz="4400" i="1" dirty="0">
                <a:solidFill>
                  <a:schemeClr val="tx1"/>
                </a:solidFill>
              </a:rPr>
              <a:t>Philippians 4:8-9</a:t>
            </a:r>
          </a:p>
          <a:p>
            <a:pPr>
              <a:lnSpc>
                <a:spcPct val="100000"/>
              </a:lnSpc>
            </a:pPr>
            <a:r>
              <a:rPr lang="en-US" sz="4400" dirty="0">
                <a:solidFill>
                  <a:schemeClr val="tx1"/>
                </a:solidFill>
              </a:rPr>
              <a:t>Words and meditations of the heart that are acceptable to God, </a:t>
            </a:r>
            <a:r>
              <a:rPr lang="en-US" sz="4400" i="1" dirty="0">
                <a:solidFill>
                  <a:schemeClr val="tx1"/>
                </a:solidFill>
              </a:rPr>
              <a:t>Psalm 19:14</a:t>
            </a:r>
          </a:p>
          <a:p>
            <a:pPr>
              <a:lnSpc>
                <a:spcPct val="100000"/>
              </a:lnSpc>
            </a:pPr>
            <a:endParaRPr lang="en-US" sz="4000" i="1" dirty="0">
              <a:solidFill>
                <a:schemeClr val="tx1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D00D4F5-B8C8-4D37-A10C-AE63918E42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640080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9012D-0912-47DA-A1BE-6FC69FCA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0" y="6542086"/>
            <a:ext cx="838200" cy="239715"/>
          </a:xfrm>
        </p:spPr>
        <p:txBody>
          <a:bodyPr/>
          <a:lstStyle/>
          <a:p>
            <a:fld id="{E31375A4-56A4-47D6-9801-1991572033F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19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edical Design 16x9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001141.potx" id="{D7485564-6666-4DDB-B0D3-55F6E694D6E5}" vid="{6E950D30-6FC6-4411-BCFF-468AD9ECA787}"/>
    </a:ext>
  </a:extLst>
</a:theme>
</file>

<file path=ppt/theme/theme2.xml><?xml version="1.0" encoding="utf-8"?>
<a:theme xmlns:a="http://schemas.openxmlformats.org/drawingml/2006/main" name="Office Them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341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Franklin Gothic Medium</vt:lpstr>
      <vt:lpstr>Medical Design 16x9</vt:lpstr>
      <vt:lpstr>God Knows My Heart</vt:lpstr>
      <vt:lpstr>God and the Human Heart</vt:lpstr>
      <vt:lpstr>The Brain and the Heart</vt:lpstr>
      <vt:lpstr>The Heart and the Mind</vt:lpstr>
      <vt:lpstr>God Understands Our Heart</vt:lpstr>
      <vt:lpstr>God Understands Our Heart</vt:lpstr>
      <vt:lpstr>What is in Our Mind</vt:lpstr>
      <vt:lpstr>Purify Your Heart (James 4:8)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 Price</dc:creator>
  <cp:lastModifiedBy>Joe R Price</cp:lastModifiedBy>
  <cp:revision>22</cp:revision>
  <dcterms:created xsi:type="dcterms:W3CDTF">2020-01-03T17:11:15Z</dcterms:created>
  <dcterms:modified xsi:type="dcterms:W3CDTF">2020-01-05T14:38:30Z</dcterms:modified>
</cp:coreProperties>
</file>