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8" r:id="rId6"/>
    <p:sldId id="286" r:id="rId7"/>
    <p:sldId id="257" r:id="rId8"/>
    <p:sldId id="287" r:id="rId9"/>
    <p:sldId id="288" r:id="rId10"/>
    <p:sldId id="292" r:id="rId11"/>
    <p:sldId id="289" r:id="rId12"/>
    <p:sldId id="29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350"/>
    <a:srgbClr val="0C4360"/>
    <a:srgbClr val="1B6872"/>
    <a:srgbClr val="63B7C6"/>
    <a:srgbClr val="002136"/>
    <a:srgbClr val="0C75AC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53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US" smtClean="0"/>
              <a:t>02/17/2020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US" noProof="0" smtClean="0"/>
              <a:t>02/17/2020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400" noProof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Quote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0C167E-2626-40DB-AACF-D02543E29B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9700" y="1749570"/>
            <a:ext cx="9372600" cy="33588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4744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noProof="0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7" r:id="rId7"/>
    <p:sldLayoutId id="2147483674" r:id="rId8"/>
    <p:sldLayoutId id="2147483665" r:id="rId9"/>
    <p:sldLayoutId id="2147483673" r:id="rId10"/>
    <p:sldLayoutId id="2147483662" r:id="rId11"/>
    <p:sldLayoutId id="2147483663" r:id="rId12"/>
    <p:sldLayoutId id="2147483664" r:id="rId13"/>
    <p:sldLayoutId id="2147483675" r:id="rId14"/>
    <p:sldLayoutId id="2147483676" r:id="rId15"/>
    <p:sldLayoutId id="2147483672" r:id="rId16"/>
    <p:sldLayoutId id="2147483667" r:id="rId17"/>
    <p:sldLayoutId id="2147483668" r:id="rId18"/>
  </p:sldLayoutIdLst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1488" y="2023671"/>
            <a:ext cx="8061410" cy="2238839"/>
          </a:xfrm>
        </p:spPr>
        <p:txBody>
          <a:bodyPr/>
          <a:lstStyle/>
          <a:p>
            <a:r>
              <a:rPr lang="en-US" sz="7200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“If the Blind Leads the Blind”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37F64-4C96-4AA8-BB21-E8053A318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7" y="4785909"/>
            <a:ext cx="8061409" cy="189970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4400" i="1" dirty="0"/>
              <a:t>Scripture: Matthew 15:7-14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3BE1952-F042-42C7-BC94-05BD86376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16" y="542925"/>
            <a:ext cx="10969283" cy="923330"/>
          </a:xfrm>
        </p:spPr>
        <p:txBody>
          <a:bodyPr/>
          <a:lstStyle/>
          <a:p>
            <a:r>
              <a:rPr lang="en-US" sz="6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15:1-14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9316" y="1801091"/>
            <a:ext cx="10592973" cy="4554868"/>
          </a:xfrm>
        </p:spPr>
        <p:txBody>
          <a:bodyPr/>
          <a:lstStyle/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Christ’s teaching,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15:1-11</a:t>
            </a:r>
          </a:p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Pharisees’ displeasure,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15:12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4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skandalizo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: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“to entrap, i.e. trip up (fig. stumble …or entice to sin…)”</a:t>
            </a:r>
          </a:p>
          <a:p>
            <a:pPr>
              <a:spcBef>
                <a:spcPts val="9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Christ’s answer,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15:13-14</a:t>
            </a:r>
          </a:p>
          <a:p>
            <a:pPr lvl="1">
              <a:spcBef>
                <a:spcPts val="9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Principle stated (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13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), then applied (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14)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8600" y="6355959"/>
            <a:ext cx="406400" cy="365125"/>
          </a:xfrm>
        </p:spPr>
        <p:txBody>
          <a:bodyPr/>
          <a:lstStyle/>
          <a:p>
            <a:fld id="{C263D6C4-4840-40CC-AC84-17E24B3B7BDE}" type="slidenum">
              <a:rPr lang="en-US" sz="1400" smtClean="0">
                <a:latin typeface="Corbel" panose="020B0503020204020204" pitchFamily="34" charset="0"/>
              </a:rPr>
              <a:pPr/>
              <a:t>2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1258134-C6D9-4ECB-9268-4947FFAE6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3348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16" y="542925"/>
            <a:ext cx="10969283" cy="923330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Applications For Us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9316" y="1814731"/>
            <a:ext cx="10283484" cy="4541227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Jesus and His gospel offend people,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6:61; Matthew 11:6 (1 Peter 2:8)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Reaction of audience (“offended”) cannot prevent preaching the truth,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Titus 2:15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Sometimes you must “let them alone,”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15:14 (7:6)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8600" y="6355959"/>
            <a:ext cx="406400" cy="365125"/>
          </a:xfrm>
        </p:spPr>
        <p:txBody>
          <a:bodyPr/>
          <a:lstStyle/>
          <a:p>
            <a:fld id="{C263D6C4-4840-40CC-AC84-17E24B3B7BDE}" type="slidenum">
              <a:rPr lang="en-US" sz="1400" smtClean="0">
                <a:latin typeface="Corbel" panose="020B0503020204020204" pitchFamily="34" charset="0"/>
              </a:rPr>
              <a:pPr/>
              <a:t>3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1258134-C6D9-4ECB-9268-4947FFAE6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5273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group of people on a rock&#10;&#10;Description automatically generated">
            <a:extLst>
              <a:ext uri="{FF2B5EF4-FFF2-40B4-BE49-F238E27FC236}">
                <a16:creationId xmlns:a16="http://schemas.microsoft.com/office/drawing/2014/main" id="{2CBDC7E0-C00A-425A-A722-92D964A4F4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815E3D42-BB28-4BB6-9140-38D0DE62B5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3D2C925-BD59-4BAA-B022-ECB72A00C71C}"/>
              </a:ext>
            </a:extLst>
          </p:cNvPr>
          <p:cNvSpPr/>
          <p:nvPr/>
        </p:nvSpPr>
        <p:spPr>
          <a:xfrm>
            <a:off x="9144000" y="0"/>
            <a:ext cx="3048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3BD8413-C238-49D7-A4E1-E8FEF1811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0" y="694765"/>
            <a:ext cx="3048000" cy="5468469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800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Examples and Warnings of the Blind Leading the Blind</a:t>
            </a: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8DC7DEA4-EB43-4669-B19B-F7E930FF3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9400" y="6473747"/>
            <a:ext cx="406400" cy="358726"/>
          </a:xfrm>
        </p:spPr>
        <p:txBody>
          <a:bodyPr/>
          <a:lstStyle/>
          <a:p>
            <a:fld id="{C263D6C4-4840-40CC-AC84-17E24B3B7BDE}" type="slidenum">
              <a:rPr lang="en-US" sz="1400" smtClean="0">
                <a:latin typeface="Corbel" panose="020B0503020204020204" pitchFamily="34" charset="0"/>
              </a:rPr>
              <a:pPr/>
              <a:t>4</a:t>
            </a:fld>
            <a:endParaRPr lang="en-US" sz="14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79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15" y="444997"/>
            <a:ext cx="10969283" cy="1148413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Blind Leading the Blind…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513" y="1593410"/>
            <a:ext cx="11426485" cy="526459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en-US" sz="4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Teens advising teens</a:t>
            </a: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Kings 12:8-11; </a:t>
            </a:r>
            <a:b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Job 32:4, 7-9; </a:t>
            </a:r>
            <a:r>
              <a:rPr lang="sv-SE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Proverbs 15:20; 6:20-21 (4:1-2, 20) -- 1:10</a:t>
            </a:r>
            <a:endParaRPr lang="en-US" sz="4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4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Young wives advising young wives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b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Titus 2:3-5 </a:t>
            </a: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(vice versa)</a:t>
            </a:r>
          </a:p>
          <a:p>
            <a:pPr>
              <a:spcBef>
                <a:spcPts val="300"/>
              </a:spcBef>
              <a:spcAft>
                <a:spcPts val="0"/>
              </a:spcAft>
            </a:pPr>
            <a:r>
              <a:rPr lang="en-US" sz="4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Young preachers advising young preachers</a:t>
            </a: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2:20-22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8600" y="6355959"/>
            <a:ext cx="406400" cy="365125"/>
          </a:xfrm>
        </p:spPr>
        <p:txBody>
          <a:bodyPr/>
          <a:lstStyle/>
          <a:p>
            <a:fld id="{C263D6C4-4840-40CC-AC84-17E24B3B7BDE}" type="slidenum">
              <a:rPr lang="en-US" sz="1400" smtClean="0">
                <a:latin typeface="Corbel" panose="020B0503020204020204" pitchFamily="34" charset="0"/>
              </a:rPr>
              <a:pPr/>
              <a:t>5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1258134-C6D9-4ECB-9268-4947FFAE6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9811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15" y="590843"/>
            <a:ext cx="10969283" cy="1002567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Blind Leading the Blind…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9315" y="1744394"/>
            <a:ext cx="10969283" cy="4668609"/>
          </a:xfrm>
        </p:spPr>
        <p:txBody>
          <a:bodyPr/>
          <a:lstStyle/>
          <a:p>
            <a:pPr>
              <a:spcBef>
                <a:spcPts val="1500"/>
              </a:spcBef>
              <a:spcAft>
                <a:spcPts val="0"/>
              </a:spcAft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Christians who look for authority </a:t>
            </a: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in preachers’ </a:t>
            </a: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words and not for authority </a:t>
            </a:r>
            <a:b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in God’s word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Corinthians 3:7; 4:6; </a:t>
            </a:r>
            <a:b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pt-BR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 Timothy 2:15 (Galatians 1:8-9)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>
              <a:spcBef>
                <a:spcPts val="1500"/>
              </a:spcBef>
              <a:spcAft>
                <a:spcPts val="0"/>
              </a:spcAft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Non-Christians advising Christians on spiritual matters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Colossians 2:8, 20-23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8600" y="6355959"/>
            <a:ext cx="406400" cy="365125"/>
          </a:xfrm>
        </p:spPr>
        <p:txBody>
          <a:bodyPr/>
          <a:lstStyle/>
          <a:p>
            <a:fld id="{C263D6C4-4840-40CC-AC84-17E24B3B7BDE}" type="slidenum">
              <a:rPr lang="en-US" sz="1400" smtClean="0">
                <a:latin typeface="Corbel" panose="020B0503020204020204" pitchFamily="34" charset="0"/>
              </a:rPr>
              <a:pPr/>
              <a:t>6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1258134-C6D9-4ECB-9268-4947FFAE6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8436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15" y="590843"/>
            <a:ext cx="10969283" cy="1002567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Blind Leading the Blind…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9315" y="1858617"/>
            <a:ext cx="10969283" cy="4174435"/>
          </a:xfrm>
        </p:spPr>
        <p:txBody>
          <a:bodyPr/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Non-Christian relatives advising </a:t>
            </a:r>
            <a:b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Christian relatives on spiritual matters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Regular worship assembly (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Hebrews 10:25)</a:t>
            </a: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to treat a fallen away family member </a:t>
            </a:r>
            <a:b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(2 Thessalonians 3:6, 13-15)</a:t>
            </a: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8600" y="6355959"/>
            <a:ext cx="406400" cy="365125"/>
          </a:xfrm>
        </p:spPr>
        <p:txBody>
          <a:bodyPr/>
          <a:lstStyle/>
          <a:p>
            <a:fld id="{C263D6C4-4840-40CC-AC84-17E24B3B7BDE}" type="slidenum">
              <a:rPr lang="en-US" sz="1400" smtClean="0">
                <a:latin typeface="Corbel" panose="020B0503020204020204" pitchFamily="34" charset="0"/>
              </a:rPr>
              <a:pPr/>
              <a:t>7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1258134-C6D9-4ECB-9268-4947FFAE6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87064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15" y="590843"/>
            <a:ext cx="10969283" cy="1002567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Blind Leading the Blind…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9315" y="1800665"/>
            <a:ext cx="11240088" cy="4612338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Academia elevated above the</a:t>
            </a:r>
            <a:b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Scriptures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Psalms 119:99-100; </a:t>
            </a:r>
            <a:b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Corinthians 1:21-25; John 7:15; Acts 4:13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Emotional leaders teaching Christians to </a:t>
            </a:r>
            <a:b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get in touch with feelings instead of seeking God’s word</a:t>
            </a: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Proverbs 14:12; Jer. 10:23; 17:9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8600" y="6355959"/>
            <a:ext cx="406400" cy="365125"/>
          </a:xfrm>
        </p:spPr>
        <p:txBody>
          <a:bodyPr/>
          <a:lstStyle/>
          <a:p>
            <a:fld id="{C263D6C4-4840-40CC-AC84-17E24B3B7BDE}" type="slidenum">
              <a:rPr lang="en-US" sz="1400" smtClean="0">
                <a:latin typeface="Corbel" panose="020B0503020204020204" pitchFamily="34" charset="0"/>
              </a:rPr>
              <a:pPr/>
              <a:t>8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1258134-C6D9-4ECB-9268-4947FFAE6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550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4" y="802809"/>
            <a:ext cx="11138093" cy="1012873"/>
          </a:xfrm>
        </p:spPr>
        <p:txBody>
          <a:bodyPr/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“If the Blind Leads the Blind”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505" y="1918252"/>
            <a:ext cx="11138093" cy="4700262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The influence of darkness too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often leads those who should be walking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in the light,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John 1:5-7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None of us want to follow blind guides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blind lose their souls,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9:39-41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Their followers will, too!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8600" y="6355959"/>
            <a:ext cx="406400" cy="365125"/>
          </a:xfrm>
        </p:spPr>
        <p:txBody>
          <a:bodyPr/>
          <a:lstStyle/>
          <a:p>
            <a:fld id="{C263D6C4-4840-40CC-AC84-17E24B3B7BDE}" type="slidenum">
              <a:rPr lang="en-US" sz="1400" smtClean="0">
                <a:latin typeface="Corbel" panose="020B0503020204020204" pitchFamily="34" charset="0"/>
              </a:rPr>
              <a:pPr/>
              <a:t>9</a:t>
            </a:fld>
            <a:endParaRPr lang="en-US" sz="1400" dirty="0">
              <a:latin typeface="Corbel" panose="020B0503020204020204" pitchFamily="34" charset="0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1258134-C6D9-4ECB-9268-4947FFAE62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3307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936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687569_Modern blue presentation_AAS_v5" id="{C7B59113-CD15-4341-96CA-86E715D5BE98}" vid="{5A8FDAEB-3DF3-4B3C-A708-49813F8D6F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5B26E0C9-B2AA-42E6-97B6-E1B7D9EAF1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103400-4A22-4E35-B588-4C4D42638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5757914-1161-4661-9696-421FD6935CD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blue presentation</Template>
  <TotalTime>0</TotalTime>
  <Words>365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Corbel</vt:lpstr>
      <vt:lpstr>Trade Gothic LT Pro</vt:lpstr>
      <vt:lpstr>Trebuchet MS</vt:lpstr>
      <vt:lpstr>Office Theme</vt:lpstr>
      <vt:lpstr>“If the Blind Leads the Blind”</vt:lpstr>
      <vt:lpstr>Matthew 15:1-14</vt:lpstr>
      <vt:lpstr>Applications For Us</vt:lpstr>
      <vt:lpstr>Examples and Warnings of the Blind Leading the Blind</vt:lpstr>
      <vt:lpstr>Blind Leading the Blind…</vt:lpstr>
      <vt:lpstr>Blind Leading the Blind…</vt:lpstr>
      <vt:lpstr>Blind Leading the Blind…</vt:lpstr>
      <vt:lpstr>Blind Leading the Blind…</vt:lpstr>
      <vt:lpstr>“If the Blind Leads the Blind”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2020-02-08T09:02:37Z</dcterms:created>
  <dcterms:modified xsi:type="dcterms:W3CDTF">2020-02-17T17:21:24Z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