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autoCompressPictures="0">
  <p:sldMasterIdLst>
    <p:sldMasterId id="2147483648" r:id="rId1"/>
  </p:sldMasterIdLst>
  <p:notesMasterIdLst>
    <p:notesMasterId r:id="rId16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5" r:id="rId10"/>
    <p:sldId id="266" r:id="rId11"/>
    <p:sldId id="267" r:id="rId12"/>
    <p:sldId id="268" r:id="rId13"/>
    <p:sldId id="269" r:id="rId14"/>
    <p:sldId id="271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992" autoAdjust="0"/>
    <p:restoredTop sz="94710" autoAdjust="0"/>
  </p:normalViewPr>
  <p:slideViewPr>
    <p:cSldViewPr snapToGrid="0">
      <p:cViewPr varScale="1">
        <p:scale>
          <a:sx n="79" d="100"/>
          <a:sy n="79" d="100"/>
        </p:scale>
        <p:origin x="108" y="1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32E17F1-E3F8-4ACB-8D9C-91650B6442CA}" type="datetimeFigureOut">
              <a:rPr lang="en-US" smtClean="0"/>
              <a:t>2/14/2021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A29B1EE-B8E3-496D-8E7B-07D2A72E4F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4993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D87B71-8F3B-4657-8C95-C66E69368693}" type="datetime1">
              <a:rPr lang="en-US" smtClean="0"/>
              <a:t>2/14/2021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9D2D2-C189-4F49-AE8B-04CF6EC6DEA0}" type="datetime1">
              <a:rPr lang="en-US" smtClean="0"/>
              <a:t>2/14/2021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314FF-074A-4C2F-9929-96AFE78EDBEA}" type="datetime1">
              <a:rPr lang="en-US" smtClean="0"/>
              <a:t>2/14/2021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7FFE7-9B91-42CA-8080-D21F77C89D51}" type="datetime1">
              <a:rPr lang="en-US" smtClean="0"/>
              <a:t>2/14/2021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138BF-3ED0-424E-891C-DADA224588AF}" type="datetime1">
              <a:rPr lang="en-US" smtClean="0"/>
              <a:t>2/14/2021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EDF5B-8E49-4D9B-8751-96C424A8D70A}" type="datetime1">
              <a:rPr lang="en-US" smtClean="0"/>
              <a:t>2/14/2021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AEFBB-7F36-47F7-9301-07BE04E13F6E}" type="datetime1">
              <a:rPr lang="en-US" smtClean="0"/>
              <a:t>2/14/2021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B4CEB-243D-49C1-9ECC-F5B8F9EDE219}" type="datetime1">
              <a:rPr lang="en-US" smtClean="0"/>
              <a:t>2/14/2021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1D55F-CB96-4022-B88D-287709545DDD}" type="datetime1">
              <a:rPr lang="en-US" smtClean="0"/>
              <a:t>2/14/2021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C950A-3218-4902-9C99-6BFBF3F1CCCB}" type="datetime1">
              <a:rPr lang="en-US" smtClean="0"/>
              <a:t>2/14/2021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3A56E9-7496-46FC-8387-593644BDE88D}" type="datetime1">
              <a:rPr lang="en-US" smtClean="0"/>
              <a:t>2/14/2021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12D55-CD00-41B2-AE90-42A33058007E}" type="datetime1">
              <a:rPr lang="en-US" smtClean="0"/>
              <a:t>2/14/2021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A88A1-370B-47FD-A685-748369692175}" type="datetime1">
              <a:rPr lang="en-US" smtClean="0"/>
              <a:t>2/14/2021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6E127-2F4C-4922-AB2B-DD16AF1287AF}" type="datetime1">
              <a:rPr lang="en-US" smtClean="0"/>
              <a:t>2/14/2021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B5A24-8A4A-4F6C-850F-74F310909F0C}" type="datetime1">
              <a:rPr lang="en-US" smtClean="0"/>
              <a:t>2/14/2021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8DF0D-D9F5-4E2C-99FC-B716A3094869}" type="datetime1">
              <a:rPr lang="en-US" smtClean="0"/>
              <a:t>2/14/2021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D8140-6A82-475F-A3C3-477D5351B55B}" type="datetime1">
              <a:rPr lang="en-US" smtClean="0"/>
              <a:t>2/14/2021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randomBar dir="vert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7FDA17CE-E4B1-49C1-B298-D57E1C585DF8}" type="datetime1">
              <a:rPr lang="en-US" smtClean="0"/>
              <a:t>2/14/2021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7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ransition spd="slow">
    <p:randomBar dir="vert"/>
  </p:transition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wm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wmf"/><Relationship Id="rId4" Type="http://schemas.openxmlformats.org/officeDocument/2006/relationships/image" Target="../media/image3.w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92211F-9359-4D94-99AF-FBC8F46C2F0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139124" y="2542821"/>
            <a:ext cx="8543007" cy="1937000"/>
          </a:xfrm>
          <a:solidFill>
            <a:schemeClr val="accent1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Semibold" panose="020B0702040204020203" pitchFamily="34" charset="0"/>
                <a:cs typeface="Segoe UI Semibold" panose="020B0702040204020203" pitchFamily="34" charset="0"/>
              </a:rPr>
              <a:t>Relationships of the Old and New Covenants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F4F7A0E-A345-4F1A-87F2-BDFAD8DAA6E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515378" y="4755443"/>
            <a:ext cx="6987645" cy="1444977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4400" i="1" dirty="0">
                <a:latin typeface="Segoe UI" panose="020B0502040204020203" pitchFamily="34" charset="0"/>
                <a:cs typeface="Segoe UI" panose="020B0502040204020203" pitchFamily="34" charset="0"/>
              </a:rPr>
              <a:t>Scripture Reading: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4400" i="1" dirty="0">
                <a:latin typeface="Segoe UI" panose="020B0502040204020203" pitchFamily="34" charset="0"/>
                <a:cs typeface="Segoe UI" panose="020B0502040204020203" pitchFamily="34" charset="0"/>
              </a:rPr>
              <a:t>2 Corinthians 3:12-16</a:t>
            </a:r>
          </a:p>
        </p:txBody>
      </p:sp>
      <p:pic>
        <p:nvPicPr>
          <p:cNvPr id="4" name="Picture 3" descr="A close up of a logo&#10;&#10;Description automatically generated">
            <a:extLst>
              <a:ext uri="{FF2B5EF4-FFF2-40B4-BE49-F238E27FC236}">
                <a16:creationId xmlns:a16="http://schemas.microsoft.com/office/drawing/2014/main" id="{715AF77D-CA69-4238-A5A2-A10D65B1F24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93439" y="6351559"/>
            <a:ext cx="308812" cy="3864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  <p:pic>
        <p:nvPicPr>
          <p:cNvPr id="5" name="Picture 5">
            <a:extLst>
              <a:ext uri="{FF2B5EF4-FFF2-40B4-BE49-F238E27FC236}">
                <a16:creationId xmlns:a16="http://schemas.microsoft.com/office/drawing/2014/main" id="{4D1F8FDC-A7D9-4771-8AC3-6F123BFD9B3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2594" y="336656"/>
            <a:ext cx="1803584" cy="1937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17B373F6-A45E-4A81-97F4-1219DD998D3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43065" y="265240"/>
            <a:ext cx="1758358" cy="20051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59599043"/>
      </p:ext>
    </p:extLst>
  </p:cSld>
  <p:clrMapOvr>
    <a:masterClrMapping/>
  </p:clrMapOvr>
  <p:transition spd="slow">
    <p:randomBar dir="vert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B1CDAD-B891-4EF1-8921-9D680ACA87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98610" y="517237"/>
            <a:ext cx="10018713" cy="948266"/>
          </a:xfrm>
        </p:spPr>
        <p:txBody>
          <a:bodyPr>
            <a:normAutofit/>
          </a:bodyPr>
          <a:lstStyle/>
          <a:p>
            <a:r>
              <a:rPr lang="en-US" sz="5400" cap="small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Relationships of the Covenants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4A0090C-9DEC-4483-9C1B-409955CFF8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598609" y="1626657"/>
            <a:ext cx="4497391" cy="792186"/>
          </a:xfrm>
        </p:spPr>
        <p:txBody>
          <a:bodyPr>
            <a:noAutofit/>
          </a:bodyPr>
          <a:lstStyle/>
          <a:p>
            <a:pPr algn="ctr"/>
            <a:r>
              <a:rPr lang="en-US" sz="4400" cap="small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OLD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A8C3CBE-5FF2-48DB-BB11-791DD558FA1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598608" y="2579997"/>
            <a:ext cx="4802191" cy="3512892"/>
          </a:xfrm>
        </p:spPr>
        <p:txBody>
          <a:bodyPr>
            <a:noAutofit/>
          </a:bodyPr>
          <a:lstStyle/>
          <a:p>
            <a:pPr>
              <a:spcBef>
                <a:spcPts val="1200"/>
              </a:spcBef>
              <a:spcAft>
                <a:spcPts val="0"/>
              </a:spcAft>
              <a:buSzPct val="100000"/>
            </a:pPr>
            <a:r>
              <a:rPr lang="en-US" sz="4200" cap="small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Temporary</a:t>
            </a:r>
            <a:r>
              <a:rPr lang="en-US" sz="4000" dirty="0">
                <a:latin typeface="Segoe UI" panose="020B0502040204020203" pitchFamily="34" charset="0"/>
                <a:cs typeface="Segoe UI" panose="020B0502040204020203" pitchFamily="34" charset="0"/>
              </a:rPr>
              <a:t>, </a:t>
            </a:r>
            <a:br>
              <a:rPr lang="en-US" sz="4000" dirty="0"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en-US" sz="4000" i="1" dirty="0">
                <a:latin typeface="Segoe UI" panose="020B0502040204020203" pitchFamily="34" charset="0"/>
                <a:cs typeface="Segoe UI" panose="020B0502040204020203" pitchFamily="34" charset="0"/>
              </a:rPr>
              <a:t>2 Cor. 3:7-11</a:t>
            </a:r>
          </a:p>
          <a:p>
            <a:pPr>
              <a:spcBef>
                <a:spcPts val="1200"/>
              </a:spcBef>
              <a:spcAft>
                <a:spcPts val="0"/>
              </a:spcAft>
              <a:buSzPct val="100000"/>
            </a:pPr>
            <a:r>
              <a:rPr lang="en-US" sz="4000" dirty="0">
                <a:latin typeface="Segoe UI" panose="020B0502040204020203" pitchFamily="34" charset="0"/>
                <a:cs typeface="Segoe UI" panose="020B0502040204020203" pitchFamily="34" charset="0"/>
              </a:rPr>
              <a:t>Glory passing away</a:t>
            </a:r>
            <a:endParaRPr lang="en-US" sz="4000" i="1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>
              <a:spcBef>
                <a:spcPts val="1200"/>
              </a:spcBef>
              <a:spcAft>
                <a:spcPts val="0"/>
              </a:spcAft>
              <a:buSzPct val="100000"/>
            </a:pPr>
            <a:r>
              <a:rPr lang="en-US" sz="4000" dirty="0">
                <a:latin typeface="Segoe UI" panose="020B0502040204020203" pitchFamily="34" charset="0"/>
                <a:cs typeface="Segoe UI" panose="020B0502040204020203" pitchFamily="34" charset="0"/>
              </a:rPr>
              <a:t>Done away in Christ </a:t>
            </a:r>
            <a:r>
              <a:rPr lang="en-US" sz="4000" i="1" dirty="0">
                <a:latin typeface="Segoe UI" panose="020B0502040204020203" pitchFamily="34" charset="0"/>
                <a:cs typeface="Segoe UI" panose="020B0502040204020203" pitchFamily="34" charset="0"/>
              </a:rPr>
              <a:t>(3:14)</a:t>
            </a:r>
            <a:endParaRPr lang="en-US" sz="400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E8CD439-44DB-46FA-B521-25244BD6574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722265" y="1626657"/>
            <a:ext cx="4780758" cy="792186"/>
          </a:xfrm>
        </p:spPr>
        <p:txBody>
          <a:bodyPr/>
          <a:lstStyle/>
          <a:p>
            <a:pPr algn="ctr"/>
            <a:r>
              <a:rPr lang="en-US" sz="4400" cap="small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NEW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5C26CE4-98A2-404C-95AA-8D5BA7418F9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722264" y="2579996"/>
            <a:ext cx="5099622" cy="3988755"/>
          </a:xfrm>
        </p:spPr>
        <p:txBody>
          <a:bodyPr>
            <a:noAutofit/>
          </a:bodyPr>
          <a:lstStyle/>
          <a:p>
            <a:pPr>
              <a:spcBef>
                <a:spcPts val="1200"/>
              </a:spcBef>
              <a:spcAft>
                <a:spcPts val="0"/>
              </a:spcAft>
              <a:buSzPct val="100000"/>
            </a:pPr>
            <a:r>
              <a:rPr lang="en-US" sz="4200" cap="small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Remains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" panose="020B0502040204020203" pitchFamily="34" charset="0"/>
                <a:cs typeface="Segoe UI" panose="020B0502040204020203" pitchFamily="34" charset="0"/>
              </a:rPr>
              <a:t>,</a:t>
            </a:r>
            <a:b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en-US" sz="4000" i="1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2 Cor. 3:7-11</a:t>
            </a:r>
            <a:endParaRPr kumimoji="0" lang="en-US" sz="400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>
              <a:spcBef>
                <a:spcPts val="1200"/>
              </a:spcBef>
              <a:spcAft>
                <a:spcPts val="0"/>
              </a:spcAft>
              <a:buSzPct val="100000"/>
            </a:pPr>
            <a:r>
              <a:rPr lang="en-US" sz="40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Glory exceeds the old and remains (glory of Christ, </a:t>
            </a:r>
            <a:r>
              <a:rPr lang="en-US" sz="4000" i="1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4:4</a:t>
            </a:r>
            <a:r>
              <a:rPr lang="en-US" sz="40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A93F57E-5E34-4A01-8525-ADCDC879E2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503022" y="6474114"/>
            <a:ext cx="551167" cy="365125"/>
          </a:xfrm>
        </p:spPr>
        <p:txBody>
          <a:bodyPr/>
          <a:lstStyle/>
          <a:p>
            <a:pPr>
              <a:spcAft>
                <a:spcPts val="600"/>
              </a:spcAft>
            </a:pPr>
            <a:fld id="{D57F1E4F-1CFF-5643-939E-217C01CDF565}" type="slidenum">
              <a:rPr lang="en-US" sz="1200">
                <a:latin typeface="Segoe UI" panose="020B0502040204020203" pitchFamily="34" charset="0"/>
                <a:cs typeface="Segoe UI" panose="020B0502040204020203" pitchFamily="34" charset="0"/>
              </a:rPr>
              <a:pPr>
                <a:spcAft>
                  <a:spcPts val="600"/>
                </a:spcAft>
              </a:pPr>
              <a:t>10</a:t>
            </a:fld>
            <a:endParaRPr lang="en-US" sz="120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pic>
        <p:nvPicPr>
          <p:cNvPr id="8" name="Picture 7" descr="A close up of a logo&#10;&#10;Description automatically generated">
            <a:extLst>
              <a:ext uri="{FF2B5EF4-FFF2-40B4-BE49-F238E27FC236}">
                <a16:creationId xmlns:a16="http://schemas.microsoft.com/office/drawing/2014/main" id="{EFC43FE6-0FAA-49B6-91EA-BEBBCD534B3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93439" y="6351559"/>
            <a:ext cx="308812" cy="3864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</p:spTree>
    <p:extLst>
      <p:ext uri="{BB962C8B-B14F-4D97-AF65-F5344CB8AC3E}">
        <p14:creationId xmlns:p14="http://schemas.microsoft.com/office/powerpoint/2010/main" val="3539844802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500"/>
                            </p:stCondLst>
                            <p:childTnLst>
                              <p:par>
                                <p:cTn id="11" presetID="47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500"/>
                            </p:stCondLst>
                            <p:childTnLst>
                              <p:par>
                                <p:cTn id="17" presetID="47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6500"/>
                            </p:stCondLst>
                            <p:childTnLst>
                              <p:par>
                                <p:cTn id="23" presetID="47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9500"/>
                            </p:stCondLst>
                            <p:childTnLst>
                              <p:par>
                                <p:cTn id="29" presetID="47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B1CDAD-B891-4EF1-8921-9D680ACA87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98610" y="517237"/>
            <a:ext cx="10018713" cy="948266"/>
          </a:xfrm>
        </p:spPr>
        <p:txBody>
          <a:bodyPr>
            <a:normAutofit/>
          </a:bodyPr>
          <a:lstStyle/>
          <a:p>
            <a:r>
              <a:rPr lang="en-US" sz="5400" cap="small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Relationships of the Covenants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4A0090C-9DEC-4483-9C1B-409955CFF8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598609" y="1626657"/>
            <a:ext cx="4497391" cy="792186"/>
          </a:xfrm>
        </p:spPr>
        <p:txBody>
          <a:bodyPr>
            <a:noAutofit/>
          </a:bodyPr>
          <a:lstStyle/>
          <a:p>
            <a:pPr algn="ctr"/>
            <a:r>
              <a:rPr lang="en-US" sz="4400" cap="small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OLD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A8C3CBE-5FF2-48DB-BB11-791DD558FA1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598608" y="2418843"/>
            <a:ext cx="5099622" cy="4319134"/>
          </a:xfrm>
        </p:spPr>
        <p:txBody>
          <a:bodyPr>
            <a:noAutofit/>
          </a:bodyPr>
          <a:lstStyle/>
          <a:p>
            <a:pPr>
              <a:spcBef>
                <a:spcPts val="900"/>
              </a:spcBef>
              <a:spcAft>
                <a:spcPts val="0"/>
              </a:spcAft>
              <a:buSzPct val="100000"/>
            </a:pPr>
            <a:r>
              <a:rPr lang="en-US" sz="4200" cap="small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High Priests</a:t>
            </a:r>
            <a:r>
              <a:rPr lang="en-US" sz="4000" dirty="0">
                <a:latin typeface="Segoe UI" panose="020B0502040204020203" pitchFamily="34" charset="0"/>
                <a:cs typeface="Segoe UI" panose="020B0502040204020203" pitchFamily="34" charset="0"/>
              </a:rPr>
              <a:t>, </a:t>
            </a:r>
            <a:br>
              <a:rPr lang="en-US" sz="4000" dirty="0"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en-US" sz="4000" i="1" dirty="0">
                <a:latin typeface="Segoe UI" panose="020B0502040204020203" pitchFamily="34" charset="0"/>
                <a:cs typeface="Segoe UI" panose="020B0502040204020203" pitchFamily="34" charset="0"/>
              </a:rPr>
              <a:t>Heb. 5:1; 7:23-28</a:t>
            </a:r>
          </a:p>
          <a:p>
            <a:pPr>
              <a:spcBef>
                <a:spcPts val="900"/>
              </a:spcBef>
              <a:spcAft>
                <a:spcPts val="0"/>
              </a:spcAft>
              <a:buSzPct val="100000"/>
            </a:pPr>
            <a:r>
              <a:rPr lang="en-US" sz="4000" dirty="0">
                <a:latin typeface="Segoe UI" panose="020B0502040204020203" pitchFamily="34" charset="0"/>
                <a:cs typeface="Segoe UI" panose="020B0502040204020203" pitchFamily="34" charset="0"/>
              </a:rPr>
              <a:t>Many (they died)</a:t>
            </a:r>
            <a:endParaRPr lang="en-US" sz="4000" i="1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>
              <a:spcBef>
                <a:spcPts val="900"/>
              </a:spcBef>
              <a:spcAft>
                <a:spcPts val="0"/>
              </a:spcAft>
              <a:buSzPct val="100000"/>
            </a:pPr>
            <a:r>
              <a:rPr lang="en-US" sz="4000" dirty="0">
                <a:latin typeface="Segoe UI" panose="020B0502040204020203" pitchFamily="34" charset="0"/>
                <a:cs typeface="Segoe UI" panose="020B0502040204020203" pitchFamily="34" charset="0"/>
              </a:rPr>
              <a:t>Sinners who offered sacrifices for their sins and the people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E8CD439-44DB-46FA-B521-25244BD6574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722265" y="1626657"/>
            <a:ext cx="4780758" cy="792186"/>
          </a:xfrm>
        </p:spPr>
        <p:txBody>
          <a:bodyPr/>
          <a:lstStyle/>
          <a:p>
            <a:pPr algn="ctr"/>
            <a:r>
              <a:rPr lang="en-US" sz="4400" cap="small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NEW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5C26CE4-98A2-404C-95AA-8D5BA7418F9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722264" y="2418843"/>
            <a:ext cx="5099622" cy="4149909"/>
          </a:xfrm>
        </p:spPr>
        <p:txBody>
          <a:bodyPr>
            <a:noAutofit/>
          </a:bodyPr>
          <a:lstStyle/>
          <a:p>
            <a:pPr>
              <a:spcBef>
                <a:spcPts val="900"/>
              </a:spcBef>
              <a:spcAft>
                <a:spcPts val="0"/>
              </a:spcAft>
              <a:buSzPct val="100000"/>
            </a:pPr>
            <a:r>
              <a:rPr lang="en-US" sz="4200" cap="small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One High Priest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" panose="020B0502040204020203" pitchFamily="34" charset="0"/>
                <a:cs typeface="Segoe UI" panose="020B0502040204020203" pitchFamily="34" charset="0"/>
              </a:rPr>
              <a:t>,</a:t>
            </a:r>
            <a:b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en-US" sz="4000" i="1" noProof="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Heb. 7:23-28; 8:1-2</a:t>
            </a:r>
            <a:endParaRPr kumimoji="0" lang="en-US" sz="400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>
              <a:spcBef>
                <a:spcPts val="900"/>
              </a:spcBef>
              <a:spcAft>
                <a:spcPts val="0"/>
              </a:spcAft>
              <a:buSzPct val="100000"/>
            </a:pPr>
            <a:r>
              <a:rPr lang="en-US" sz="40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Forever, no change</a:t>
            </a:r>
          </a:p>
          <a:p>
            <a:pPr>
              <a:spcBef>
                <a:spcPts val="900"/>
              </a:spcBef>
              <a:spcAft>
                <a:spcPts val="0"/>
              </a:spcAft>
              <a:buSzPct val="100000"/>
            </a:pPr>
            <a:r>
              <a:rPr lang="en-US" sz="40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Sinless, offered sacrifice for sinners</a:t>
            </a:r>
          </a:p>
          <a:p>
            <a:pPr>
              <a:spcBef>
                <a:spcPts val="900"/>
              </a:spcBef>
              <a:spcAft>
                <a:spcPts val="0"/>
              </a:spcAft>
              <a:buSzPct val="100000"/>
            </a:pPr>
            <a:r>
              <a:rPr lang="en-US" sz="40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Lives to intercede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A93F57E-5E34-4A01-8525-ADCDC879E2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503022" y="6474114"/>
            <a:ext cx="551167" cy="365125"/>
          </a:xfrm>
        </p:spPr>
        <p:txBody>
          <a:bodyPr/>
          <a:lstStyle/>
          <a:p>
            <a:pPr>
              <a:spcAft>
                <a:spcPts val="600"/>
              </a:spcAft>
            </a:pPr>
            <a:fld id="{D57F1E4F-1CFF-5643-939E-217C01CDF565}" type="slidenum">
              <a:rPr lang="en-US" sz="1200">
                <a:latin typeface="Segoe UI" panose="020B0502040204020203" pitchFamily="34" charset="0"/>
                <a:cs typeface="Segoe UI" panose="020B0502040204020203" pitchFamily="34" charset="0"/>
              </a:rPr>
              <a:pPr>
                <a:spcAft>
                  <a:spcPts val="600"/>
                </a:spcAft>
              </a:pPr>
              <a:t>11</a:t>
            </a:fld>
            <a:endParaRPr lang="en-US" sz="120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pic>
        <p:nvPicPr>
          <p:cNvPr id="8" name="Picture 7" descr="A close up of a logo&#10;&#10;Description automatically generated">
            <a:extLst>
              <a:ext uri="{FF2B5EF4-FFF2-40B4-BE49-F238E27FC236}">
                <a16:creationId xmlns:a16="http://schemas.microsoft.com/office/drawing/2014/main" id="{EFC43FE6-0FAA-49B6-91EA-BEBBCD534B3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93439" y="6351559"/>
            <a:ext cx="308812" cy="3864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</p:spTree>
    <p:extLst>
      <p:ext uri="{BB962C8B-B14F-4D97-AF65-F5344CB8AC3E}">
        <p14:creationId xmlns:p14="http://schemas.microsoft.com/office/powerpoint/2010/main" val="1196765309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500"/>
                            </p:stCondLst>
                            <p:childTnLst>
                              <p:par>
                                <p:cTn id="11" presetID="47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500"/>
                            </p:stCondLst>
                            <p:childTnLst>
                              <p:par>
                                <p:cTn id="17" presetID="47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6500"/>
                            </p:stCondLst>
                            <p:childTnLst>
                              <p:par>
                                <p:cTn id="23" presetID="47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9500"/>
                            </p:stCondLst>
                            <p:childTnLst>
                              <p:par>
                                <p:cTn id="29" presetID="47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1000"/>
                            </p:stCondLst>
                            <p:childTnLst>
                              <p:par>
                                <p:cTn id="35" presetID="47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3000"/>
                            </p:stCondLst>
                            <p:childTnLst>
                              <p:par>
                                <p:cTn id="41" presetID="47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B1CDAD-B891-4EF1-8921-9D680ACA87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98610" y="517237"/>
            <a:ext cx="10018713" cy="948266"/>
          </a:xfrm>
        </p:spPr>
        <p:txBody>
          <a:bodyPr>
            <a:normAutofit/>
          </a:bodyPr>
          <a:lstStyle/>
          <a:p>
            <a:r>
              <a:rPr lang="en-US" sz="5400" cap="small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Relationships of the Covenants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4A0090C-9DEC-4483-9C1B-409955CFF8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598609" y="1626657"/>
            <a:ext cx="4497391" cy="792186"/>
          </a:xfrm>
        </p:spPr>
        <p:txBody>
          <a:bodyPr>
            <a:noAutofit/>
          </a:bodyPr>
          <a:lstStyle/>
          <a:p>
            <a:pPr algn="ctr"/>
            <a:r>
              <a:rPr lang="en-US" sz="4400" cap="small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OLD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A8C3CBE-5FF2-48DB-BB11-791DD558FA1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598608" y="2418843"/>
            <a:ext cx="4802191" cy="4319134"/>
          </a:xfrm>
        </p:spPr>
        <p:txBody>
          <a:bodyPr>
            <a:noAutofit/>
          </a:bodyPr>
          <a:lstStyle/>
          <a:p>
            <a:pPr>
              <a:spcBef>
                <a:spcPts val="900"/>
              </a:spcBef>
              <a:spcAft>
                <a:spcPts val="0"/>
              </a:spcAft>
              <a:buSzPct val="100000"/>
            </a:pPr>
            <a:r>
              <a:rPr lang="en-US" sz="4200" cap="small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Animals</a:t>
            </a:r>
            <a:r>
              <a:rPr lang="en-US" sz="4000" dirty="0">
                <a:latin typeface="Segoe UI" panose="020B0502040204020203" pitchFamily="34" charset="0"/>
                <a:cs typeface="Segoe UI" panose="020B0502040204020203" pitchFamily="34" charset="0"/>
              </a:rPr>
              <a:t>, </a:t>
            </a:r>
            <a:r>
              <a:rPr lang="en-US" sz="4000" i="1" dirty="0">
                <a:latin typeface="Segoe UI" panose="020B0502040204020203" pitchFamily="34" charset="0"/>
                <a:cs typeface="Segoe UI" panose="020B0502040204020203" pitchFamily="34" charset="0"/>
              </a:rPr>
              <a:t>He.10:1-4</a:t>
            </a:r>
          </a:p>
          <a:p>
            <a:pPr>
              <a:spcBef>
                <a:spcPts val="900"/>
              </a:spcBef>
              <a:spcAft>
                <a:spcPts val="0"/>
              </a:spcAft>
              <a:buSzPct val="100000"/>
            </a:pPr>
            <a:r>
              <a:rPr lang="en-US" sz="4000" dirty="0">
                <a:latin typeface="Segoe UI" panose="020B0502040204020203" pitchFamily="34" charset="0"/>
                <a:cs typeface="Segoe UI" panose="020B0502040204020203" pitchFamily="34" charset="0"/>
              </a:rPr>
              <a:t>Sacrifice needed for sins; Repeated</a:t>
            </a:r>
            <a:endParaRPr lang="en-US" sz="4000" i="1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>
              <a:spcBef>
                <a:spcPts val="900"/>
              </a:spcBef>
              <a:spcAft>
                <a:spcPts val="0"/>
              </a:spcAft>
              <a:buSzPct val="100000"/>
            </a:pPr>
            <a:r>
              <a:rPr lang="en-US" sz="4000" dirty="0">
                <a:latin typeface="Segoe UI" panose="020B0502040204020203" pitchFamily="34" charset="0"/>
                <a:cs typeface="Segoe UI" panose="020B0502040204020203" pitchFamily="34" charset="0"/>
              </a:rPr>
              <a:t>Did not give life to sinners, </a:t>
            </a:r>
            <a:r>
              <a:rPr lang="en-US" sz="4000" i="1" dirty="0">
                <a:latin typeface="Segoe UI" panose="020B0502040204020203" pitchFamily="34" charset="0"/>
                <a:cs typeface="Segoe UI" panose="020B0502040204020203" pitchFamily="34" charset="0"/>
              </a:rPr>
              <a:t>10:4, 11 (Heb. 9:13, 22)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E8CD439-44DB-46FA-B521-25244BD6574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722265" y="1626657"/>
            <a:ext cx="4780758" cy="792186"/>
          </a:xfrm>
        </p:spPr>
        <p:txBody>
          <a:bodyPr/>
          <a:lstStyle/>
          <a:p>
            <a:pPr algn="ctr"/>
            <a:r>
              <a:rPr lang="en-US" sz="4400" cap="small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NEW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5C26CE4-98A2-404C-95AA-8D5BA7418F9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722263" y="2418843"/>
            <a:ext cx="5376297" cy="4149909"/>
          </a:xfrm>
        </p:spPr>
        <p:txBody>
          <a:bodyPr>
            <a:noAutofit/>
          </a:bodyPr>
          <a:lstStyle/>
          <a:p>
            <a:pPr>
              <a:spcBef>
                <a:spcPts val="900"/>
              </a:spcBef>
              <a:spcAft>
                <a:spcPts val="0"/>
              </a:spcAft>
              <a:buSzPct val="100000"/>
            </a:pPr>
            <a:r>
              <a:rPr lang="en-US" sz="4200" cap="small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Christ Himself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" panose="020B0502040204020203" pitchFamily="34" charset="0"/>
                <a:cs typeface="Segoe UI" panose="020B0502040204020203" pitchFamily="34" charset="0"/>
              </a:rPr>
              <a:t>,</a:t>
            </a:r>
            <a:b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en-US" sz="4000" i="1" noProof="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He. 9:23-28; 10:10-12</a:t>
            </a:r>
            <a:endParaRPr kumimoji="0" lang="en-US" sz="400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>
              <a:spcBef>
                <a:spcPts val="900"/>
              </a:spcBef>
              <a:spcAft>
                <a:spcPts val="0"/>
              </a:spcAft>
              <a:buSzPct val="100000"/>
            </a:pPr>
            <a:r>
              <a:rPr lang="en-US" sz="40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Remission of sins</a:t>
            </a:r>
          </a:p>
          <a:p>
            <a:pPr>
              <a:spcBef>
                <a:spcPts val="900"/>
              </a:spcBef>
              <a:spcAft>
                <a:spcPts val="0"/>
              </a:spcAft>
              <a:buSzPct val="100000"/>
            </a:pPr>
            <a:r>
              <a:rPr lang="en-US" sz="40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Perfect forever those being sanctified, </a:t>
            </a:r>
            <a:r>
              <a:rPr lang="en-US" sz="4000" i="1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10:14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A93F57E-5E34-4A01-8525-ADCDC879E2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503022" y="6474114"/>
            <a:ext cx="551167" cy="365125"/>
          </a:xfrm>
        </p:spPr>
        <p:txBody>
          <a:bodyPr/>
          <a:lstStyle/>
          <a:p>
            <a:pPr>
              <a:spcAft>
                <a:spcPts val="600"/>
              </a:spcAft>
            </a:pPr>
            <a:fld id="{D57F1E4F-1CFF-5643-939E-217C01CDF565}" type="slidenum">
              <a:rPr lang="en-US" sz="1200">
                <a:latin typeface="Segoe UI" panose="020B0502040204020203" pitchFamily="34" charset="0"/>
                <a:cs typeface="Segoe UI" panose="020B0502040204020203" pitchFamily="34" charset="0"/>
              </a:rPr>
              <a:pPr>
                <a:spcAft>
                  <a:spcPts val="600"/>
                </a:spcAft>
              </a:pPr>
              <a:t>12</a:t>
            </a:fld>
            <a:endParaRPr lang="en-US" sz="120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pic>
        <p:nvPicPr>
          <p:cNvPr id="8" name="Picture 7" descr="A close up of a logo&#10;&#10;Description automatically generated">
            <a:extLst>
              <a:ext uri="{FF2B5EF4-FFF2-40B4-BE49-F238E27FC236}">
                <a16:creationId xmlns:a16="http://schemas.microsoft.com/office/drawing/2014/main" id="{EFC43FE6-0FAA-49B6-91EA-BEBBCD534B3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93439" y="6351559"/>
            <a:ext cx="308812" cy="3864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</p:spTree>
    <p:extLst>
      <p:ext uri="{BB962C8B-B14F-4D97-AF65-F5344CB8AC3E}">
        <p14:creationId xmlns:p14="http://schemas.microsoft.com/office/powerpoint/2010/main" val="1749417994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500"/>
                            </p:stCondLst>
                            <p:childTnLst>
                              <p:par>
                                <p:cTn id="11" presetID="47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500"/>
                            </p:stCondLst>
                            <p:childTnLst>
                              <p:par>
                                <p:cTn id="17" presetID="47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6500"/>
                            </p:stCondLst>
                            <p:childTnLst>
                              <p:par>
                                <p:cTn id="23" presetID="47" presetClass="entr" presetSubtype="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0500"/>
                            </p:stCondLst>
                            <p:childTnLst>
                              <p:par>
                                <p:cTn id="29" presetID="47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2000"/>
                            </p:stCondLst>
                            <p:childTnLst>
                              <p:par>
                                <p:cTn id="35" presetID="47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B1CDAD-B891-4EF1-8921-9D680ACA87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98610" y="517237"/>
            <a:ext cx="10018713" cy="948266"/>
          </a:xfrm>
        </p:spPr>
        <p:txBody>
          <a:bodyPr>
            <a:normAutofit/>
          </a:bodyPr>
          <a:lstStyle/>
          <a:p>
            <a:r>
              <a:rPr lang="en-US" sz="5400" cap="small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Relationships of the Covenants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4A0090C-9DEC-4483-9C1B-409955CFF8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598609" y="1626657"/>
            <a:ext cx="4497391" cy="792186"/>
          </a:xfrm>
        </p:spPr>
        <p:txBody>
          <a:bodyPr>
            <a:noAutofit/>
          </a:bodyPr>
          <a:lstStyle/>
          <a:p>
            <a:pPr algn="ctr"/>
            <a:r>
              <a:rPr lang="en-US" sz="4400" cap="small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OLD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A8C3CBE-5FF2-48DB-BB11-791DD558FA1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598608" y="2418843"/>
            <a:ext cx="4802191" cy="4319134"/>
          </a:xfrm>
        </p:spPr>
        <p:txBody>
          <a:bodyPr>
            <a:noAutofit/>
          </a:bodyPr>
          <a:lstStyle/>
          <a:p>
            <a:pPr>
              <a:spcBef>
                <a:spcPts val="900"/>
              </a:spcBef>
              <a:spcAft>
                <a:spcPts val="0"/>
              </a:spcAft>
              <a:buSzPct val="100000"/>
            </a:pPr>
            <a:r>
              <a:rPr lang="en-US" sz="4200" cap="small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Shadow</a:t>
            </a:r>
            <a:r>
              <a:rPr lang="en-US" sz="4000" dirty="0">
                <a:latin typeface="Segoe UI" panose="020B0502040204020203" pitchFamily="34" charset="0"/>
                <a:cs typeface="Segoe UI" panose="020B0502040204020203" pitchFamily="34" charset="0"/>
              </a:rPr>
              <a:t>, </a:t>
            </a:r>
            <a:br>
              <a:rPr lang="en-US" sz="4000" dirty="0"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en-US" sz="4000" i="1" dirty="0">
                <a:latin typeface="Segoe UI" panose="020B0502040204020203" pitchFamily="34" charset="0"/>
                <a:cs typeface="Segoe UI" panose="020B0502040204020203" pitchFamily="34" charset="0"/>
              </a:rPr>
              <a:t>Hebrews 8:5; 10:1</a:t>
            </a:r>
          </a:p>
          <a:p>
            <a:pPr>
              <a:spcBef>
                <a:spcPts val="900"/>
              </a:spcBef>
              <a:spcAft>
                <a:spcPts val="0"/>
              </a:spcAft>
              <a:buSzPct val="100000"/>
            </a:pPr>
            <a:r>
              <a:rPr lang="en-US" sz="4000" dirty="0">
                <a:latin typeface="Segoe UI" panose="020B0502040204020203" pitchFamily="34" charset="0"/>
                <a:cs typeface="Segoe UI" panose="020B0502040204020203" pitchFamily="34" charset="0"/>
              </a:rPr>
              <a:t>An outline</a:t>
            </a:r>
            <a:endParaRPr lang="en-US" sz="4000" i="1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>
              <a:spcBef>
                <a:spcPts val="900"/>
              </a:spcBef>
              <a:spcAft>
                <a:spcPts val="0"/>
              </a:spcAft>
              <a:buSzPct val="100000"/>
            </a:pPr>
            <a:r>
              <a:rPr lang="en-US" sz="4000" dirty="0">
                <a:latin typeface="Segoe UI" panose="020B0502040204020203" pitchFamily="34" charset="0"/>
                <a:cs typeface="Segoe UI" panose="020B0502040204020203" pitchFamily="34" charset="0"/>
              </a:rPr>
              <a:t>Authority, duration, glory, priesthood, and sacrifices</a:t>
            </a:r>
            <a:endParaRPr lang="en-US" sz="4000" i="1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E8CD439-44DB-46FA-B521-25244BD6574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722265" y="1626657"/>
            <a:ext cx="4780758" cy="792186"/>
          </a:xfrm>
        </p:spPr>
        <p:txBody>
          <a:bodyPr/>
          <a:lstStyle/>
          <a:p>
            <a:pPr algn="ctr"/>
            <a:r>
              <a:rPr lang="en-US" sz="4400" cap="small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NEW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5C26CE4-98A2-404C-95AA-8D5BA7418F9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722263" y="2418843"/>
            <a:ext cx="5376297" cy="4149909"/>
          </a:xfrm>
        </p:spPr>
        <p:txBody>
          <a:bodyPr>
            <a:noAutofit/>
          </a:bodyPr>
          <a:lstStyle/>
          <a:p>
            <a:pPr>
              <a:spcBef>
                <a:spcPts val="900"/>
              </a:spcBef>
              <a:spcAft>
                <a:spcPts val="0"/>
              </a:spcAft>
              <a:buSzPct val="100000"/>
            </a:pPr>
            <a:r>
              <a:rPr lang="en-US" sz="4200" cap="small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Substance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" panose="020B0502040204020203" pitchFamily="34" charset="0"/>
                <a:cs typeface="Segoe UI" panose="020B0502040204020203" pitchFamily="34" charset="0"/>
              </a:rPr>
              <a:t>,</a:t>
            </a:r>
            <a:b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en-US" sz="4000" i="1" noProof="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Hebrews 10:1</a:t>
            </a:r>
            <a:endParaRPr kumimoji="0" lang="en-US" sz="400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>
              <a:spcBef>
                <a:spcPts val="900"/>
              </a:spcBef>
              <a:spcAft>
                <a:spcPts val="0"/>
              </a:spcAft>
              <a:buSzPct val="100000"/>
            </a:pPr>
            <a:r>
              <a:rPr lang="en-US" sz="40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Christ’s authority, eternal glory, priesthood, sacrifices, and salvation excel</a:t>
            </a:r>
            <a:endParaRPr lang="en-US" sz="4000" i="1" dirty="0">
              <a:solidFill>
                <a:prstClr val="black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A93F57E-5E34-4A01-8525-ADCDC879E2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503022" y="6474114"/>
            <a:ext cx="551167" cy="365125"/>
          </a:xfrm>
        </p:spPr>
        <p:txBody>
          <a:bodyPr/>
          <a:lstStyle/>
          <a:p>
            <a:pPr>
              <a:spcAft>
                <a:spcPts val="600"/>
              </a:spcAft>
            </a:pPr>
            <a:fld id="{D57F1E4F-1CFF-5643-939E-217C01CDF565}" type="slidenum">
              <a:rPr lang="en-US" sz="1200">
                <a:latin typeface="Segoe UI" panose="020B0502040204020203" pitchFamily="34" charset="0"/>
                <a:cs typeface="Segoe UI" panose="020B0502040204020203" pitchFamily="34" charset="0"/>
              </a:rPr>
              <a:pPr>
                <a:spcAft>
                  <a:spcPts val="600"/>
                </a:spcAft>
              </a:pPr>
              <a:t>13</a:t>
            </a:fld>
            <a:endParaRPr lang="en-US" sz="120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pic>
        <p:nvPicPr>
          <p:cNvPr id="8" name="Picture 7" descr="A close up of a logo&#10;&#10;Description automatically generated">
            <a:extLst>
              <a:ext uri="{FF2B5EF4-FFF2-40B4-BE49-F238E27FC236}">
                <a16:creationId xmlns:a16="http://schemas.microsoft.com/office/drawing/2014/main" id="{EFC43FE6-0FAA-49B6-91EA-BEBBCD534B3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93439" y="6351559"/>
            <a:ext cx="308812" cy="3864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</p:spTree>
    <p:extLst>
      <p:ext uri="{BB962C8B-B14F-4D97-AF65-F5344CB8AC3E}">
        <p14:creationId xmlns:p14="http://schemas.microsoft.com/office/powerpoint/2010/main" val="2398943320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500"/>
                            </p:stCondLst>
                            <p:childTnLst>
                              <p:par>
                                <p:cTn id="11" presetID="47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500"/>
                            </p:stCondLst>
                            <p:childTnLst>
                              <p:par>
                                <p:cTn id="17" presetID="47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500"/>
                            </p:stCondLst>
                            <p:childTnLst>
                              <p:par>
                                <p:cTn id="23" presetID="47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8500"/>
                            </p:stCondLst>
                            <p:childTnLst>
                              <p:par>
                                <p:cTn id="29" presetID="47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2">
                <a:shade val="76000"/>
                <a:satMod val="180000"/>
              </a:schemeClr>
              <a:schemeClr val="bg2">
                <a:tint val="80000"/>
                <a:satMod val="120000"/>
                <a:lumMod val="180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24DFAAE7-061D-4086-99EC-872CB30508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A9BCDAB-D601-48F3-A2AD-DE308D0277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54451" y="685800"/>
            <a:ext cx="7648573" cy="1752599"/>
          </a:xfrm>
        </p:spPr>
        <p:txBody>
          <a:bodyPr>
            <a:normAutofit/>
          </a:bodyPr>
          <a:lstStyle/>
          <a:p>
            <a:pPr algn="l"/>
            <a:r>
              <a:rPr lang="en-US" sz="4800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Both Covenants from God </a:t>
            </a:r>
            <a:r>
              <a:rPr lang="en-US" sz="4400" i="1" dirty="0">
                <a:latin typeface="Segoe UI" panose="020B0502040204020203" pitchFamily="34" charset="0"/>
                <a:cs typeface="Segoe UI" panose="020B0502040204020203" pitchFamily="34" charset="0"/>
              </a:rPr>
              <a:t>Hebrews 8:8-10</a:t>
            </a:r>
            <a:endParaRPr lang="en-US" sz="4800" dirty="0">
              <a:latin typeface="Segoe UI Semibold" panose="020B0702040204020203" pitchFamily="34" charset="0"/>
              <a:cs typeface="Segoe UI Semibold" panose="020B0702040204020203" pitchFamily="34" charset="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E7570099-A243-48DD-9EAE-36F4AC095B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406393" cy="6858000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89000"/>
                </a:schemeClr>
              </a:gs>
              <a:gs pos="23000">
                <a:schemeClr val="accent1">
                  <a:lumMod val="89000"/>
                </a:schemeClr>
              </a:gs>
              <a:gs pos="69000">
                <a:schemeClr val="accent1">
                  <a:lumMod val="75000"/>
                </a:schemeClr>
              </a:gs>
              <a:gs pos="97000">
                <a:schemeClr val="accent1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14" name="Freeform 6">
            <a:extLst>
              <a:ext uri="{FF2B5EF4-FFF2-40B4-BE49-F238E27FC236}">
                <a16:creationId xmlns:a16="http://schemas.microsoft.com/office/drawing/2014/main" id="{45E4A74B-6514-424A-ADFA-C232FA6B90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95233" y="1"/>
            <a:ext cx="858884" cy="2780957"/>
          </a:xfrm>
          <a:custGeom>
            <a:avLst/>
            <a:gdLst/>
            <a:ahLst/>
            <a:cxnLst/>
            <a:rect l="0" t="0" r="r" b="b"/>
            <a:pathLst>
              <a:path w="670" h="1753">
                <a:moveTo>
                  <a:pt x="0" y="1696"/>
                </a:moveTo>
                <a:lnTo>
                  <a:pt x="225" y="1753"/>
                </a:lnTo>
                <a:lnTo>
                  <a:pt x="670" y="0"/>
                </a:lnTo>
                <a:lnTo>
                  <a:pt x="430" y="0"/>
                </a:lnTo>
                <a:lnTo>
                  <a:pt x="0" y="1696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</p:sp>
      <p:sp>
        <p:nvSpPr>
          <p:cNvPr id="16" name="Freeform 7">
            <a:extLst>
              <a:ext uri="{FF2B5EF4-FFF2-40B4-BE49-F238E27FC236}">
                <a16:creationId xmlns:a16="http://schemas.microsoft.com/office/drawing/2014/main" id="{F61C5C86-C785-4B92-9F2D-133B8B8C24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41424" y="1"/>
            <a:ext cx="835810" cy="2671495"/>
          </a:xfrm>
          <a:custGeom>
            <a:avLst/>
            <a:gdLst/>
            <a:ahLst/>
            <a:cxnLst/>
            <a:rect l="0" t="0" r="r" b="b"/>
            <a:pathLst>
              <a:path w="652" h="1684">
                <a:moveTo>
                  <a:pt x="225" y="1684"/>
                </a:moveTo>
                <a:lnTo>
                  <a:pt x="652" y="0"/>
                </a:lnTo>
                <a:lnTo>
                  <a:pt x="411" y="0"/>
                </a:lnTo>
                <a:lnTo>
                  <a:pt x="0" y="1627"/>
                </a:lnTo>
                <a:lnTo>
                  <a:pt x="219" y="1681"/>
                </a:lnTo>
                <a:lnTo>
                  <a:pt x="225" y="1684"/>
                </a:lnTo>
                <a:close/>
              </a:path>
            </a:pathLst>
          </a:custGeom>
          <a:solidFill>
            <a:srgbClr val="595959"/>
          </a:solidFill>
          <a:ln>
            <a:noFill/>
          </a:ln>
        </p:spPr>
      </p:sp>
      <p:sp>
        <p:nvSpPr>
          <p:cNvPr id="18" name="Freeform 12">
            <a:extLst>
              <a:ext uri="{FF2B5EF4-FFF2-40B4-BE49-F238E27FC236}">
                <a16:creationId xmlns:a16="http://schemas.microsoft.com/office/drawing/2014/main" id="{954D0BF9-002C-4D3A-A222-C166094A5D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41424" y="2585830"/>
            <a:ext cx="2175413" cy="4272171"/>
          </a:xfrm>
          <a:custGeom>
            <a:avLst/>
            <a:gdLst/>
            <a:ahLst/>
            <a:cxnLst/>
            <a:rect l="0" t="0" r="r" b="b"/>
            <a:pathLst>
              <a:path w="1697" h="2693">
                <a:moveTo>
                  <a:pt x="0" y="0"/>
                </a:moveTo>
                <a:lnTo>
                  <a:pt x="1622" y="2693"/>
                </a:lnTo>
                <a:lnTo>
                  <a:pt x="1697" y="2693"/>
                </a:lnTo>
                <a:lnTo>
                  <a:pt x="0" y="0"/>
                </a:lnTo>
                <a:close/>
              </a:path>
            </a:pathLst>
          </a:custGeom>
          <a:solidFill>
            <a:srgbClr val="262626"/>
          </a:solidFill>
          <a:ln>
            <a:noFill/>
          </a:ln>
        </p:spPr>
      </p:sp>
      <p:sp>
        <p:nvSpPr>
          <p:cNvPr id="20" name="Freeform 13">
            <a:extLst>
              <a:ext uri="{FF2B5EF4-FFF2-40B4-BE49-F238E27FC236}">
                <a16:creationId xmlns:a16="http://schemas.microsoft.com/office/drawing/2014/main" id="{6080EB6E-D69F-43B1-91EC-75C3033425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99078" y="2695292"/>
            <a:ext cx="2690743" cy="4162709"/>
          </a:xfrm>
          <a:custGeom>
            <a:avLst/>
            <a:gdLst/>
            <a:ahLst/>
            <a:cxnLst/>
            <a:rect l="0" t="0" r="r" b="b"/>
            <a:pathLst>
              <a:path w="2099" h="2624">
                <a:moveTo>
                  <a:pt x="2099" y="2624"/>
                </a:moveTo>
                <a:lnTo>
                  <a:pt x="0" y="0"/>
                </a:lnTo>
                <a:lnTo>
                  <a:pt x="2021" y="2624"/>
                </a:lnTo>
                <a:lnTo>
                  <a:pt x="2099" y="2624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21BA816A-EE68-4A96-BA05-73303B2F4F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95233" y="2690532"/>
            <a:ext cx="2904320" cy="4167469"/>
          </a:xfrm>
          <a:custGeom>
            <a:avLst/>
            <a:gdLst>
              <a:gd name="connsiteX0" fmla="*/ 0 w 2904320"/>
              <a:gd name="connsiteY0" fmla="*/ 0 h 4167469"/>
              <a:gd name="connsiteX1" fmla="*/ 288431 w 2904320"/>
              <a:gd name="connsiteY1" fmla="*/ 90425 h 4167469"/>
              <a:gd name="connsiteX2" fmla="*/ 2904320 w 2904320"/>
              <a:gd name="connsiteY2" fmla="*/ 3220465 h 4167469"/>
              <a:gd name="connsiteX3" fmla="*/ 2904320 w 2904320"/>
              <a:gd name="connsiteY3" fmla="*/ 4167469 h 4167469"/>
              <a:gd name="connsiteX4" fmla="*/ 2694589 w 2904320"/>
              <a:gd name="connsiteY4" fmla="*/ 4167469 h 4167469"/>
              <a:gd name="connsiteX5" fmla="*/ 3846 w 2904320"/>
              <a:gd name="connsiteY5" fmla="*/ 4759 h 41674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904320" h="4167469">
                <a:moveTo>
                  <a:pt x="0" y="0"/>
                </a:moveTo>
                <a:lnTo>
                  <a:pt x="288431" y="90425"/>
                </a:lnTo>
                <a:lnTo>
                  <a:pt x="2904320" y="3220465"/>
                </a:lnTo>
                <a:lnTo>
                  <a:pt x="2904320" y="4167469"/>
                </a:lnTo>
                <a:lnTo>
                  <a:pt x="2694589" y="4167469"/>
                </a:lnTo>
                <a:lnTo>
                  <a:pt x="3846" y="4759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</p:sp>
      <p:sp>
        <p:nvSpPr>
          <p:cNvPr id="24" name="Freeform 15">
            <a:extLst>
              <a:ext uri="{FF2B5EF4-FFF2-40B4-BE49-F238E27FC236}">
                <a16:creationId xmlns:a16="http://schemas.microsoft.com/office/drawing/2014/main" id="{22A94CDB-5D63-4C75-9CB6-6C18CDF372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41424" y="2581071"/>
            <a:ext cx="2894568" cy="4276930"/>
          </a:xfrm>
          <a:custGeom>
            <a:avLst/>
            <a:gdLst/>
            <a:ahLst/>
            <a:cxnLst/>
            <a:rect l="0" t="0" r="r" b="b"/>
            <a:pathLst>
              <a:path w="2258" h="2696">
                <a:moveTo>
                  <a:pt x="2258" y="2696"/>
                </a:moveTo>
                <a:lnTo>
                  <a:pt x="264" y="111"/>
                </a:lnTo>
                <a:lnTo>
                  <a:pt x="228" y="60"/>
                </a:lnTo>
                <a:lnTo>
                  <a:pt x="225" y="57"/>
                </a:lnTo>
                <a:lnTo>
                  <a:pt x="0" y="0"/>
                </a:lnTo>
                <a:lnTo>
                  <a:pt x="0" y="3"/>
                </a:lnTo>
                <a:lnTo>
                  <a:pt x="1697" y="2696"/>
                </a:lnTo>
                <a:lnTo>
                  <a:pt x="2258" y="2696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CCB8B8-F8B1-493B-A7E6-3FBFA863C0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54451" y="2666999"/>
            <a:ext cx="3582047" cy="2483499"/>
          </a:xfrm>
        </p:spPr>
        <p:txBody>
          <a:bodyPr anchor="t">
            <a:noAutofit/>
          </a:bodyPr>
          <a:lstStyle/>
          <a:p>
            <a:pPr>
              <a:spcBef>
                <a:spcPts val="12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4000" dirty="0">
                <a:latin typeface="Segoe UI" panose="020B0502040204020203" pitchFamily="34" charset="0"/>
                <a:cs typeface="Segoe UI" panose="020B0502040204020203" pitchFamily="34" charset="0"/>
              </a:rPr>
              <a:t>Our salvation</a:t>
            </a:r>
          </a:p>
          <a:p>
            <a:pPr>
              <a:spcBef>
                <a:spcPts val="12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4000" dirty="0">
                <a:latin typeface="Segoe UI" panose="020B0502040204020203" pitchFamily="34" charset="0"/>
                <a:cs typeface="Segoe UI" panose="020B0502040204020203" pitchFamily="34" charset="0"/>
              </a:rPr>
              <a:t>Our authority</a:t>
            </a:r>
          </a:p>
          <a:p>
            <a:pPr>
              <a:spcBef>
                <a:spcPts val="12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4000" dirty="0">
                <a:latin typeface="Segoe UI" panose="020B0502040204020203" pitchFamily="34" charset="0"/>
                <a:cs typeface="Segoe UI" panose="020B0502040204020203" pitchFamily="34" charset="0"/>
              </a:rPr>
              <a:t>Our hope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E722DDC-D0D7-4F54-A22F-37E9F5A26C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589279" y="6486898"/>
            <a:ext cx="551167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D57F1E4F-1CFF-5643-939E-217C01CDF565}" type="slidenum">
              <a:rPr lang="en-US" sz="1200" smtClean="0">
                <a:latin typeface="Segoe UI" panose="020B0502040204020203" pitchFamily="34" charset="0"/>
                <a:cs typeface="Segoe UI" panose="020B0502040204020203" pitchFamily="34" charset="0"/>
              </a:rPr>
              <a:pPr>
                <a:spcAft>
                  <a:spcPts val="600"/>
                </a:spcAft>
              </a:pPr>
              <a:t>14</a:t>
            </a:fld>
            <a:endParaRPr lang="en-US" sz="120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pic>
        <p:nvPicPr>
          <p:cNvPr id="5" name="Picture 4" descr="A close up of a logo&#10;&#10;Description automatically generated">
            <a:extLst>
              <a:ext uri="{FF2B5EF4-FFF2-40B4-BE49-F238E27FC236}">
                <a16:creationId xmlns:a16="http://schemas.microsoft.com/office/drawing/2014/main" id="{96AB2E80-BD1E-4A4D-825C-2FCB20628C8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93439" y="6351559"/>
            <a:ext cx="308812" cy="3864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  <p:pic>
        <p:nvPicPr>
          <p:cNvPr id="15" name="Picture 5">
            <a:extLst>
              <a:ext uri="{FF2B5EF4-FFF2-40B4-BE49-F238E27FC236}">
                <a16:creationId xmlns:a16="http://schemas.microsoft.com/office/drawing/2014/main" id="{87E0C896-17C2-47DD-9D8B-405605C3C22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46926" y="1822353"/>
            <a:ext cx="1803584" cy="1937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4896F5A4-A3EE-4A12-8545-AC9C2F71501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03024" y="4147904"/>
            <a:ext cx="1758358" cy="20051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Arrow: Bent 6">
            <a:extLst>
              <a:ext uri="{FF2B5EF4-FFF2-40B4-BE49-F238E27FC236}">
                <a16:creationId xmlns:a16="http://schemas.microsoft.com/office/drawing/2014/main" id="{568CC813-41E8-4F24-A2C8-D8F136CA0123}"/>
              </a:ext>
            </a:extLst>
          </p:cNvPr>
          <p:cNvSpPr/>
          <p:nvPr/>
        </p:nvSpPr>
        <p:spPr>
          <a:xfrm flipV="1">
            <a:off x="5259851" y="5107202"/>
            <a:ext cx="3754110" cy="842493"/>
          </a:xfrm>
          <a:prstGeom prst="bentArrow">
            <a:avLst>
              <a:gd name="adj1" fmla="val 25000"/>
              <a:gd name="adj2" fmla="val 26297"/>
              <a:gd name="adj3" fmla="val 46224"/>
              <a:gd name="adj4" fmla="val 4375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C73CB31-CA85-4AC1-A620-5AA470E09297}"/>
              </a:ext>
            </a:extLst>
          </p:cNvPr>
          <p:cNvSpPr txBox="1"/>
          <p:nvPr/>
        </p:nvSpPr>
        <p:spPr>
          <a:xfrm>
            <a:off x="5899550" y="5107204"/>
            <a:ext cx="221894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New Covenant</a:t>
            </a:r>
          </a:p>
        </p:txBody>
      </p:sp>
    </p:spTree>
    <p:extLst>
      <p:ext uri="{BB962C8B-B14F-4D97-AF65-F5344CB8AC3E}">
        <p14:creationId xmlns:p14="http://schemas.microsoft.com/office/powerpoint/2010/main" val="3626542533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500"/>
                            </p:stCondLst>
                            <p:childTnLst>
                              <p:par>
                                <p:cTn id="17" presetID="42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4000"/>
                            </p:stCondLst>
                            <p:childTnLst>
                              <p:par>
                                <p:cTn id="2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0"/>
                            </p:stCondLst>
                            <p:childTnLst>
                              <p:par>
                                <p:cTn id="33" presetID="2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" dur="1250" tmFilter="0, 0; .2, .5; .8, .5; 1, 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5" dur="625" autoRev="1" fill="hold"/>
                                        <p:tgtEl>
                                          <p:spTgt spid="1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7" grpId="0" animBg="1"/>
      <p:bldP spid="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EA0281-E3BA-432D-A427-488ABD6ADB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4311" y="426719"/>
            <a:ext cx="10018713" cy="1178561"/>
          </a:xfrm>
        </p:spPr>
        <p:txBody>
          <a:bodyPr>
            <a:normAutofit/>
          </a:bodyPr>
          <a:lstStyle/>
          <a:p>
            <a:r>
              <a:rPr lang="en-US" sz="6600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COVENANT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6DB1A1-8B4B-4C48-8256-88A4C176E3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4310" y="1605281"/>
            <a:ext cx="10514650" cy="4746278"/>
          </a:xfrm>
        </p:spPr>
        <p:txBody>
          <a:bodyPr>
            <a:normAutofit/>
          </a:bodyPr>
          <a:lstStyle/>
          <a:p>
            <a:r>
              <a:rPr lang="en-US" sz="4000" dirty="0">
                <a:latin typeface="Segoe UI" panose="020B0502040204020203" pitchFamily="34" charset="0"/>
                <a:cs typeface="Segoe UI" panose="020B0502040204020203" pitchFamily="34" charset="0"/>
              </a:rPr>
              <a:t>An agreement</a:t>
            </a:r>
          </a:p>
          <a:p>
            <a:r>
              <a:rPr lang="en-US" sz="4000" dirty="0">
                <a:latin typeface="Segoe UI" panose="020B0502040204020203" pitchFamily="34" charset="0"/>
                <a:cs typeface="Segoe UI" panose="020B0502040204020203" pitchFamily="34" charset="0"/>
              </a:rPr>
              <a:t>A solemn obligation bound by the superior (God) upon the inferior (man), </a:t>
            </a:r>
            <a:r>
              <a:rPr lang="en-US" sz="4000" i="1" dirty="0">
                <a:latin typeface="Segoe UI" panose="020B0502040204020203" pitchFamily="34" charset="0"/>
                <a:cs typeface="Segoe UI" panose="020B0502040204020203" pitchFamily="34" charset="0"/>
              </a:rPr>
              <a:t>Deut. 4:13, 23</a:t>
            </a:r>
          </a:p>
          <a:p>
            <a:r>
              <a:rPr lang="en-US" sz="4000" dirty="0">
                <a:latin typeface="Segoe UI" panose="020B0502040204020203" pitchFamily="34" charset="0"/>
                <a:cs typeface="Segoe UI" panose="020B0502040204020203" pitchFamily="34" charset="0"/>
              </a:rPr>
              <a:t>Crucial to understand relationships of old and new covenants, </a:t>
            </a:r>
            <a:r>
              <a:rPr lang="en-US" sz="4000" i="1" dirty="0">
                <a:latin typeface="Segoe UI" panose="020B0502040204020203" pitchFamily="34" charset="0"/>
                <a:cs typeface="Segoe UI" panose="020B0502040204020203" pitchFamily="34" charset="0"/>
              </a:rPr>
              <a:t>2 Corinthians 3:12-16 </a:t>
            </a:r>
            <a:br>
              <a:rPr lang="en-US" sz="4000" i="1" dirty="0"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en-US" sz="4000" i="1" dirty="0">
                <a:latin typeface="Segoe UI" panose="020B0502040204020203" pitchFamily="34" charset="0"/>
                <a:cs typeface="Segoe UI" panose="020B0502040204020203" pitchFamily="34" charset="0"/>
              </a:rPr>
              <a:t>(2 Timothy 2:15; Matthew 28:18, 20)</a:t>
            </a:r>
          </a:p>
        </p:txBody>
      </p:sp>
      <p:pic>
        <p:nvPicPr>
          <p:cNvPr id="4" name="Picture 3" descr="A close up of a logo&#10;&#10;Description automatically generated">
            <a:extLst>
              <a:ext uri="{FF2B5EF4-FFF2-40B4-BE49-F238E27FC236}">
                <a16:creationId xmlns:a16="http://schemas.microsoft.com/office/drawing/2014/main" id="{D39A2154-AE50-44A1-A2E5-28AEBAFB4AC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93439" y="6351559"/>
            <a:ext cx="308812" cy="3864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4792B3F-D8F0-4A36-9913-6A96DC3424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547394" y="6492875"/>
            <a:ext cx="551167" cy="365125"/>
          </a:xfrm>
        </p:spPr>
        <p:txBody>
          <a:bodyPr/>
          <a:lstStyle/>
          <a:p>
            <a:fld id="{D57F1E4F-1CFF-5643-939E-217C01CDF565}" type="slidenum">
              <a:rPr lang="en-US" sz="1200" smtClean="0">
                <a:latin typeface="Segoe UI" panose="020B0502040204020203" pitchFamily="34" charset="0"/>
                <a:cs typeface="Segoe UI" panose="020B0502040204020203" pitchFamily="34" charset="0"/>
              </a:rPr>
              <a:pPr/>
              <a:t>2</a:t>
            </a:fld>
            <a:endParaRPr lang="en-US" sz="120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6380309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2">
                <a:shade val="76000"/>
                <a:satMod val="180000"/>
              </a:schemeClr>
              <a:schemeClr val="bg2">
                <a:tint val="80000"/>
                <a:satMod val="120000"/>
                <a:lumMod val="180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>
            <a:extLst>
              <a:ext uri="{FF2B5EF4-FFF2-40B4-BE49-F238E27FC236}">
                <a16:creationId xmlns:a16="http://schemas.microsoft.com/office/drawing/2014/main" id="{E9D059B6-ADD8-488A-B346-63289E90D13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11" name="Freeform 6">
              <a:extLst>
                <a:ext uri="{FF2B5EF4-FFF2-40B4-BE49-F238E27FC236}">
                  <a16:creationId xmlns:a16="http://schemas.microsoft.com/office/drawing/2014/main" id="{F69B42B4-BC82-4495-A6F9-A28167B56A0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2" name="Freeform 7">
              <a:extLst>
                <a:ext uri="{FF2B5EF4-FFF2-40B4-BE49-F238E27FC236}">
                  <a16:creationId xmlns:a16="http://schemas.microsoft.com/office/drawing/2014/main" id="{83CC168C-2AD4-4FFB-9F25-420ED6514C7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3" name="Freeform 9">
              <a:extLst>
                <a:ext uri="{FF2B5EF4-FFF2-40B4-BE49-F238E27FC236}">
                  <a16:creationId xmlns:a16="http://schemas.microsoft.com/office/drawing/2014/main" id="{6C9F369A-6158-4AE8-BA04-138A9DFFAE0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4" name="Freeform 10">
              <a:extLst>
                <a:ext uri="{FF2B5EF4-FFF2-40B4-BE49-F238E27FC236}">
                  <a16:creationId xmlns:a16="http://schemas.microsoft.com/office/drawing/2014/main" id="{FC7B1DF4-AD98-42A8-820F-667A3DCC40A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5" name="Freeform 11">
              <a:extLst>
                <a:ext uri="{FF2B5EF4-FFF2-40B4-BE49-F238E27FC236}">
                  <a16:creationId xmlns:a16="http://schemas.microsoft.com/office/drawing/2014/main" id="{61C58B74-3656-4FD5-AC47-EE3A59EBB81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6" name="Freeform 12">
              <a:extLst>
                <a:ext uri="{FF2B5EF4-FFF2-40B4-BE49-F238E27FC236}">
                  <a16:creationId xmlns:a16="http://schemas.microsoft.com/office/drawing/2014/main" id="{8B349A01-D803-4A18-B608-47BFCED4343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 useBgFill="1">
        <p:nvSpPr>
          <p:cNvPr id="18" name="Rectangle 17">
            <a:extLst>
              <a:ext uri="{FF2B5EF4-FFF2-40B4-BE49-F238E27FC236}">
                <a16:creationId xmlns:a16="http://schemas.microsoft.com/office/drawing/2014/main" id="{9CD9ACDE-8038-488C-AB0C-5FD1A373C8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B5B49E0-20B4-4614-9BAA-BF9CC7CBFD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54450" y="965200"/>
            <a:ext cx="7372350" cy="3404680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l"/>
            <a:r>
              <a:rPr lang="en-US" sz="6000" cap="all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A New Covenant Announced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E2FA06A-51CD-4FE9-9BCA-2CC56EE013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854450" y="4503906"/>
            <a:ext cx="7372350" cy="1388892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l"/>
            <a:r>
              <a:rPr lang="en-US" sz="4400" i="1" dirty="0">
                <a:latin typeface="Segoe UI" panose="020B0502040204020203" pitchFamily="34" charset="0"/>
                <a:cs typeface="Segoe UI" panose="020B0502040204020203" pitchFamily="34" charset="0"/>
              </a:rPr>
              <a:t>Jeremiah 31:31-34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DA6C2449-5F66-4753-AAA3-4AD81E57A0E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406393" cy="6858000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89000"/>
                </a:schemeClr>
              </a:gs>
              <a:gs pos="23000">
                <a:schemeClr val="accent1">
                  <a:lumMod val="89000"/>
                </a:schemeClr>
              </a:gs>
              <a:gs pos="69000">
                <a:schemeClr val="accent1">
                  <a:lumMod val="75000"/>
                </a:schemeClr>
              </a:gs>
              <a:gs pos="97000">
                <a:schemeClr val="accent1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grpSp>
        <p:nvGrpSpPr>
          <p:cNvPr id="22" name="Group 21">
            <a:extLst>
              <a:ext uri="{FF2B5EF4-FFF2-40B4-BE49-F238E27FC236}">
                <a16:creationId xmlns:a16="http://schemas.microsoft.com/office/drawing/2014/main" id="{329F7DAB-18F4-436A-A0D8-61013DEB6F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41424" y="1"/>
            <a:ext cx="3258129" cy="6858000"/>
            <a:chOff x="141424" y="1"/>
            <a:chExt cx="3258129" cy="6858000"/>
          </a:xfrm>
        </p:grpSpPr>
        <p:sp>
          <p:nvSpPr>
            <p:cNvPr id="23" name="Freeform 6">
              <a:extLst>
                <a:ext uri="{FF2B5EF4-FFF2-40B4-BE49-F238E27FC236}">
                  <a16:creationId xmlns:a16="http://schemas.microsoft.com/office/drawing/2014/main" id="{AA2A446D-5444-4251-A0C1-1C33937BB10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95233" y="1"/>
              <a:ext cx="858884" cy="2780957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4" name="Freeform 7">
              <a:extLst>
                <a:ext uri="{FF2B5EF4-FFF2-40B4-BE49-F238E27FC236}">
                  <a16:creationId xmlns:a16="http://schemas.microsoft.com/office/drawing/2014/main" id="{E013EF53-9F7F-40D2-9E88-917DCF6430B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1424" y="1"/>
              <a:ext cx="835810" cy="2671495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rgbClr val="595959"/>
            </a:solidFill>
            <a:ln>
              <a:noFill/>
            </a:ln>
          </p:spPr>
        </p:sp>
        <p:sp>
          <p:nvSpPr>
            <p:cNvPr id="25" name="Freeform 12">
              <a:extLst>
                <a:ext uri="{FF2B5EF4-FFF2-40B4-BE49-F238E27FC236}">
                  <a16:creationId xmlns:a16="http://schemas.microsoft.com/office/drawing/2014/main" id="{210AE139-2815-4F3D-A56C-2608DB3D770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1424" y="2585830"/>
              <a:ext cx="2175413" cy="4272171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62626"/>
            </a:solidFill>
            <a:ln>
              <a:noFill/>
            </a:ln>
          </p:spPr>
        </p:sp>
        <p:sp>
          <p:nvSpPr>
            <p:cNvPr id="26" name="Freeform 13">
              <a:extLst>
                <a:ext uri="{FF2B5EF4-FFF2-40B4-BE49-F238E27FC236}">
                  <a16:creationId xmlns:a16="http://schemas.microsoft.com/office/drawing/2014/main" id="{7C52B438-B53F-4BCB-A9A8-183E8815AA8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99078" y="2695292"/>
              <a:ext cx="2690743" cy="4162709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557375C8-AF41-41DF-8F04-72401D4B9EB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95233" y="2690532"/>
              <a:ext cx="2904320" cy="4167469"/>
            </a:xfrm>
            <a:custGeom>
              <a:avLst/>
              <a:gdLst>
                <a:gd name="connsiteX0" fmla="*/ 0 w 2904320"/>
                <a:gd name="connsiteY0" fmla="*/ 0 h 4167469"/>
                <a:gd name="connsiteX1" fmla="*/ 288431 w 2904320"/>
                <a:gd name="connsiteY1" fmla="*/ 90425 h 4167469"/>
                <a:gd name="connsiteX2" fmla="*/ 2904320 w 2904320"/>
                <a:gd name="connsiteY2" fmla="*/ 3220465 h 4167469"/>
                <a:gd name="connsiteX3" fmla="*/ 2904320 w 2904320"/>
                <a:gd name="connsiteY3" fmla="*/ 4167469 h 4167469"/>
                <a:gd name="connsiteX4" fmla="*/ 2694589 w 2904320"/>
                <a:gd name="connsiteY4" fmla="*/ 4167469 h 4167469"/>
                <a:gd name="connsiteX5" fmla="*/ 3846 w 2904320"/>
                <a:gd name="connsiteY5" fmla="*/ 4759 h 41674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904320" h="4167469">
                  <a:moveTo>
                    <a:pt x="0" y="0"/>
                  </a:moveTo>
                  <a:lnTo>
                    <a:pt x="288431" y="90425"/>
                  </a:lnTo>
                  <a:lnTo>
                    <a:pt x="2904320" y="3220465"/>
                  </a:lnTo>
                  <a:lnTo>
                    <a:pt x="2904320" y="4167469"/>
                  </a:lnTo>
                  <a:lnTo>
                    <a:pt x="2694589" y="4167469"/>
                  </a:lnTo>
                  <a:lnTo>
                    <a:pt x="3846" y="4759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8" name="Freeform 15">
              <a:extLst>
                <a:ext uri="{FF2B5EF4-FFF2-40B4-BE49-F238E27FC236}">
                  <a16:creationId xmlns:a16="http://schemas.microsoft.com/office/drawing/2014/main" id="{1B37C1D7-483C-4CD7-85AB-F4EEA6E5736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1424" y="2581071"/>
              <a:ext cx="2894568" cy="427693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rgbClr val="404040"/>
            </a:solidFill>
            <a:ln>
              <a:noFill/>
            </a:ln>
          </p:spPr>
        </p:sp>
      </p:grp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6254B83-93A4-4FBC-BF5A-C4C8616830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467297" y="6492875"/>
            <a:ext cx="551167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fld id="{D57F1E4F-1CFF-5643-939E-217C01CDF565}" type="slidenum">
              <a:rPr lang="en-US" sz="1200" smtClean="0">
                <a:latin typeface="Segoe UI" panose="020B0502040204020203" pitchFamily="34" charset="0"/>
                <a:cs typeface="Segoe UI" panose="020B0502040204020203" pitchFamily="34" charset="0"/>
              </a:rPr>
              <a:pPr>
                <a:spcAft>
                  <a:spcPts val="600"/>
                </a:spcAft>
              </a:pPr>
              <a:t>3</a:t>
            </a:fld>
            <a:endParaRPr lang="en-US" sz="120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pic>
        <p:nvPicPr>
          <p:cNvPr id="5" name="Picture 4" descr="A close up of a logo&#10;&#10;Description automatically generated">
            <a:extLst>
              <a:ext uri="{FF2B5EF4-FFF2-40B4-BE49-F238E27FC236}">
                <a16:creationId xmlns:a16="http://schemas.microsoft.com/office/drawing/2014/main" id="{FAACF7D0-D75B-4489-9C3E-7EA8F98A873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93439" y="6351559"/>
            <a:ext cx="308812" cy="3864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</p:spTree>
    <p:extLst>
      <p:ext uri="{BB962C8B-B14F-4D97-AF65-F5344CB8AC3E}">
        <p14:creationId xmlns:p14="http://schemas.microsoft.com/office/powerpoint/2010/main" val="2230249313"/>
      </p:ext>
    </p:extLst>
  </p:cSld>
  <p:clrMapOvr>
    <a:masterClrMapping/>
  </p:clrMapOvr>
  <p:transition spd="slow">
    <p:randomBar dir="vert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EA0281-E3BA-432D-A427-488ABD6ADB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75712" y="426719"/>
            <a:ext cx="9771682" cy="1178561"/>
          </a:xfrm>
        </p:spPr>
        <p:txBody>
          <a:bodyPr>
            <a:normAutofit/>
          </a:bodyPr>
          <a:lstStyle/>
          <a:p>
            <a:pPr algn="l"/>
            <a:r>
              <a:rPr lang="en-US" sz="6000" cap="small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New Covenant Announced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6DB1A1-8B4B-4C48-8256-88A4C176E3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75712" y="1889755"/>
            <a:ext cx="10514650" cy="4461804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0"/>
              </a:spcAft>
            </a:pPr>
            <a:r>
              <a:rPr lang="en-US" sz="4400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Distinct from old</a:t>
            </a:r>
            <a:r>
              <a:rPr lang="en-US" sz="4400" dirty="0">
                <a:latin typeface="Segoe UI" panose="020B0502040204020203" pitchFamily="34" charset="0"/>
                <a:cs typeface="Segoe UI" panose="020B0502040204020203" pitchFamily="34" charset="0"/>
              </a:rPr>
              <a:t>, </a:t>
            </a:r>
            <a:r>
              <a:rPr lang="en-US" sz="4400" i="1" dirty="0">
                <a:latin typeface="Segoe UI" panose="020B0502040204020203" pitchFamily="34" charset="0"/>
                <a:cs typeface="Segoe UI" panose="020B0502040204020203" pitchFamily="34" charset="0"/>
              </a:rPr>
              <a:t>Jeremiah 31:31</a:t>
            </a:r>
          </a:p>
          <a:p>
            <a:pPr lvl="1">
              <a:spcBef>
                <a:spcPts val="1200"/>
              </a:spcBef>
              <a:spcAft>
                <a:spcPts val="0"/>
              </a:spcAft>
            </a:pPr>
            <a:r>
              <a:rPr lang="en-US" sz="4000" dirty="0">
                <a:latin typeface="Segoe UI" panose="020B0502040204020203" pitchFamily="34" charset="0"/>
                <a:cs typeface="Segoe UI" panose="020B0502040204020203" pitchFamily="34" charset="0"/>
              </a:rPr>
              <a:t>Days are coming, </a:t>
            </a:r>
            <a:r>
              <a:rPr lang="en-US" sz="4000" i="1" dirty="0">
                <a:latin typeface="Segoe UI" panose="020B0502040204020203" pitchFamily="34" charset="0"/>
                <a:cs typeface="Segoe UI" panose="020B0502040204020203" pitchFamily="34" charset="0"/>
              </a:rPr>
              <a:t>31:31</a:t>
            </a:r>
          </a:p>
          <a:p>
            <a:pPr lvl="1">
              <a:spcBef>
                <a:spcPts val="1200"/>
              </a:spcBef>
              <a:spcAft>
                <a:spcPts val="0"/>
              </a:spcAft>
            </a:pPr>
            <a:r>
              <a:rPr lang="en-US" sz="4000" dirty="0">
                <a:latin typeface="Segoe UI" panose="020B0502040204020203" pitchFamily="34" charset="0"/>
                <a:cs typeface="Segoe UI" panose="020B0502040204020203" pitchFamily="34" charset="0"/>
              </a:rPr>
              <a:t>Not like Mt. Sinai covenant, </a:t>
            </a:r>
            <a:r>
              <a:rPr lang="en-US" sz="4000" i="1" dirty="0">
                <a:latin typeface="Segoe UI" panose="020B0502040204020203" pitchFamily="34" charset="0"/>
                <a:cs typeface="Segoe UI" panose="020B0502040204020203" pitchFamily="34" charset="0"/>
              </a:rPr>
              <a:t>31:32</a:t>
            </a:r>
            <a:br>
              <a:rPr lang="en-US" sz="4000" i="1" dirty="0"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en-US" sz="4000" i="1" dirty="0">
                <a:latin typeface="Segoe UI" panose="020B0502040204020203" pitchFamily="34" charset="0"/>
                <a:cs typeface="Segoe UI" panose="020B0502040204020203" pitchFamily="34" charset="0"/>
              </a:rPr>
              <a:t>(Hebrews 8:6-9)</a:t>
            </a:r>
          </a:p>
          <a:p>
            <a:pPr lvl="1">
              <a:spcBef>
                <a:spcPts val="1200"/>
              </a:spcBef>
              <a:spcAft>
                <a:spcPts val="0"/>
              </a:spcAft>
            </a:pPr>
            <a:r>
              <a:rPr lang="en-US" sz="4000" dirty="0">
                <a:latin typeface="Segoe UI" panose="020B0502040204020203" pitchFamily="34" charset="0"/>
                <a:cs typeface="Segoe UI" panose="020B0502040204020203" pitchFamily="34" charset="0"/>
              </a:rPr>
              <a:t>Nature of the new covenant: </a:t>
            </a:r>
            <a:r>
              <a:rPr lang="en-US" sz="4000" b="1" i="1" cap="small" dirty="0">
                <a:latin typeface="Segoe UI" panose="020B0502040204020203" pitchFamily="34" charset="0"/>
                <a:cs typeface="Segoe UI" panose="020B0502040204020203" pitchFamily="34" charset="0"/>
              </a:rPr>
              <a:t>BETTER</a:t>
            </a:r>
            <a:r>
              <a:rPr lang="en-US" sz="4000" b="1" i="1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br>
              <a:rPr lang="en-US" sz="4000" dirty="0"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en-US" sz="4000" i="1" dirty="0">
                <a:latin typeface="Segoe UI" panose="020B0502040204020203" pitchFamily="34" charset="0"/>
                <a:cs typeface="Segoe UI" panose="020B0502040204020203" pitchFamily="34" charset="0"/>
              </a:rPr>
              <a:t>31:33-34 (Hebrews 8:6-8)</a:t>
            </a:r>
          </a:p>
        </p:txBody>
      </p:sp>
      <p:pic>
        <p:nvPicPr>
          <p:cNvPr id="4" name="Picture 3" descr="A close up of a logo&#10;&#10;Description automatically generated">
            <a:extLst>
              <a:ext uri="{FF2B5EF4-FFF2-40B4-BE49-F238E27FC236}">
                <a16:creationId xmlns:a16="http://schemas.microsoft.com/office/drawing/2014/main" id="{D39A2154-AE50-44A1-A2E5-28AEBAFB4AC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93439" y="6351559"/>
            <a:ext cx="308812" cy="3864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4792B3F-D8F0-4A36-9913-6A96DC3424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547394" y="6492875"/>
            <a:ext cx="551167" cy="365125"/>
          </a:xfrm>
        </p:spPr>
        <p:txBody>
          <a:bodyPr/>
          <a:lstStyle/>
          <a:p>
            <a:fld id="{D57F1E4F-1CFF-5643-939E-217C01CDF565}" type="slidenum">
              <a:rPr lang="en-US" sz="1200" smtClean="0">
                <a:latin typeface="Segoe UI" panose="020B0502040204020203" pitchFamily="34" charset="0"/>
                <a:cs typeface="Segoe UI" panose="020B0502040204020203" pitchFamily="34" charset="0"/>
              </a:rPr>
              <a:pPr/>
              <a:t>4</a:t>
            </a:fld>
            <a:endParaRPr lang="en-US" sz="120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6242192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42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0"/>
                            </p:stCondLst>
                            <p:childTnLst>
                              <p:par>
                                <p:cTn id="23" presetID="42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EA0281-E3BA-432D-A427-488ABD6ADB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75712" y="426719"/>
            <a:ext cx="9771682" cy="1178561"/>
          </a:xfrm>
        </p:spPr>
        <p:txBody>
          <a:bodyPr>
            <a:normAutofit/>
          </a:bodyPr>
          <a:lstStyle/>
          <a:p>
            <a:pPr algn="l"/>
            <a:r>
              <a:rPr lang="en-US" sz="6000" cap="small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New Covenant Announced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6DB1A1-8B4B-4C48-8256-88A4C176E3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87640" y="1889755"/>
            <a:ext cx="10702722" cy="4189498"/>
          </a:xfrm>
        </p:spPr>
        <p:txBody>
          <a:bodyPr>
            <a:noAutofit/>
          </a:bodyPr>
          <a:lstStyle/>
          <a:p>
            <a:pPr>
              <a:spcBef>
                <a:spcPts val="1200"/>
              </a:spcBef>
            </a:pPr>
            <a:r>
              <a:rPr lang="en-US" sz="4200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Dedicated by Christ’s death</a:t>
            </a:r>
            <a:r>
              <a:rPr lang="en-US" sz="4200" dirty="0">
                <a:latin typeface="Segoe UI" panose="020B0502040204020203" pitchFamily="34" charset="0"/>
                <a:cs typeface="Segoe UI" panose="020B0502040204020203" pitchFamily="34" charset="0"/>
              </a:rPr>
              <a:t>, </a:t>
            </a:r>
            <a:r>
              <a:rPr lang="en-US" sz="4200" i="1" dirty="0">
                <a:latin typeface="Segoe UI" panose="020B0502040204020203" pitchFamily="34" charset="0"/>
                <a:cs typeface="Segoe UI" panose="020B0502040204020203" pitchFamily="34" charset="0"/>
              </a:rPr>
              <a:t>Heb. 9:15-17</a:t>
            </a:r>
          </a:p>
          <a:p>
            <a:pPr lvl="1">
              <a:spcBef>
                <a:spcPts val="1200"/>
              </a:spcBef>
            </a:pPr>
            <a:r>
              <a:rPr lang="en-US" sz="4000" dirty="0">
                <a:latin typeface="Segoe UI" panose="020B0502040204020203" pitchFamily="34" charset="0"/>
                <a:cs typeface="Segoe UI" panose="020B0502040204020203" pitchFamily="34" charset="0"/>
              </a:rPr>
              <a:t>He fulfilled the law, </a:t>
            </a:r>
            <a:r>
              <a:rPr lang="en-US" sz="4000" i="1" dirty="0">
                <a:latin typeface="Segoe UI" panose="020B0502040204020203" pitchFamily="34" charset="0"/>
                <a:cs typeface="Segoe UI" panose="020B0502040204020203" pitchFamily="34" charset="0"/>
              </a:rPr>
              <a:t>Matthew 5:17; </a:t>
            </a:r>
            <a:br>
              <a:rPr lang="en-US" sz="4000" i="1" dirty="0"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en-US" sz="4000" i="1" dirty="0">
                <a:latin typeface="Segoe UI" panose="020B0502040204020203" pitchFamily="34" charset="0"/>
                <a:cs typeface="Segoe UI" panose="020B0502040204020203" pitchFamily="34" charset="0"/>
              </a:rPr>
              <a:t>Romans 10:4</a:t>
            </a:r>
          </a:p>
          <a:p>
            <a:pPr lvl="1">
              <a:spcBef>
                <a:spcPts val="1200"/>
              </a:spcBef>
            </a:pPr>
            <a:r>
              <a:rPr lang="en-US" sz="4000" dirty="0">
                <a:latin typeface="Segoe UI" panose="020B0502040204020203" pitchFamily="34" charset="0"/>
                <a:cs typeface="Segoe UI" panose="020B0502040204020203" pitchFamily="34" charset="0"/>
              </a:rPr>
              <a:t>He took away first, </a:t>
            </a:r>
            <a:r>
              <a:rPr lang="en-US" sz="4000" i="1" dirty="0">
                <a:latin typeface="Segoe UI" panose="020B0502040204020203" pitchFamily="34" charset="0"/>
                <a:cs typeface="Segoe UI" panose="020B0502040204020203" pitchFamily="34" charset="0"/>
              </a:rPr>
              <a:t>Col. 2:14 (Eph. 2:14-15)</a:t>
            </a:r>
          </a:p>
          <a:p>
            <a:pPr lvl="1">
              <a:spcBef>
                <a:spcPts val="1200"/>
              </a:spcBef>
            </a:pPr>
            <a:r>
              <a:rPr lang="en-US" sz="4000" dirty="0">
                <a:latin typeface="Segoe UI" panose="020B0502040204020203" pitchFamily="34" charset="0"/>
                <a:cs typeface="Segoe UI" panose="020B0502040204020203" pitchFamily="34" charset="0"/>
              </a:rPr>
              <a:t>He established second, </a:t>
            </a:r>
            <a:r>
              <a:rPr lang="en-US" sz="4000" i="1" dirty="0">
                <a:latin typeface="Segoe UI" panose="020B0502040204020203" pitchFamily="34" charset="0"/>
                <a:cs typeface="Segoe UI" panose="020B0502040204020203" pitchFamily="34" charset="0"/>
              </a:rPr>
              <a:t>Hebrews 10:9</a:t>
            </a:r>
          </a:p>
        </p:txBody>
      </p:sp>
      <p:pic>
        <p:nvPicPr>
          <p:cNvPr id="4" name="Picture 3" descr="A close up of a logo&#10;&#10;Description automatically generated">
            <a:extLst>
              <a:ext uri="{FF2B5EF4-FFF2-40B4-BE49-F238E27FC236}">
                <a16:creationId xmlns:a16="http://schemas.microsoft.com/office/drawing/2014/main" id="{D39A2154-AE50-44A1-A2E5-28AEBAFB4AC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93439" y="6351559"/>
            <a:ext cx="308812" cy="3864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4792B3F-D8F0-4A36-9913-6A96DC3424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547394" y="6492875"/>
            <a:ext cx="551167" cy="365125"/>
          </a:xfrm>
        </p:spPr>
        <p:txBody>
          <a:bodyPr/>
          <a:lstStyle/>
          <a:p>
            <a:fld id="{D57F1E4F-1CFF-5643-939E-217C01CDF565}" type="slidenum">
              <a:rPr lang="en-US" sz="1200" smtClean="0">
                <a:latin typeface="Segoe UI" panose="020B0502040204020203" pitchFamily="34" charset="0"/>
                <a:cs typeface="Segoe UI" panose="020B0502040204020203" pitchFamily="34" charset="0"/>
              </a:rPr>
              <a:pPr/>
              <a:t>5</a:t>
            </a:fld>
            <a:endParaRPr lang="en-US" sz="120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2769936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000"/>
                            </p:stCondLst>
                            <p:childTnLst>
                              <p:par>
                                <p:cTn id="17" presetID="42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7000"/>
                            </p:stCondLst>
                            <p:childTnLst>
                              <p:par>
                                <p:cTn id="23" presetID="42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2">
                <a:shade val="76000"/>
                <a:satMod val="180000"/>
              </a:schemeClr>
              <a:schemeClr val="bg2">
                <a:tint val="80000"/>
                <a:satMod val="120000"/>
                <a:lumMod val="180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>
            <a:extLst>
              <a:ext uri="{FF2B5EF4-FFF2-40B4-BE49-F238E27FC236}">
                <a16:creationId xmlns:a16="http://schemas.microsoft.com/office/drawing/2014/main" id="{E9D059B6-ADD8-488A-B346-63289E90D13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11" name="Freeform 6">
              <a:extLst>
                <a:ext uri="{FF2B5EF4-FFF2-40B4-BE49-F238E27FC236}">
                  <a16:creationId xmlns:a16="http://schemas.microsoft.com/office/drawing/2014/main" id="{F69B42B4-BC82-4495-A6F9-A28167B56A0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2" name="Freeform 7">
              <a:extLst>
                <a:ext uri="{FF2B5EF4-FFF2-40B4-BE49-F238E27FC236}">
                  <a16:creationId xmlns:a16="http://schemas.microsoft.com/office/drawing/2014/main" id="{83CC168C-2AD4-4FFB-9F25-420ED6514C7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3" name="Freeform 9">
              <a:extLst>
                <a:ext uri="{FF2B5EF4-FFF2-40B4-BE49-F238E27FC236}">
                  <a16:creationId xmlns:a16="http://schemas.microsoft.com/office/drawing/2014/main" id="{6C9F369A-6158-4AE8-BA04-138A9DFFAE0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4" name="Freeform 10">
              <a:extLst>
                <a:ext uri="{FF2B5EF4-FFF2-40B4-BE49-F238E27FC236}">
                  <a16:creationId xmlns:a16="http://schemas.microsoft.com/office/drawing/2014/main" id="{FC7B1DF4-AD98-42A8-820F-667A3DCC40A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5" name="Freeform 11">
              <a:extLst>
                <a:ext uri="{FF2B5EF4-FFF2-40B4-BE49-F238E27FC236}">
                  <a16:creationId xmlns:a16="http://schemas.microsoft.com/office/drawing/2014/main" id="{61C58B74-3656-4FD5-AC47-EE3A59EBB81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6" name="Freeform 12">
              <a:extLst>
                <a:ext uri="{FF2B5EF4-FFF2-40B4-BE49-F238E27FC236}">
                  <a16:creationId xmlns:a16="http://schemas.microsoft.com/office/drawing/2014/main" id="{8B349A01-D803-4A18-B608-47BFCED4343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 useBgFill="1">
        <p:nvSpPr>
          <p:cNvPr id="18" name="Rectangle 17">
            <a:extLst>
              <a:ext uri="{FF2B5EF4-FFF2-40B4-BE49-F238E27FC236}">
                <a16:creationId xmlns:a16="http://schemas.microsoft.com/office/drawing/2014/main" id="{9CD9ACDE-8038-488C-AB0C-5FD1A373C8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B5B49E0-20B4-4614-9BAA-BF9CC7CBFD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54449" y="965200"/>
            <a:ext cx="7612847" cy="3404680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l"/>
            <a:r>
              <a:rPr lang="en-US" sz="6600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RELATIONSHIPS OF THE COVENANTS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DA6C2449-5F66-4753-AAA3-4AD81E57A0E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406393" cy="6858000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89000"/>
                </a:schemeClr>
              </a:gs>
              <a:gs pos="23000">
                <a:schemeClr val="accent1">
                  <a:lumMod val="89000"/>
                </a:schemeClr>
              </a:gs>
              <a:gs pos="69000">
                <a:schemeClr val="accent1">
                  <a:lumMod val="75000"/>
                </a:schemeClr>
              </a:gs>
              <a:gs pos="97000">
                <a:schemeClr val="accent1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grpSp>
        <p:nvGrpSpPr>
          <p:cNvPr id="22" name="Group 21">
            <a:extLst>
              <a:ext uri="{FF2B5EF4-FFF2-40B4-BE49-F238E27FC236}">
                <a16:creationId xmlns:a16="http://schemas.microsoft.com/office/drawing/2014/main" id="{329F7DAB-18F4-436A-A0D8-61013DEB6F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41424" y="1"/>
            <a:ext cx="3258129" cy="6858000"/>
            <a:chOff x="141424" y="1"/>
            <a:chExt cx="3258129" cy="6858000"/>
          </a:xfrm>
        </p:grpSpPr>
        <p:sp>
          <p:nvSpPr>
            <p:cNvPr id="23" name="Freeform 6">
              <a:extLst>
                <a:ext uri="{FF2B5EF4-FFF2-40B4-BE49-F238E27FC236}">
                  <a16:creationId xmlns:a16="http://schemas.microsoft.com/office/drawing/2014/main" id="{AA2A446D-5444-4251-A0C1-1C33937BB10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95233" y="1"/>
              <a:ext cx="858884" cy="2780957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4" name="Freeform 7">
              <a:extLst>
                <a:ext uri="{FF2B5EF4-FFF2-40B4-BE49-F238E27FC236}">
                  <a16:creationId xmlns:a16="http://schemas.microsoft.com/office/drawing/2014/main" id="{E013EF53-9F7F-40D2-9E88-917DCF6430B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1424" y="1"/>
              <a:ext cx="835810" cy="2671495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rgbClr val="595959"/>
            </a:solidFill>
            <a:ln>
              <a:noFill/>
            </a:ln>
          </p:spPr>
        </p:sp>
        <p:sp>
          <p:nvSpPr>
            <p:cNvPr id="25" name="Freeform 12">
              <a:extLst>
                <a:ext uri="{FF2B5EF4-FFF2-40B4-BE49-F238E27FC236}">
                  <a16:creationId xmlns:a16="http://schemas.microsoft.com/office/drawing/2014/main" id="{210AE139-2815-4F3D-A56C-2608DB3D770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1424" y="2585830"/>
              <a:ext cx="2175413" cy="4272171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62626"/>
            </a:solidFill>
            <a:ln>
              <a:noFill/>
            </a:ln>
          </p:spPr>
        </p:sp>
        <p:sp>
          <p:nvSpPr>
            <p:cNvPr id="26" name="Freeform 13">
              <a:extLst>
                <a:ext uri="{FF2B5EF4-FFF2-40B4-BE49-F238E27FC236}">
                  <a16:creationId xmlns:a16="http://schemas.microsoft.com/office/drawing/2014/main" id="{7C52B438-B53F-4BCB-A9A8-183E8815AA8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99078" y="2695292"/>
              <a:ext cx="2690743" cy="4162709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557375C8-AF41-41DF-8F04-72401D4B9EB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95233" y="2690532"/>
              <a:ext cx="2904320" cy="4167469"/>
            </a:xfrm>
            <a:custGeom>
              <a:avLst/>
              <a:gdLst>
                <a:gd name="connsiteX0" fmla="*/ 0 w 2904320"/>
                <a:gd name="connsiteY0" fmla="*/ 0 h 4167469"/>
                <a:gd name="connsiteX1" fmla="*/ 288431 w 2904320"/>
                <a:gd name="connsiteY1" fmla="*/ 90425 h 4167469"/>
                <a:gd name="connsiteX2" fmla="*/ 2904320 w 2904320"/>
                <a:gd name="connsiteY2" fmla="*/ 3220465 h 4167469"/>
                <a:gd name="connsiteX3" fmla="*/ 2904320 w 2904320"/>
                <a:gd name="connsiteY3" fmla="*/ 4167469 h 4167469"/>
                <a:gd name="connsiteX4" fmla="*/ 2694589 w 2904320"/>
                <a:gd name="connsiteY4" fmla="*/ 4167469 h 4167469"/>
                <a:gd name="connsiteX5" fmla="*/ 3846 w 2904320"/>
                <a:gd name="connsiteY5" fmla="*/ 4759 h 41674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904320" h="4167469">
                  <a:moveTo>
                    <a:pt x="0" y="0"/>
                  </a:moveTo>
                  <a:lnTo>
                    <a:pt x="288431" y="90425"/>
                  </a:lnTo>
                  <a:lnTo>
                    <a:pt x="2904320" y="3220465"/>
                  </a:lnTo>
                  <a:lnTo>
                    <a:pt x="2904320" y="4167469"/>
                  </a:lnTo>
                  <a:lnTo>
                    <a:pt x="2694589" y="4167469"/>
                  </a:lnTo>
                  <a:lnTo>
                    <a:pt x="3846" y="4759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8" name="Freeform 15">
              <a:extLst>
                <a:ext uri="{FF2B5EF4-FFF2-40B4-BE49-F238E27FC236}">
                  <a16:creationId xmlns:a16="http://schemas.microsoft.com/office/drawing/2014/main" id="{1B37C1D7-483C-4CD7-85AB-F4EEA6E5736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1424" y="2581071"/>
              <a:ext cx="2894568" cy="427693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rgbClr val="404040"/>
            </a:solidFill>
            <a:ln>
              <a:noFill/>
            </a:ln>
          </p:spPr>
        </p:sp>
      </p:grp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6254B83-93A4-4FBC-BF5A-C4C8616830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467297" y="6492875"/>
            <a:ext cx="551167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fld id="{D57F1E4F-1CFF-5643-939E-217C01CDF565}" type="slidenum">
              <a:rPr lang="en-US" sz="1200" smtClean="0">
                <a:latin typeface="Segoe UI" panose="020B0502040204020203" pitchFamily="34" charset="0"/>
                <a:cs typeface="Segoe UI" panose="020B0502040204020203" pitchFamily="34" charset="0"/>
              </a:rPr>
              <a:pPr>
                <a:spcAft>
                  <a:spcPts val="600"/>
                </a:spcAft>
              </a:pPr>
              <a:t>6</a:t>
            </a:fld>
            <a:endParaRPr lang="en-US" sz="120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pic>
        <p:nvPicPr>
          <p:cNvPr id="5" name="Picture 4" descr="A close up of a logo&#10;&#10;Description automatically generated">
            <a:extLst>
              <a:ext uri="{FF2B5EF4-FFF2-40B4-BE49-F238E27FC236}">
                <a16:creationId xmlns:a16="http://schemas.microsoft.com/office/drawing/2014/main" id="{FAACF7D0-D75B-4489-9C3E-7EA8F98A873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93439" y="6351559"/>
            <a:ext cx="308812" cy="3864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</p:spTree>
    <p:extLst>
      <p:ext uri="{BB962C8B-B14F-4D97-AF65-F5344CB8AC3E}">
        <p14:creationId xmlns:p14="http://schemas.microsoft.com/office/powerpoint/2010/main" val="1739207380"/>
      </p:ext>
    </p:extLst>
  </p:cSld>
  <p:clrMapOvr>
    <a:masterClrMapping/>
  </p:clrMapOvr>
  <p:transition spd="slow">
    <p:randomBar dir="vert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B1CDAD-B891-4EF1-8921-9D680ACA87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98610" y="517237"/>
            <a:ext cx="10018713" cy="948266"/>
          </a:xfrm>
        </p:spPr>
        <p:txBody>
          <a:bodyPr>
            <a:normAutofit/>
          </a:bodyPr>
          <a:lstStyle/>
          <a:p>
            <a:r>
              <a:rPr lang="en-US" sz="5400" cap="small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Relationships of the Covenants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4A0090C-9DEC-4483-9C1B-409955CFF8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598609" y="1626657"/>
            <a:ext cx="4497391" cy="792186"/>
          </a:xfrm>
        </p:spPr>
        <p:txBody>
          <a:bodyPr>
            <a:noAutofit/>
          </a:bodyPr>
          <a:lstStyle/>
          <a:p>
            <a:pPr algn="ctr"/>
            <a:r>
              <a:rPr lang="en-US" sz="4400" cap="small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OLD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A8C3CBE-5FF2-48DB-BB11-791DD558FA1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598609" y="2579997"/>
            <a:ext cx="4780758" cy="3760766"/>
          </a:xfrm>
        </p:spPr>
        <p:txBody>
          <a:bodyPr>
            <a:noAutofit/>
          </a:bodyPr>
          <a:lstStyle/>
          <a:p>
            <a:pPr>
              <a:spcBef>
                <a:spcPts val="1200"/>
              </a:spcBef>
              <a:spcAft>
                <a:spcPts val="0"/>
              </a:spcAft>
              <a:buSzPct val="100000"/>
            </a:pPr>
            <a:r>
              <a:rPr lang="en-US" sz="4200" cap="small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Old</a:t>
            </a:r>
            <a:r>
              <a:rPr lang="en-US" sz="4000" dirty="0">
                <a:latin typeface="Segoe UI" panose="020B0502040204020203" pitchFamily="34" charset="0"/>
                <a:cs typeface="Segoe UI" panose="020B0502040204020203" pitchFamily="34" charset="0"/>
              </a:rPr>
              <a:t>, </a:t>
            </a:r>
            <a:r>
              <a:rPr lang="en-US" sz="4000" i="1" dirty="0">
                <a:latin typeface="Segoe UI" panose="020B0502040204020203" pitchFamily="34" charset="0"/>
                <a:cs typeface="Segoe UI" panose="020B0502040204020203" pitchFamily="34" charset="0"/>
              </a:rPr>
              <a:t>Hebrews 8:13 </a:t>
            </a:r>
            <a:br>
              <a:rPr lang="en-US" sz="4000" i="1" dirty="0"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en-US" sz="4000" i="1" dirty="0">
                <a:latin typeface="Segoe UI" panose="020B0502040204020203" pitchFamily="34" charset="0"/>
                <a:cs typeface="Segoe UI" panose="020B0502040204020203" pitchFamily="34" charset="0"/>
              </a:rPr>
              <a:t>(Jer. 31:31)</a:t>
            </a:r>
          </a:p>
          <a:p>
            <a:pPr>
              <a:spcBef>
                <a:spcPts val="1200"/>
              </a:spcBef>
              <a:spcAft>
                <a:spcPts val="0"/>
              </a:spcAft>
              <a:buSzPct val="100000"/>
            </a:pPr>
            <a:r>
              <a:rPr lang="en-US" sz="4000" dirty="0">
                <a:latin typeface="Segoe UI" panose="020B0502040204020203" pitchFamily="34" charset="0"/>
                <a:cs typeface="Segoe UI" panose="020B0502040204020203" pitchFamily="34" charset="0"/>
              </a:rPr>
              <a:t>Was becoming obsolete in Jeremiah’s day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E8CD439-44DB-46FA-B521-25244BD6574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722265" y="1626657"/>
            <a:ext cx="4780758" cy="792186"/>
          </a:xfrm>
        </p:spPr>
        <p:txBody>
          <a:bodyPr/>
          <a:lstStyle/>
          <a:p>
            <a:pPr algn="ctr"/>
            <a:r>
              <a:rPr lang="en-US" sz="4400" cap="small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NEW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5C26CE4-98A2-404C-95AA-8D5BA7418F9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722264" y="2579996"/>
            <a:ext cx="4780758" cy="3447579"/>
          </a:xfrm>
        </p:spPr>
        <p:txBody>
          <a:bodyPr>
            <a:noAutofit/>
          </a:bodyPr>
          <a:lstStyle/>
          <a:p>
            <a:pPr>
              <a:spcBef>
                <a:spcPts val="1200"/>
              </a:spcBef>
              <a:spcAft>
                <a:spcPts val="0"/>
              </a:spcAft>
              <a:buSzPct val="100000"/>
            </a:pPr>
            <a:r>
              <a:rPr lang="en-US" sz="4200" cap="small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New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" panose="020B0502040204020203" pitchFamily="34" charset="0"/>
                <a:cs typeface="Segoe UI" panose="020B0502040204020203" pitchFamily="34" charset="0"/>
              </a:rPr>
              <a:t>, </a:t>
            </a:r>
            <a:r>
              <a:rPr kumimoji="0" lang="en-US" sz="40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" panose="020B0502040204020203" pitchFamily="34" charset="0"/>
                <a:cs typeface="Segoe UI" panose="020B0502040204020203" pitchFamily="34" charset="0"/>
              </a:rPr>
              <a:t>Hebrews 8:13</a:t>
            </a:r>
          </a:p>
          <a:p>
            <a:pPr>
              <a:spcBef>
                <a:spcPts val="1200"/>
              </a:spcBef>
              <a:spcAft>
                <a:spcPts val="0"/>
              </a:spcAft>
              <a:buSzPct val="100000"/>
            </a:pPr>
            <a:r>
              <a:rPr lang="en-US" sz="40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“Recently made, fresh…new kind, unprecedented, novel”</a:t>
            </a: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A93F57E-5E34-4A01-8525-ADCDC879E2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503022" y="6474114"/>
            <a:ext cx="551167" cy="365125"/>
          </a:xfrm>
        </p:spPr>
        <p:txBody>
          <a:bodyPr/>
          <a:lstStyle/>
          <a:p>
            <a:pPr>
              <a:spcAft>
                <a:spcPts val="600"/>
              </a:spcAft>
            </a:pPr>
            <a:fld id="{D57F1E4F-1CFF-5643-939E-217C01CDF565}" type="slidenum">
              <a:rPr lang="en-US" sz="1200">
                <a:latin typeface="Segoe UI" panose="020B0502040204020203" pitchFamily="34" charset="0"/>
                <a:cs typeface="Segoe UI" panose="020B0502040204020203" pitchFamily="34" charset="0"/>
              </a:rPr>
              <a:pPr>
                <a:spcAft>
                  <a:spcPts val="600"/>
                </a:spcAft>
              </a:pPr>
              <a:t>7</a:t>
            </a:fld>
            <a:endParaRPr lang="en-US" sz="120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pic>
        <p:nvPicPr>
          <p:cNvPr id="8" name="Picture 7" descr="A close up of a logo&#10;&#10;Description automatically generated">
            <a:extLst>
              <a:ext uri="{FF2B5EF4-FFF2-40B4-BE49-F238E27FC236}">
                <a16:creationId xmlns:a16="http://schemas.microsoft.com/office/drawing/2014/main" id="{EFC43FE6-0FAA-49B6-91EA-BEBBCD534B3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93439" y="6351559"/>
            <a:ext cx="308812" cy="3864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</p:spTree>
    <p:extLst>
      <p:ext uri="{BB962C8B-B14F-4D97-AF65-F5344CB8AC3E}">
        <p14:creationId xmlns:p14="http://schemas.microsoft.com/office/powerpoint/2010/main" val="2327652734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500"/>
                            </p:stCondLst>
                            <p:childTnLst>
                              <p:par>
                                <p:cTn id="11" presetID="47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500"/>
                            </p:stCondLst>
                            <p:childTnLst>
                              <p:par>
                                <p:cTn id="17" presetID="47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500"/>
                            </p:stCondLst>
                            <p:childTnLst>
                              <p:par>
                                <p:cTn id="23" presetID="47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B1CDAD-B891-4EF1-8921-9D680ACA87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98610" y="517237"/>
            <a:ext cx="10018713" cy="948266"/>
          </a:xfrm>
        </p:spPr>
        <p:txBody>
          <a:bodyPr>
            <a:normAutofit/>
          </a:bodyPr>
          <a:lstStyle/>
          <a:p>
            <a:r>
              <a:rPr lang="en-US" sz="5400" cap="small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Relationships of the Covenants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4A0090C-9DEC-4483-9C1B-409955CFF8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598609" y="1626657"/>
            <a:ext cx="4497391" cy="792186"/>
          </a:xfrm>
        </p:spPr>
        <p:txBody>
          <a:bodyPr>
            <a:noAutofit/>
          </a:bodyPr>
          <a:lstStyle/>
          <a:p>
            <a:pPr algn="ctr"/>
            <a:r>
              <a:rPr lang="en-US" sz="4400" cap="small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OLD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A8C3CBE-5FF2-48DB-BB11-791DD558FA1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598609" y="2579997"/>
            <a:ext cx="4780758" cy="2990379"/>
          </a:xfrm>
        </p:spPr>
        <p:txBody>
          <a:bodyPr>
            <a:noAutofit/>
          </a:bodyPr>
          <a:lstStyle/>
          <a:p>
            <a:pPr>
              <a:spcBef>
                <a:spcPts val="1200"/>
              </a:spcBef>
              <a:spcAft>
                <a:spcPts val="0"/>
              </a:spcAft>
              <a:buSzPct val="100000"/>
            </a:pPr>
            <a:r>
              <a:rPr lang="en-US" sz="4200" cap="small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Moses</a:t>
            </a:r>
            <a:r>
              <a:rPr lang="en-US" sz="4000" dirty="0">
                <a:latin typeface="Segoe UI" panose="020B0502040204020203" pitchFamily="34" charset="0"/>
                <a:cs typeface="Segoe UI" panose="020B0502040204020203" pitchFamily="34" charset="0"/>
              </a:rPr>
              <a:t>, </a:t>
            </a:r>
            <a:r>
              <a:rPr lang="en-US" sz="4000" i="1" dirty="0">
                <a:latin typeface="Segoe UI" panose="020B0502040204020203" pitchFamily="34" charset="0"/>
                <a:cs typeface="Segoe UI" panose="020B0502040204020203" pitchFamily="34" charset="0"/>
              </a:rPr>
              <a:t>John 1:17</a:t>
            </a:r>
          </a:p>
          <a:p>
            <a:pPr>
              <a:spcBef>
                <a:spcPts val="1200"/>
              </a:spcBef>
              <a:spcAft>
                <a:spcPts val="0"/>
              </a:spcAft>
              <a:buSzPct val="100000"/>
            </a:pPr>
            <a:r>
              <a:rPr lang="en-US" sz="4000" dirty="0">
                <a:latin typeface="Segoe UI" panose="020B0502040204020203" pitchFamily="34" charset="0"/>
                <a:cs typeface="Segoe UI" panose="020B0502040204020203" pitchFamily="34" charset="0"/>
              </a:rPr>
              <a:t>Mediator of the first covenant, </a:t>
            </a:r>
            <a:r>
              <a:rPr lang="en-US" sz="4000" i="1" dirty="0">
                <a:latin typeface="Segoe UI" panose="020B0502040204020203" pitchFamily="34" charset="0"/>
                <a:cs typeface="Segoe UI" panose="020B0502040204020203" pitchFamily="34" charset="0"/>
              </a:rPr>
              <a:t>Galatians 3:19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E8CD439-44DB-46FA-B521-25244BD6574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722265" y="1626657"/>
            <a:ext cx="4780758" cy="792186"/>
          </a:xfrm>
        </p:spPr>
        <p:txBody>
          <a:bodyPr/>
          <a:lstStyle/>
          <a:p>
            <a:pPr algn="ctr"/>
            <a:r>
              <a:rPr lang="en-US" sz="4400" cap="small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NEW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5C26CE4-98A2-404C-95AA-8D5BA7418F9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722264" y="2579996"/>
            <a:ext cx="4978324" cy="3512893"/>
          </a:xfrm>
        </p:spPr>
        <p:txBody>
          <a:bodyPr>
            <a:noAutofit/>
          </a:bodyPr>
          <a:lstStyle/>
          <a:p>
            <a:pPr>
              <a:spcBef>
                <a:spcPts val="1200"/>
              </a:spcBef>
              <a:spcAft>
                <a:spcPts val="0"/>
              </a:spcAft>
              <a:buSzPct val="100000"/>
            </a:pPr>
            <a:r>
              <a:rPr lang="en-US" sz="4200" cap="small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Jesus Christ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" panose="020B0502040204020203" pitchFamily="34" charset="0"/>
                <a:cs typeface="Segoe UI" panose="020B0502040204020203" pitchFamily="34" charset="0"/>
              </a:rPr>
              <a:t>, </a:t>
            </a:r>
            <a:r>
              <a:rPr kumimoji="0" lang="en-US" sz="40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" panose="020B0502040204020203" pitchFamily="34" charset="0"/>
                <a:cs typeface="Segoe UI" panose="020B0502040204020203" pitchFamily="34" charset="0"/>
              </a:rPr>
              <a:t>Hebrews 9:15</a:t>
            </a:r>
          </a:p>
          <a:p>
            <a:pPr>
              <a:spcBef>
                <a:spcPts val="1200"/>
              </a:spcBef>
              <a:spcAft>
                <a:spcPts val="0"/>
              </a:spcAft>
              <a:buSzPct val="100000"/>
            </a:pPr>
            <a:r>
              <a:rPr lang="en-US" sz="4000" noProof="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Hear Him for your salvation, </a:t>
            </a:r>
            <a:r>
              <a:rPr lang="en-US" sz="4000" i="1" noProof="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Matthew 17:3-5; Acts 3:22-23</a:t>
            </a:r>
            <a:endParaRPr kumimoji="0" lang="en-US" sz="400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A93F57E-5E34-4A01-8525-ADCDC879E2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503022" y="6474114"/>
            <a:ext cx="551167" cy="365125"/>
          </a:xfrm>
        </p:spPr>
        <p:txBody>
          <a:bodyPr/>
          <a:lstStyle/>
          <a:p>
            <a:pPr>
              <a:spcAft>
                <a:spcPts val="600"/>
              </a:spcAft>
            </a:pPr>
            <a:fld id="{D57F1E4F-1CFF-5643-939E-217C01CDF565}" type="slidenum">
              <a:rPr lang="en-US" sz="1200">
                <a:latin typeface="Segoe UI" panose="020B0502040204020203" pitchFamily="34" charset="0"/>
                <a:cs typeface="Segoe UI" panose="020B0502040204020203" pitchFamily="34" charset="0"/>
              </a:rPr>
              <a:pPr>
                <a:spcAft>
                  <a:spcPts val="600"/>
                </a:spcAft>
              </a:pPr>
              <a:t>8</a:t>
            </a:fld>
            <a:endParaRPr lang="en-US" sz="120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pic>
        <p:nvPicPr>
          <p:cNvPr id="8" name="Picture 7" descr="A close up of a logo&#10;&#10;Description automatically generated">
            <a:extLst>
              <a:ext uri="{FF2B5EF4-FFF2-40B4-BE49-F238E27FC236}">
                <a16:creationId xmlns:a16="http://schemas.microsoft.com/office/drawing/2014/main" id="{EFC43FE6-0FAA-49B6-91EA-BEBBCD534B3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93439" y="6351559"/>
            <a:ext cx="308812" cy="3864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</p:spTree>
    <p:extLst>
      <p:ext uri="{BB962C8B-B14F-4D97-AF65-F5344CB8AC3E}">
        <p14:creationId xmlns:p14="http://schemas.microsoft.com/office/powerpoint/2010/main" val="1752922631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500"/>
                            </p:stCondLst>
                            <p:childTnLst>
                              <p:par>
                                <p:cTn id="11" presetID="47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500"/>
                            </p:stCondLst>
                            <p:childTnLst>
                              <p:par>
                                <p:cTn id="17" presetID="47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6500"/>
                            </p:stCondLst>
                            <p:childTnLst>
                              <p:par>
                                <p:cTn id="23" presetID="47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B1CDAD-B891-4EF1-8921-9D680ACA87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98610" y="517237"/>
            <a:ext cx="10018713" cy="948266"/>
          </a:xfrm>
        </p:spPr>
        <p:txBody>
          <a:bodyPr>
            <a:normAutofit/>
          </a:bodyPr>
          <a:lstStyle/>
          <a:p>
            <a:r>
              <a:rPr lang="en-US" sz="5400" cap="small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Relationships of the Covenants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4A0090C-9DEC-4483-9C1B-409955CFF8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598609" y="1626657"/>
            <a:ext cx="4497391" cy="792186"/>
          </a:xfrm>
        </p:spPr>
        <p:txBody>
          <a:bodyPr>
            <a:noAutofit/>
          </a:bodyPr>
          <a:lstStyle/>
          <a:p>
            <a:pPr algn="ctr"/>
            <a:r>
              <a:rPr lang="en-US" sz="4400" cap="small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OLD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A8C3CBE-5FF2-48DB-BB11-791DD558FA1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598609" y="2579997"/>
            <a:ext cx="4780758" cy="3512892"/>
          </a:xfrm>
        </p:spPr>
        <p:txBody>
          <a:bodyPr>
            <a:noAutofit/>
          </a:bodyPr>
          <a:lstStyle/>
          <a:p>
            <a:pPr>
              <a:spcBef>
                <a:spcPts val="1200"/>
              </a:spcBef>
              <a:spcAft>
                <a:spcPts val="0"/>
              </a:spcAft>
              <a:buSzPct val="100000"/>
            </a:pPr>
            <a:r>
              <a:rPr lang="en-US" sz="4200" cap="small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Stone</a:t>
            </a:r>
            <a:r>
              <a:rPr lang="en-US" sz="4000" dirty="0">
                <a:latin typeface="Segoe UI" panose="020B0502040204020203" pitchFamily="34" charset="0"/>
                <a:cs typeface="Segoe UI" panose="020B0502040204020203" pitchFamily="34" charset="0"/>
              </a:rPr>
              <a:t>, </a:t>
            </a:r>
            <a:r>
              <a:rPr lang="en-US" sz="4000" i="1" dirty="0">
                <a:latin typeface="Segoe UI" panose="020B0502040204020203" pitchFamily="34" charset="0"/>
                <a:cs typeface="Segoe UI" panose="020B0502040204020203" pitchFamily="34" charset="0"/>
              </a:rPr>
              <a:t>2 Cor. 3:3, 7</a:t>
            </a:r>
          </a:p>
          <a:p>
            <a:pPr>
              <a:spcBef>
                <a:spcPts val="1200"/>
              </a:spcBef>
              <a:spcAft>
                <a:spcPts val="0"/>
              </a:spcAft>
              <a:buSzPct val="100000"/>
            </a:pPr>
            <a:r>
              <a:rPr lang="en-US" sz="4000" dirty="0">
                <a:latin typeface="Segoe UI" panose="020B0502040204020203" pitchFamily="34" charset="0"/>
                <a:cs typeface="Segoe UI" panose="020B0502040204020203" pitchFamily="34" charset="0"/>
              </a:rPr>
              <a:t>Israel hardened its heart and rebelled, </a:t>
            </a:r>
            <a:r>
              <a:rPr lang="en-US" sz="4000" i="1" dirty="0">
                <a:latin typeface="Segoe UI" panose="020B0502040204020203" pitchFamily="34" charset="0"/>
                <a:cs typeface="Segoe UI" panose="020B0502040204020203" pitchFamily="34" charset="0"/>
              </a:rPr>
              <a:t>Hebrews 8:9; Zechariah 7:12</a:t>
            </a:r>
          </a:p>
          <a:p>
            <a:pPr>
              <a:spcBef>
                <a:spcPts val="1200"/>
              </a:spcBef>
              <a:spcAft>
                <a:spcPts val="0"/>
              </a:spcAft>
              <a:buSzPct val="100000"/>
            </a:pPr>
            <a:endParaRPr lang="en-US" sz="4000" i="1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E8CD439-44DB-46FA-B521-25244BD6574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722265" y="1626657"/>
            <a:ext cx="4780758" cy="792186"/>
          </a:xfrm>
        </p:spPr>
        <p:txBody>
          <a:bodyPr/>
          <a:lstStyle/>
          <a:p>
            <a:pPr algn="ctr"/>
            <a:r>
              <a:rPr lang="en-US" sz="4400" cap="small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NEW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5C26CE4-98A2-404C-95AA-8D5BA7418F9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722264" y="2579996"/>
            <a:ext cx="5099622" cy="4028068"/>
          </a:xfrm>
        </p:spPr>
        <p:txBody>
          <a:bodyPr>
            <a:noAutofit/>
          </a:bodyPr>
          <a:lstStyle/>
          <a:p>
            <a:pPr>
              <a:spcBef>
                <a:spcPts val="1200"/>
              </a:spcBef>
              <a:spcAft>
                <a:spcPts val="0"/>
              </a:spcAft>
              <a:buSzPct val="100000"/>
            </a:pPr>
            <a:r>
              <a:rPr lang="en-US" sz="4200" cap="small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Hearts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" panose="020B0502040204020203" pitchFamily="34" charset="0"/>
                <a:cs typeface="Segoe UI" panose="020B0502040204020203" pitchFamily="34" charset="0"/>
              </a:rPr>
              <a:t>,</a:t>
            </a:r>
            <a:b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kumimoji="0" lang="en-US" sz="40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" panose="020B0502040204020203" pitchFamily="34" charset="0"/>
                <a:cs typeface="Segoe UI" panose="020B0502040204020203" pitchFamily="34" charset="0"/>
              </a:rPr>
              <a:t>Hebrews 8:10-11</a:t>
            </a:r>
          </a:p>
          <a:p>
            <a:pPr>
              <a:spcBef>
                <a:spcPts val="1200"/>
              </a:spcBef>
              <a:spcAft>
                <a:spcPts val="0"/>
              </a:spcAft>
              <a:buSzPct val="100000"/>
            </a:pPr>
            <a:r>
              <a:rPr lang="en-US" sz="4000" noProof="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Only those who put God’s law on their hearts are children of God</a:t>
            </a:r>
            <a:endParaRPr kumimoji="0" lang="en-US" sz="400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A93F57E-5E34-4A01-8525-ADCDC879E2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503022" y="6474114"/>
            <a:ext cx="551167" cy="365125"/>
          </a:xfrm>
        </p:spPr>
        <p:txBody>
          <a:bodyPr/>
          <a:lstStyle/>
          <a:p>
            <a:pPr>
              <a:spcAft>
                <a:spcPts val="600"/>
              </a:spcAft>
            </a:pPr>
            <a:fld id="{D57F1E4F-1CFF-5643-939E-217C01CDF565}" type="slidenum">
              <a:rPr lang="en-US" sz="1200">
                <a:latin typeface="Segoe UI" panose="020B0502040204020203" pitchFamily="34" charset="0"/>
                <a:cs typeface="Segoe UI" panose="020B0502040204020203" pitchFamily="34" charset="0"/>
              </a:rPr>
              <a:pPr>
                <a:spcAft>
                  <a:spcPts val="600"/>
                </a:spcAft>
              </a:pPr>
              <a:t>9</a:t>
            </a:fld>
            <a:endParaRPr lang="en-US" sz="120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pic>
        <p:nvPicPr>
          <p:cNvPr id="8" name="Picture 7" descr="A close up of a logo&#10;&#10;Description automatically generated">
            <a:extLst>
              <a:ext uri="{FF2B5EF4-FFF2-40B4-BE49-F238E27FC236}">
                <a16:creationId xmlns:a16="http://schemas.microsoft.com/office/drawing/2014/main" id="{EFC43FE6-0FAA-49B6-91EA-BEBBCD534B3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93439" y="6351559"/>
            <a:ext cx="308812" cy="3864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</p:spTree>
    <p:extLst>
      <p:ext uri="{BB962C8B-B14F-4D97-AF65-F5344CB8AC3E}">
        <p14:creationId xmlns:p14="http://schemas.microsoft.com/office/powerpoint/2010/main" val="2924507699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500"/>
                            </p:stCondLst>
                            <p:childTnLst>
                              <p:par>
                                <p:cTn id="11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500"/>
                            </p:stCondLst>
                            <p:childTnLst>
                              <p:par>
                                <p:cTn id="17" presetID="47" presetClass="entr" presetSubtype="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6500"/>
                            </p:stCondLst>
                            <p:childTnLst>
                              <p:par>
                                <p:cTn id="23" presetID="47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Parallax</Template>
  <TotalTime>192</TotalTime>
  <Words>488</Words>
  <Application>Microsoft Office PowerPoint</Application>
  <PresentationFormat>Widescreen</PresentationFormat>
  <Paragraphs>94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1" baseType="lpstr">
      <vt:lpstr>Arial</vt:lpstr>
      <vt:lpstr>Calibri</vt:lpstr>
      <vt:lpstr>Century Gothic</vt:lpstr>
      <vt:lpstr>Corbel</vt:lpstr>
      <vt:lpstr>Segoe UI</vt:lpstr>
      <vt:lpstr>Segoe UI Semibold</vt:lpstr>
      <vt:lpstr>Parallax</vt:lpstr>
      <vt:lpstr>Relationships of the Old and New Covenants</vt:lpstr>
      <vt:lpstr>COVENANT</vt:lpstr>
      <vt:lpstr>A New Covenant Announced</vt:lpstr>
      <vt:lpstr>New Covenant Announced</vt:lpstr>
      <vt:lpstr>New Covenant Announced</vt:lpstr>
      <vt:lpstr>RELATIONSHIPS OF THE COVENANTS</vt:lpstr>
      <vt:lpstr>Relationships of the Covenants</vt:lpstr>
      <vt:lpstr>Relationships of the Covenants</vt:lpstr>
      <vt:lpstr>Relationships of the Covenants</vt:lpstr>
      <vt:lpstr>Relationships of the Covenants</vt:lpstr>
      <vt:lpstr>Relationships of the Covenants</vt:lpstr>
      <vt:lpstr>Relationships of the Covenants</vt:lpstr>
      <vt:lpstr>Relationships of the Covenants</vt:lpstr>
      <vt:lpstr>Both Covenants from God Hebrews 8:8-10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Relationships of the Old and New Covenants</dc:title>
  <dc:creator>Joe R</dc:creator>
  <cp:lastModifiedBy>Joe R Price</cp:lastModifiedBy>
  <cp:revision>50</cp:revision>
  <dcterms:created xsi:type="dcterms:W3CDTF">2021-02-08T22:38:58Z</dcterms:created>
  <dcterms:modified xsi:type="dcterms:W3CDTF">2021-02-14T16:39:04Z</dcterms:modified>
</cp:coreProperties>
</file>