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5"/>
  </p:notesMasterIdLst>
  <p:sldIdLst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968FE-AD3D-444F-B6A8-796D946DC3A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2EAA-B504-4DE4-86AF-9234CC185A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E4199CB-ACC4-452E-9C31-428CD8994469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B97F-6433-4522-9569-39A0A715FD8F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A4161C5-3921-4DDB-B8BC-AE758344C011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1D7B-1FF4-4D3B-899D-1E83AC621279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ECAF4B-A5D0-40D2-B0F0-A5E2F1FA72BD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5AB233-929B-40FF-B96C-AE6EADD7CE82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712747-5746-4F5F-B991-136241B7FB84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24B6-9BFB-411E-805D-5AB114B7BD47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2DCFA9D-6686-49C1-997B-04264C06E79A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444A-80DE-4226-ADD1-715DB5D2239F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F61285-1DCA-47D2-9C81-F0B117602A6A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DA87C-7DC9-4633-BF13-6E6F58EE443E}" type="datetime1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2.bp.blogspot.com/-mRXNX_Env1k/T4AyZDQd2xI/AAAAAAAABo8/GS0oWXGA0Ew/s1600/Empty+Tomb.jpg">
            <a:extLst>
              <a:ext uri="{FF2B5EF4-FFF2-40B4-BE49-F238E27FC236}">
                <a16:creationId xmlns:a16="http://schemas.microsoft.com/office/drawing/2014/main" id="{3D707FAB-B04E-48F7-B0A9-3F96BD06F7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/>
          <a:srcRect l="9349" r="214"/>
          <a:stretch/>
        </p:blipFill>
        <p:spPr bwMode="auto">
          <a:xfrm>
            <a:off x="228599" y="237744"/>
            <a:ext cx="7696201" cy="63825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8CE567AC-D220-4805-B805-784622740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7" y="5536504"/>
            <a:ext cx="7696201" cy="964504"/>
          </a:xfr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4000" b="1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Matthew 28:1-8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F9BFFB5-4FCB-4793-B1EE-64B16136C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24798" y="1264545"/>
            <a:ext cx="4267202" cy="4328910"/>
          </a:xfrm>
        </p:spPr>
        <p:txBody>
          <a:bodyPr>
            <a:noAutofit/>
          </a:bodyPr>
          <a:lstStyle/>
          <a:p>
            <a:pPr algn="ctr"/>
            <a:r>
              <a:rPr lang="en-US" sz="5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</a:t>
            </a:r>
          </a:p>
          <a:p>
            <a:pPr algn="ctr"/>
            <a:r>
              <a:rPr lang="en-US" sz="5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Good News</a:t>
            </a:r>
          </a:p>
          <a:p>
            <a:pPr algn="ctr"/>
            <a:r>
              <a:rPr lang="en-US" sz="5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of the</a:t>
            </a:r>
          </a:p>
          <a:p>
            <a:pPr algn="ctr"/>
            <a:r>
              <a:rPr lang="en-US" sz="5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Resurrection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03E5AC-D49F-4426-9728-9D317427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C0393F9-6495-4EA4-B219-53D62159C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35596" y="6460333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112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02" y="2152414"/>
            <a:ext cx="3426745" cy="2553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Resurrection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694" y="640081"/>
            <a:ext cx="7802504" cy="510667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b="1" spc="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GOSPEL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</a:t>
            </a:r>
            <a:r>
              <a:rPr lang="en-US" sz="4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euangelion</a:t>
            </a:r>
            <a:r>
              <a:rPr lang="en-US" sz="4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</a:p>
          <a:p>
            <a:pPr marL="287338" indent="-287338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Used to signal good news of imperial victories of Caesar</a:t>
            </a:r>
          </a:p>
          <a:p>
            <a:pPr marL="287338" indent="-287338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Good news of our King’s victory over death,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15:19-20, 56-57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1C94B3F-F638-4445-8D15-9AEB33D9873F}"/>
              </a:ext>
            </a:extLst>
          </p:cNvPr>
          <p:cNvSpPr txBox="1">
            <a:spLocks/>
          </p:cNvSpPr>
          <p:nvPr/>
        </p:nvSpPr>
        <p:spPr>
          <a:xfrm>
            <a:off x="11227594" y="6519557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z="140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400" dirty="0">
              <a:solidFill>
                <a:schemeClr val="bg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137A5258-85FF-4586-B28D-FC9B0C7D5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479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9E2D2-078B-459F-A431-2037B063F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4035B44-9204-427C-98D0-75678B98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755FDC7E-5938-4B4B-8877-06EE01FCD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0437E65-E6AA-41CB-8690-97980FE0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3F0EF991-E8E2-4486-80F2-A9E03DA1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B081D04-EE00-42EF-BBFB-684673613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12B7F571-868C-421B-8A57-6196C8124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E4953C7-80FE-46D4-A354-20321F42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60293D3-71F6-45CD-890F-E68F81CDD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940865AC-2494-4A34-80AC-0D78FE9C5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8206DC4-8F5A-4192-BB5B-39A4A2CDD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1851F69F-8755-4226-9A81-C27799E3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D85B97EF-28BC-441A-9EBB-81EF3409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7C68D975-1EC2-4BFA-811D-0454109E3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251959DD-2AB4-4342-8A28-A25293926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85D37AB-3782-4D04-A998-0C126E1BD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9313ACA4-E3EA-43A3-822B-DD5DF119D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5A98D1AB-DF34-414B-9696-4B671EC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8153A7D0-F980-48CC-B318-806C679F4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96E44097-7726-43F7-9E27-8BD5BCF8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65B28630-DA3C-4E4C-94ED-0ED8F353C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1686151F-4919-4A15-9EC3-0329453ED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10C7CFA-FC7F-479C-9026-39109C0B5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971A5E3-BBAD-4023-B07C-7FBC4202D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FC05BA5F-5BBE-4BFA-A313-155476233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275B948-0170-4286-84CE-04CA461F2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14682CC-06C1-4D93-AE03-17B8148B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956" y="276226"/>
            <a:ext cx="5353882" cy="1926284"/>
          </a:xfrm>
        </p:spPr>
        <p:txBody>
          <a:bodyPr vert="horz" lIns="228600" tIns="228600" rIns="228600" bIns="22860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Evidence of the</a:t>
            </a:r>
            <a:br>
              <a:rPr lang="en-US" sz="4800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A1A54C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tp://2.bp.blogspot.com/_E-UGCmlLYcI/S7aWH2WW41I/AAAAAAAABis/QNhAY2lLVOM/s400/tomb">
            <a:extLst>
              <a:ext uri="{FF2B5EF4-FFF2-40B4-BE49-F238E27FC236}">
                <a16:creationId xmlns:a16="http://schemas.microsoft.com/office/drawing/2014/main" id="{15147DE1-421B-40AA-9AEB-DFE744F19A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/>
          <a:srcRect l="8068" r="5918" b="-1"/>
          <a:stretch/>
        </p:blipFill>
        <p:spPr bwMode="auto">
          <a:xfrm>
            <a:off x="836346" y="841829"/>
            <a:ext cx="5913386" cy="5156242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12E2B-6623-4BED-B58C-5983E78F6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17948" y="2202509"/>
            <a:ext cx="4542810" cy="40902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lnSpc>
                <a:spcPct val="100000"/>
              </a:lnSpc>
              <a:spcBef>
                <a:spcPts val="1200"/>
              </a:spcBef>
              <a:buClr>
                <a:srgbClr val="A1A54C"/>
              </a:buClr>
              <a:buFont typeface="Wingdings" panose="05000000000000000000" pitchFamily="2" charset="2"/>
              <a:buChar char="§"/>
            </a:pPr>
            <a:r>
              <a:rPr lang="en-US" sz="4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Empty tomb</a:t>
            </a:r>
          </a:p>
          <a:p>
            <a:pPr indent="-228600" algn="l">
              <a:lnSpc>
                <a:spcPct val="100000"/>
              </a:lnSpc>
              <a:spcBef>
                <a:spcPts val="1200"/>
              </a:spcBef>
              <a:buClr>
                <a:srgbClr val="A1A54C"/>
              </a:buClr>
              <a:buFont typeface="Wingdings" panose="05000000000000000000" pitchFamily="2" charset="2"/>
              <a:buChar char="§"/>
            </a:pPr>
            <a:r>
              <a:rPr lang="en-US" sz="4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Fulfilled prophecy</a:t>
            </a:r>
          </a:p>
          <a:p>
            <a:pPr indent="-228600" algn="l">
              <a:lnSpc>
                <a:spcPct val="100000"/>
              </a:lnSpc>
              <a:spcBef>
                <a:spcPts val="1200"/>
              </a:spcBef>
              <a:buClr>
                <a:srgbClr val="A1A54C"/>
              </a:buClr>
              <a:buFont typeface="Wingdings" panose="05000000000000000000" pitchFamily="2" charset="2"/>
              <a:buChar char="§"/>
            </a:pPr>
            <a:r>
              <a:rPr lang="en-US" sz="42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Eyewitnesses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A1A54C"/>
              </a:buClr>
            </a:pPr>
            <a:r>
              <a:rPr lang="en-US" sz="42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Acts 10:38-43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A1A54C"/>
              </a:buClr>
            </a:pPr>
            <a:r>
              <a:rPr lang="en-US" sz="42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15:1-8, 14-20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8BF3-5AFF-4F57-9CF8-2FA78AA2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5" name="Picture 64" descr="A close up of a logo&#10;&#10;Description automatically generated">
            <a:extLst>
              <a:ext uri="{FF2B5EF4-FFF2-40B4-BE49-F238E27FC236}">
                <a16:creationId xmlns:a16="http://schemas.microsoft.com/office/drawing/2014/main" id="{5E5DB7C4-8E0A-4749-B3C0-5D2472763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6" name="Title 2">
            <a:extLst>
              <a:ext uri="{FF2B5EF4-FFF2-40B4-BE49-F238E27FC236}">
                <a16:creationId xmlns:a16="http://schemas.microsoft.com/office/drawing/2014/main" id="{1F99AF99-5C77-4BBB-ADDF-58ABF2887959}"/>
              </a:ext>
            </a:extLst>
          </p:cNvPr>
          <p:cNvSpPr txBox="1">
            <a:spLocks/>
          </p:cNvSpPr>
          <p:nvPr/>
        </p:nvSpPr>
        <p:spPr>
          <a:xfrm>
            <a:off x="839886" y="6044373"/>
            <a:ext cx="5909845" cy="729112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i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Good News</a:t>
            </a:r>
          </a:p>
        </p:txBody>
      </p:sp>
    </p:spTree>
    <p:extLst>
      <p:ext uri="{BB962C8B-B14F-4D97-AF65-F5344CB8AC3E}">
        <p14:creationId xmlns:p14="http://schemas.microsoft.com/office/powerpoint/2010/main" val="201400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8F1-7178-4DD4-A45F-7B5CAE2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349925"/>
            <a:ext cx="3664205" cy="24564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Jesus is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16" y="979343"/>
            <a:ext cx="6908800" cy="48993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Declared Jesus is the Son of God</a:t>
            </a: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Rom. 1:3-4; Ps. 2:7 (Acts 13:32-33)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Lord, </a:t>
            </a: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Acts 2:32-36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King,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110:1-2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Pilate’s sign,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19:19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89234F9-1FB2-4534-A58F-E6F09CD05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6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8F1-7178-4DD4-A45F-7B5CAE2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349925"/>
            <a:ext cx="3664205" cy="24564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Jesus is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29" y="609600"/>
            <a:ext cx="6821714" cy="5631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Implications</a:t>
            </a: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1 Tim. 6:15</a:t>
            </a:r>
            <a:endParaRPr lang="en-US" sz="4400" i="1" dirty="0">
              <a:effectLst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682625" lvl="1" indent="-2762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Complete and supreme authority, </a:t>
            </a: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Matthew 28:18</a:t>
            </a:r>
          </a:p>
          <a:p>
            <a:pPr marL="682625" lvl="1" indent="-2762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Over rulers of men,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2:8-9 (John 19:11)</a:t>
            </a:r>
          </a:p>
          <a:p>
            <a:pPr marL="682625" lvl="1" indent="-2762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Respect and submit,</a:t>
            </a:r>
            <a:b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Col. 3:17 (Luke 6:46)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54BC22F-C3F7-4911-A2D6-371972523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118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8F1-7178-4DD4-A45F-7B5CAE2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78" y="2081718"/>
            <a:ext cx="3664205" cy="29474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Validates His</a:t>
            </a:r>
            <a:b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343" y="1073468"/>
            <a:ext cx="6908800" cy="4711063"/>
          </a:xfrm>
        </p:spPr>
        <p:txBody>
          <a:bodyPr/>
          <a:lstStyle/>
          <a:p>
            <a:pPr marL="287338" indent="-287338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Nothing without it</a:t>
            </a: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Acts 5:35-38</a:t>
            </a:r>
          </a:p>
          <a:p>
            <a:pPr marL="287338" indent="-287338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Jesus spoke and acted as the very person of God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6B36BB4-77E4-4BCA-B044-02610C0AA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498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563" y="370951"/>
            <a:ext cx="6908800" cy="6116098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Divine prerogatives</a:t>
            </a: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</a:br>
            <a:r>
              <a:rPr lang="en-US" sz="4400" i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John 10:30-39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Forgive sins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Greater than the temple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Lord of the Sabbath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Authority over the Law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Fulfilled OT prophecy</a:t>
            </a:r>
          </a:p>
          <a:p>
            <a:pPr marL="688975" lvl="1" indent="-350838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Love Him more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1E100A3-F360-4C9E-8D84-B3F2A291C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AB4B548-5E9B-403D-9D6F-02DFFA35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78" y="2081718"/>
            <a:ext cx="3664205" cy="29474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Validates His</a:t>
            </a:r>
            <a:b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Claims</a:t>
            </a:r>
          </a:p>
        </p:txBody>
      </p:sp>
    </p:spTree>
    <p:extLst>
      <p:ext uri="{BB962C8B-B14F-4D97-AF65-F5344CB8AC3E}">
        <p14:creationId xmlns:p14="http://schemas.microsoft.com/office/powerpoint/2010/main" val="68420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942" y="1565969"/>
            <a:ext cx="6997717" cy="3922396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Confirms His Deity</a:t>
            </a:r>
          </a:p>
          <a:p>
            <a:pPr marL="744538" lvl="1" indent="-287338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We have a moral imperative to make Jesus the center of our lives, </a:t>
            </a:r>
            <a:r>
              <a:rPr lang="en-US" sz="4200" i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John 20:27-31</a:t>
            </a: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6E375A1-1A03-499C-8D6E-3C42EBCDF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B476F8F-6B71-42DF-9385-8CB36EF1E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78" y="2081718"/>
            <a:ext cx="3664205" cy="29474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Validates His</a:t>
            </a:r>
            <a:b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Claims</a:t>
            </a:r>
          </a:p>
        </p:txBody>
      </p:sp>
    </p:spTree>
    <p:extLst>
      <p:ext uri="{BB962C8B-B14F-4D97-AF65-F5344CB8AC3E}">
        <p14:creationId xmlns:p14="http://schemas.microsoft.com/office/powerpoint/2010/main" val="45982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8F1-7178-4DD4-A45F-7B5CAE2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78" y="2129425"/>
            <a:ext cx="3664205" cy="28058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2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has not given up on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343" y="1073468"/>
            <a:ext cx="6908800" cy="4711063"/>
          </a:xfrm>
        </p:spPr>
        <p:txBody>
          <a:bodyPr/>
          <a:lstStyle/>
          <a:p>
            <a:pPr marL="287338" indent="-287338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Death: Sacrifice fo</a:t>
            </a:r>
            <a:r>
              <a:rPr lang="en-US" sz="4400" b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 sins</a:t>
            </a:r>
            <a: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Hebrews 2:9 (1 John 2:2)</a:t>
            </a:r>
          </a:p>
          <a:p>
            <a:pPr marL="287338" indent="-287338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Resurrection: Victory over death</a:t>
            </a:r>
            <a:r>
              <a:rPr lang="en-US" sz="44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Revelation 1:18</a:t>
            </a:r>
            <a:endParaRPr lang="en-US" sz="4400" b="1" dirty="0"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7300C33-AE9D-457A-B861-7E803EB68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171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8F1-7178-4DD4-A45F-7B5CAE2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78" y="2129425"/>
            <a:ext cx="3664205" cy="28058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200" b="1" cap="small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has not given up on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8C820-DD1C-4053-A558-F2691DF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2974" y="504006"/>
            <a:ext cx="6908800" cy="5849987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600"/>
              </a:spcBef>
            </a:pPr>
            <a:r>
              <a:rPr lang="en-US" sz="42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After His resurrection</a:t>
            </a:r>
          </a:p>
          <a:p>
            <a:pPr marL="574675" lvl="1" indent="-292100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Jesus showed His wounds and spoke “peace,” </a:t>
            </a:r>
            <a:br>
              <a:rPr lang="en-US" sz="38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</a:br>
            <a:r>
              <a:rPr lang="en-US" sz="38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John 20:19-21</a:t>
            </a:r>
          </a:p>
          <a:p>
            <a:pPr marL="973138" lvl="2" indent="-282575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Wounds, </a:t>
            </a:r>
            <a:r>
              <a:rPr lang="en-US" sz="36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Isaiah 53:4-6</a:t>
            </a:r>
          </a:p>
          <a:p>
            <a:pPr marL="973138" lvl="2" indent="-282575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Peace, </a:t>
            </a:r>
            <a:r>
              <a:rPr lang="en-US" sz="3600" i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Romans 5:8, 10</a:t>
            </a:r>
          </a:p>
          <a:p>
            <a:pPr marL="287338" indent="-287338">
              <a:lnSpc>
                <a:spcPct val="100000"/>
              </a:lnSpc>
              <a:spcBef>
                <a:spcPts val="600"/>
              </a:spcBef>
            </a:pPr>
            <a:r>
              <a:rPr lang="en-US" sz="4200" b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Our sinful hatred is answered with God’s sacrificial, forgiving love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DABFB8-CCDF-4DDB-9B47-8F78556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7594" y="6519557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74451-EC12-4DB9-AF12-8C7F2BBDC73E}"/>
              </a:ext>
            </a:extLst>
          </p:cNvPr>
          <p:cNvSpPr txBox="1"/>
          <p:nvPr/>
        </p:nvSpPr>
        <p:spPr>
          <a:xfrm>
            <a:off x="791679" y="1565969"/>
            <a:ext cx="3664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resurrection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CDD2B0A-5E6B-4D26-91D4-6C009A54B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42" y="6446838"/>
            <a:ext cx="255610" cy="31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16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F3D8C7-1E6F-4D15-8163-ADBC81A00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24716F-C831-4AC2-BB0A-5EC60E4671B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3A8986E-DA64-415A-A390-AF2FFA01B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 design</Template>
  <TotalTime>122</TotalTime>
  <Words>301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Calibri Light</vt:lpstr>
      <vt:lpstr>Rockwell</vt:lpstr>
      <vt:lpstr>Segoe UI Semibold</vt:lpstr>
      <vt:lpstr>Segoe UI Semilight</vt:lpstr>
      <vt:lpstr>Wingdings</vt:lpstr>
      <vt:lpstr>Atlas</vt:lpstr>
      <vt:lpstr>Scripture Reading: Matthew 28:1-8</vt:lpstr>
      <vt:lpstr>Evidence of the Resurrection</vt:lpstr>
      <vt:lpstr>Jesus is Lord</vt:lpstr>
      <vt:lpstr>Jesus is Lord</vt:lpstr>
      <vt:lpstr>Validates His Claims</vt:lpstr>
      <vt:lpstr>Validates His Claims</vt:lpstr>
      <vt:lpstr>Validates His Claims</vt:lpstr>
      <vt:lpstr>God has not given up on us</vt:lpstr>
      <vt:lpstr>God has not given up on us</vt:lpstr>
      <vt:lpstr>The Resurrection of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Joe R Price</dc:creator>
  <cp:lastModifiedBy>Joe R Price</cp:lastModifiedBy>
  <cp:revision>51</cp:revision>
  <dcterms:created xsi:type="dcterms:W3CDTF">2021-04-08T20:05:37Z</dcterms:created>
  <dcterms:modified xsi:type="dcterms:W3CDTF">2021-04-11T21:39:13Z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