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1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800000"/>
    <a:srgbClr val="6600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8" y="24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646E6C3-F910-4B1B-8DB8-C0C904EE903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2127B35-0499-4CD4-891A-99F40DFE0B2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2F375F8-C2AF-4386-BEB4-C5286BCCF8A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9B2C7A27-B8A0-4B39-B65C-30DB6BCC27F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F53B02DA-536A-4667-903C-E0313142966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CF776C26-D84B-42C9-A189-EE16916710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778DB93C-9C2A-41C3-B113-1DF16808320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D21ADA7-3202-4F72-A94F-E3E5DDA20B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5DB07E-7AF7-4CBD-B0F7-FB3E972693B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5AB931B0-1BCE-4AB8-B588-A10A7FFE26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9C8C7B9-E1EE-40D6-8FC2-63B3C08EA2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B6D7A96-E17E-4A61-8FDA-F871A53B5F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FE05BC-2F00-458B-A7E6-CDF7107C0B1E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89A20055-DDCF-4A8A-87FF-81D366726B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8AD4AC7F-134A-4917-B039-FF1E956464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4FB30FA-F6F4-49D5-AAA5-05CA10FA0E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D8102E-C664-44BE-8153-E219C0424792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5A8805D6-D2F8-42D1-8BC6-BE0774A142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A4E03F24-ECE5-4F7E-93FB-E15C464CEF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EB636E2-D1D6-471B-B686-0BE15CC295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7553A4-1FE1-4CC0-8887-019F8FC93B6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DD6D6EAB-DA7E-446E-B325-47580873B7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CE0BB79-6BD6-40B9-8813-819A4A9AB2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55D3EB2-3EEF-448A-A3FE-E9EA1F10D2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D4FDCA-DD40-484B-94FC-362035243D8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FD473EB7-10C5-4E1C-A514-9811AF8DBF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7E090D9-E62E-4648-B3E6-67CC091BD0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772BB00-F9E4-44BD-A869-09333DC44E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D3CE82-FDA0-4031-92A5-29CCE54FC687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937CFD70-8A80-485B-8119-548ED134C2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AA2A0898-B9A4-47F7-ABD1-4415510189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772BB00-F9E4-44BD-A869-09333DC44E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D3CE82-FDA0-4031-92A5-29CCE54FC68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937CFD70-8A80-485B-8119-548ED134C2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AA2A0898-B9A4-47F7-ABD1-4415510189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2265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6968F27-38D1-4C4B-91FA-971384AF99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056078-34AC-4F85-833F-070D2986035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416547DC-3837-4AB7-AD12-A372A39A39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0A0273FB-A683-4928-A987-B89902E57C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72801E8-E216-46E7-9E13-4D2841CC65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0C5DE5-900C-4F36-B4BC-F4BD83DACEA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998EF3E1-D290-4F2B-9132-4ED55E8853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715B9280-E314-4CD9-8211-B3E1290A74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CEAACB2-CD7B-4C70-8543-2D00811659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8BDC30-64BB-4A51-A7A7-AFB959CDA23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798F2BF7-EEE4-44BE-854A-BD5B3B1D5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1C9F5438-947B-421F-804B-DFAE1E4599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4D1ACBE-CEFF-4C84-B0E5-480C150035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1AD940-EFFE-4021-91D3-49AA0BEE14D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5AEBEC53-4C44-423F-9074-03D72D3A24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ED288E9A-CC70-4A8E-B9F5-86D1C86316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FC847E4-1D62-417B-88E7-175183293AE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9149212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0C703-7FBF-4629-A77C-F67F675F0107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6697550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0BA1E-6E5A-40A7-902D-42CD5F5B38B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4299082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C07D-32EC-4162-96AD-5B7769C34AB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6193213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119E-B45D-4184-8742-35B3E3C518A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54779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D184-7D7A-4317-978A-88C24781BBB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793683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43490-8665-4D9F-9B9A-9465F9F021F2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0327914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C609-F485-4331-BAC1-F2A05F9EA37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3322448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E18D3-FE69-40EA-ABF1-77CC8C54CAD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583826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FB92-BA3A-4A1E-BDA5-6C9E25CCBD5B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819275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1BB1B-D87B-4514-98A4-4742E3AD918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4668059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EC15145-1221-4461-B831-DF54E5FDC56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568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 spd="slow">
    <p:pull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FC96BBD-7EDF-4330-804A-CADA2DDF249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altLang="en-US" sz="6000" b="1" spc="200" dirty="0">
                <a:latin typeface="Calibri" panose="020F0502020204030204" pitchFamily="34" charset="0"/>
                <a:cs typeface="Calibri" panose="020F0502020204030204" pitchFamily="34" charset="0"/>
              </a:rPr>
              <a:t>Deceiving Ourselves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95E510E-2C03-4466-8874-DB53366959C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428218" y="3657600"/>
            <a:ext cx="8637072" cy="172659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en-US" sz="4400" b="1" i="1" cap="none" dirty="0">
                <a:latin typeface="Calibri Light" panose="020F0302020204030204" pitchFamily="34" charset="0"/>
                <a:cs typeface="Calibri Light" panose="020F0302020204030204" pitchFamily="34" charset="0"/>
              </a:rPr>
              <a:t>Scripture Reading:</a:t>
            </a:r>
          </a:p>
          <a:p>
            <a:pPr>
              <a:lnSpc>
                <a:spcPct val="100000"/>
              </a:lnSpc>
            </a:pPr>
            <a:r>
              <a:rPr lang="en-US" altLang="en-US" sz="4800" b="1" i="1" cap="none" dirty="0">
                <a:latin typeface="Calibri Light" panose="020F0302020204030204" pitchFamily="34" charset="0"/>
                <a:cs typeface="Calibri Light" panose="020F0302020204030204" pitchFamily="34" charset="0"/>
              </a:rPr>
              <a:t>1 Corinthians 3:18-23 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6544D154-0CFE-4E15-8836-00CB38E728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0F566FE-A563-4601-8611-926386D5E5B2}"/>
              </a:ext>
            </a:extLst>
          </p:cNvPr>
          <p:cNvSpPr txBox="1"/>
          <p:nvPr/>
        </p:nvSpPr>
        <p:spPr>
          <a:xfrm>
            <a:off x="10744200" y="5555519"/>
            <a:ext cx="1371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Part 2</a:t>
            </a:r>
          </a:p>
        </p:txBody>
      </p:sp>
    </p:spTree>
  </p:cSld>
  <p:clrMapOvr>
    <a:masterClrMapping/>
  </p:clrMapOvr>
  <p:transition spd="slow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B2700DDA-44E8-4035-8BBA-617A4A37E5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9601200" cy="1524000"/>
          </a:xfrm>
        </p:spPr>
        <p:txBody>
          <a:bodyPr>
            <a:normAutofit/>
          </a:bodyPr>
          <a:lstStyle/>
          <a:p>
            <a:r>
              <a:rPr lang="en-US" altLang="en-US" sz="5400" b="1" cap="small" dirty="0">
                <a:latin typeface="Calibri" panose="020F0502020204030204" pitchFamily="34" charset="0"/>
                <a:cs typeface="Calibri" panose="020F0502020204030204" pitchFamily="34" charset="0"/>
              </a:rPr>
              <a:t>Not Controlling Our Tongues</a:t>
            </a:r>
            <a:r>
              <a:rPr lang="en-US" altLang="en-US" sz="5400" cap="small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br>
              <a:rPr lang="en-US" altLang="en-US" sz="5400" cap="small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800" i="1" cap="small" dirty="0">
                <a:latin typeface="Calibri" panose="020F0502020204030204" pitchFamily="34" charset="0"/>
                <a:cs typeface="Calibri" panose="020F0502020204030204" pitchFamily="34" charset="0"/>
              </a:rPr>
              <a:t>James 1:26 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4F61FAE5-03E5-45C6-805B-589F0C79EE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76400" y="1905000"/>
            <a:ext cx="9601200" cy="4191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4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Ever-present danger</a:t>
            </a:r>
            <a:r>
              <a:rPr lang="en-US" altLang="en-US" sz="4200" dirty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en-US" altLang="en-US" sz="42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James 3:2, 8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False teaching, </a:t>
            </a:r>
            <a:r>
              <a:rPr lang="en-US" altLang="en-US" sz="4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James 3:1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Bitterness and malice, </a:t>
            </a:r>
            <a:r>
              <a:rPr lang="en-US" altLang="en-US" sz="4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James 3:10 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Profanity, </a:t>
            </a:r>
            <a:r>
              <a:rPr lang="en-US" altLang="en-US" sz="4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Ephesians 4:29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Gossip, </a:t>
            </a:r>
            <a:r>
              <a:rPr lang="en-US" altLang="en-US" sz="4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Proverbs 20:19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Backbiting, </a:t>
            </a:r>
            <a:r>
              <a:rPr lang="en-US" altLang="en-US" sz="4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Proverbs 16:28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7C86994F-EC5F-4490-8CA7-1A034223A8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C5D3D-5701-4D3A-A7FE-135AFC7A6D57}"/>
              </a:ext>
            </a:extLst>
          </p:cNvPr>
          <p:cNvSpPr txBox="1">
            <a:spLocks/>
          </p:cNvSpPr>
          <p:nvPr/>
        </p:nvSpPr>
        <p:spPr>
          <a:xfrm>
            <a:off x="11277600" y="6477000"/>
            <a:ext cx="811019" cy="3511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D0DA93-EA0E-472A-8EC2-DAD3470FD828}" type="slidenum">
              <a:rPr lang="en-US" altLang="en-US" sz="120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10</a:t>
            </a:fld>
            <a:endParaRPr lang="en-US" altLang="en-US" sz="12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withGroup">
                            <p:stCondLst>
                              <p:cond delay="7000"/>
                            </p:stCondLst>
                            <p:childTnLst>
                              <p:par>
                                <p:cTn id="36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0EBB1F01-21E9-4121-BA5E-37A3EB3B29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762000"/>
            <a:ext cx="8915400" cy="914400"/>
          </a:xfrm>
        </p:spPr>
        <p:txBody>
          <a:bodyPr>
            <a:normAutofit fontScale="90000"/>
          </a:bodyPr>
          <a:lstStyle/>
          <a:p>
            <a:r>
              <a:rPr lang="en-US" altLang="en-US" sz="6000" b="1" spc="200" dirty="0">
                <a:latin typeface="Calibri" panose="020F0502020204030204" pitchFamily="34" charset="0"/>
                <a:cs typeface="Calibri" panose="020F0502020204030204" pitchFamily="34" charset="0"/>
              </a:rPr>
              <a:t>Deceiving Ourselves</a:t>
            </a:r>
            <a:br>
              <a:rPr lang="en-US" altLang="en-US" sz="6000" b="1" spc="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altLang="en-US" sz="6000" b="1" spc="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altLang="en-US" sz="6000" b="1" spc="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en-US" sz="6000" b="1" spc="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9DE6A550-8D7C-482F-99A6-2602C461337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47800" y="2209800"/>
            <a:ext cx="9753600" cy="32766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alt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We are targets of the great deceiver, Satan </a:t>
            </a:r>
            <a:r>
              <a:rPr lang="en-US" altLang="en-US" sz="4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(Rev. 12:9)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alt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We must be strong in the Lord’s strength to not deceive ourselves</a:t>
            </a:r>
            <a:r>
              <a:rPr lang="en-US" altLang="en-US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en-US" altLang="en-US" sz="4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Eph. 6:10, 13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FAF4B33F-D368-4550-8C37-091290FD29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84F67-4597-4840-9B8A-E93824E99A32}"/>
              </a:ext>
            </a:extLst>
          </p:cNvPr>
          <p:cNvSpPr txBox="1">
            <a:spLocks/>
          </p:cNvSpPr>
          <p:nvPr/>
        </p:nvSpPr>
        <p:spPr>
          <a:xfrm>
            <a:off x="11277600" y="6477000"/>
            <a:ext cx="811019" cy="3511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D0DA93-EA0E-472A-8EC2-DAD3470FD828}" type="slidenum">
              <a:rPr lang="en-US" altLang="en-US" sz="120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11</a:t>
            </a:fld>
            <a:endParaRPr lang="en-US" altLang="en-US" sz="12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BBE0C1B3-CEF4-4ACC-9849-4E01A64C0F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51579" y="762001"/>
            <a:ext cx="9603275" cy="1091754"/>
          </a:xfrm>
        </p:spPr>
        <p:txBody>
          <a:bodyPr>
            <a:normAutofit/>
          </a:bodyPr>
          <a:lstStyle/>
          <a:p>
            <a:r>
              <a:rPr lang="en-US" altLang="en-US" sz="6000" b="1" spc="200" dirty="0">
                <a:latin typeface="Calibri" panose="020F0502020204030204" pitchFamily="34" charset="0"/>
                <a:cs typeface="Calibri" panose="020F0502020204030204" pitchFamily="34" charset="0"/>
              </a:rPr>
              <a:t>Self-deception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4C5E513-9604-4E09-A080-70E065EB98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51579" y="1981200"/>
            <a:ext cx="9826021" cy="4267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altLang="en-US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“No man was ever so much deceived by another as by himself.” </a:t>
            </a:r>
            <a:endParaRPr lang="en-US" altLang="en-US" sz="28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altLang="en-US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“To be deceived by our enemies or betrayed by our friends in insupportable; yet by ourselves we are often content to be so treated.”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7F06E1A-CC8F-4E28-A60A-A0038C22F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7600" y="6477000"/>
            <a:ext cx="811019" cy="351178"/>
          </a:xfrm>
        </p:spPr>
        <p:txBody>
          <a:bodyPr/>
          <a:lstStyle/>
          <a:p>
            <a:fld id="{E6D0DA93-EA0E-472A-8EC2-DAD3470FD828}" type="slidenum">
              <a:rPr lang="en-US" altLang="en-US" sz="12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2</a:t>
            </a:fld>
            <a:endParaRPr lang="en-US" altLang="en-US" sz="120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74A45A2A-C584-4E0D-A1CA-5DF6FE1D52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C69C45BF-C032-4312-9A61-564211E5A7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6000" b="1" spc="200" dirty="0">
                <a:latin typeface="Calibri" panose="020F0502020204030204" pitchFamily="34" charset="0"/>
                <a:cs typeface="Calibri" panose="020F0502020204030204" pitchFamily="34" charset="0"/>
              </a:rPr>
              <a:t>Self-deception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1FEB6C4-400A-4F54-899F-ACF653155F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95400" y="2438399"/>
            <a:ext cx="9870060" cy="320040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alt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Difficult to overcome, but can be done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alt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Demands honest, objective, and thorough investigation of our heart and life, </a:t>
            </a:r>
            <a:br>
              <a:rPr lang="en-US" alt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altLang="en-US" sz="4400" b="1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2 Corinthians 13:5 (1 Cor. 10:12)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3B7F0B6-0510-4AD1-81D8-4B36618786CF}"/>
              </a:ext>
            </a:extLst>
          </p:cNvPr>
          <p:cNvSpPr txBox="1">
            <a:spLocks/>
          </p:cNvSpPr>
          <p:nvPr/>
        </p:nvSpPr>
        <p:spPr>
          <a:xfrm>
            <a:off x="11277600" y="6477000"/>
            <a:ext cx="811019" cy="3511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D0DA93-EA0E-472A-8EC2-DAD3470FD828}" type="slidenum">
              <a:rPr lang="en-US" altLang="en-US" sz="120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3</a:t>
            </a:fld>
            <a:endParaRPr lang="en-US" altLang="en-US" sz="12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206D75A5-0D8F-4A11-ABF5-D61142B3FE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>
            <a:extLst>
              <a:ext uri="{FF2B5EF4-FFF2-40B4-BE49-F238E27FC236}">
                <a16:creationId xmlns:a16="http://schemas.microsoft.com/office/drawing/2014/main" id="{D5C4E812-9C3E-4288-8E3C-655F10EF19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71600" y="2362200"/>
            <a:ext cx="9829800" cy="3276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alt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Problem of pride, </a:t>
            </a:r>
            <a:r>
              <a:rPr lang="en-US" altLang="en-US" sz="4400" b="1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Proverbs 3:5-8; 26:12; Isaiah 5:21 (Rom. 12:3, 16); Obadiah 1:3-4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alt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Trusting we know better than God, </a:t>
            </a:r>
            <a:r>
              <a:rPr lang="en-US" altLang="en-US" sz="4400" b="1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Jeremiah 37:9-10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BF9B60C9-987B-4D0F-B779-70EC340AAD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181F-36A6-4135-8015-4497EB1CA9AC}"/>
              </a:ext>
            </a:extLst>
          </p:cNvPr>
          <p:cNvSpPr txBox="1">
            <a:spLocks/>
          </p:cNvSpPr>
          <p:nvPr/>
        </p:nvSpPr>
        <p:spPr>
          <a:xfrm>
            <a:off x="11277600" y="6477000"/>
            <a:ext cx="811019" cy="3511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D0DA93-EA0E-472A-8EC2-DAD3470FD828}" type="slidenum">
              <a:rPr lang="en-US" altLang="en-US" sz="120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4</a:t>
            </a:fld>
            <a:endParaRPr lang="en-US" altLang="en-US" sz="12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2BDB42A-B362-47E6-A227-A04E0560EF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9296400" cy="1676400"/>
          </a:xfrm>
        </p:spPr>
        <p:txBody>
          <a:bodyPr>
            <a:normAutofit/>
          </a:bodyPr>
          <a:lstStyle/>
          <a:p>
            <a:r>
              <a:rPr lang="en-US" altLang="en-US" sz="5400" b="1" cap="small" dirty="0">
                <a:latin typeface="Calibri" panose="020F0502020204030204" pitchFamily="34" charset="0"/>
                <a:cs typeface="Calibri" panose="020F0502020204030204" pitchFamily="34" charset="0"/>
              </a:rPr>
              <a:t>Thinking Too Highly of Our Own Wisdom</a:t>
            </a:r>
            <a:r>
              <a:rPr lang="en-US" altLang="en-US" sz="4800" cap="small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altLang="en-US" sz="4800" b="1" cap="smal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800" i="1" cap="small" dirty="0">
                <a:latin typeface="Calibri" panose="020F0502020204030204" pitchFamily="34" charset="0"/>
                <a:cs typeface="Calibri" panose="020F0502020204030204" pitchFamily="34" charset="0"/>
              </a:rPr>
              <a:t>1 Corinthians 3:18-19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>
            <a:extLst>
              <a:ext uri="{FF2B5EF4-FFF2-40B4-BE49-F238E27FC236}">
                <a16:creationId xmlns:a16="http://schemas.microsoft.com/office/drawing/2014/main" id="{D5C4E812-9C3E-4288-8E3C-655F10EF19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71600" y="2286000"/>
            <a:ext cx="9753600" cy="3429000"/>
          </a:xfrm>
        </p:spPr>
        <p:txBody>
          <a:bodyPr>
            <a:normAutofit/>
          </a:bodyPr>
          <a:lstStyle/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alt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Unbeliever professing wisdom shows ignorance</a:t>
            </a:r>
            <a:r>
              <a:rPr lang="en-US" altLang="en-US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,</a:t>
            </a:r>
            <a:r>
              <a:rPr lang="en-US" alt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altLang="en-US" sz="4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Romans 1:21-23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alt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We must become “foolish</a:t>
            </a:r>
            <a:r>
              <a:rPr lang="en-US" altLang="en-US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,</a:t>
            </a:r>
            <a:r>
              <a:rPr lang="en-US" alt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” </a:t>
            </a:r>
            <a:r>
              <a:rPr lang="en-US" altLang="en-US" sz="4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1 Cor. 3:18</a:t>
            </a:r>
          </a:p>
          <a:p>
            <a:pPr lvl="2">
              <a:lnSpc>
                <a:spcPct val="100000"/>
              </a:lnSpc>
              <a:spcBef>
                <a:spcPts val="1200"/>
              </a:spcBef>
            </a:pPr>
            <a:r>
              <a:rPr lang="en-US" altLang="en-US" sz="42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Jeremiah 10:23; 17:9; Proverbs 16:25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BF9B60C9-987B-4D0F-B779-70EC340AAD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E4F02855-A244-4190-9F98-3B987D9E47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9296400" cy="1676400"/>
          </a:xfrm>
        </p:spPr>
        <p:txBody>
          <a:bodyPr>
            <a:normAutofit/>
          </a:bodyPr>
          <a:lstStyle/>
          <a:p>
            <a:r>
              <a:rPr lang="en-US" altLang="en-US" sz="5400" b="1" cap="small" dirty="0">
                <a:latin typeface="Calibri" panose="020F0502020204030204" pitchFamily="34" charset="0"/>
                <a:cs typeface="Calibri" panose="020F0502020204030204" pitchFamily="34" charset="0"/>
              </a:rPr>
              <a:t>Thinking Too Highly of Our Own Wisdom</a:t>
            </a:r>
            <a:r>
              <a:rPr lang="en-US" altLang="en-US" sz="4800" cap="small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altLang="en-US" sz="4800" b="1" cap="smal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800" i="1" cap="small" dirty="0">
                <a:latin typeface="Calibri" panose="020F0502020204030204" pitchFamily="34" charset="0"/>
                <a:cs typeface="Calibri" panose="020F0502020204030204" pitchFamily="34" charset="0"/>
              </a:rPr>
              <a:t>1 Corinthians 3:18-19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CDB93A6-12CC-4CAD-B3B2-CBD34385D19E}"/>
              </a:ext>
            </a:extLst>
          </p:cNvPr>
          <p:cNvSpPr txBox="1">
            <a:spLocks/>
          </p:cNvSpPr>
          <p:nvPr/>
        </p:nvSpPr>
        <p:spPr>
          <a:xfrm>
            <a:off x="11277600" y="6477000"/>
            <a:ext cx="811019" cy="3511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D0DA93-EA0E-472A-8EC2-DAD3470FD828}" type="slidenum">
              <a:rPr lang="en-US" altLang="en-US" sz="120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5</a:t>
            </a:fld>
            <a:endParaRPr lang="en-US" altLang="en-US" sz="12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2902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F40A3332-1AFD-4EBE-81E5-D37034399C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8915400" cy="1600200"/>
          </a:xfrm>
        </p:spPr>
        <p:txBody>
          <a:bodyPr>
            <a:normAutofit/>
          </a:bodyPr>
          <a:lstStyle/>
          <a:p>
            <a:r>
              <a:rPr lang="en-US" altLang="en-US" sz="5400" b="1" cap="small" dirty="0">
                <a:latin typeface="Calibri" panose="020F0502020204030204" pitchFamily="34" charset="0"/>
                <a:cs typeface="Calibri" panose="020F0502020204030204" pitchFamily="34" charset="0"/>
              </a:rPr>
              <a:t>Being Hearers and not Doers of God’s Word</a:t>
            </a:r>
            <a:r>
              <a:rPr lang="en-US" altLang="en-US" sz="5400" cap="small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4800" i="1" cap="small" dirty="0">
                <a:latin typeface="Calibri" panose="020F0502020204030204" pitchFamily="34" charset="0"/>
                <a:cs typeface="Calibri" panose="020F0502020204030204" pitchFamily="34" charset="0"/>
              </a:rPr>
              <a:t>James 1:21-25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4274339B-148B-48C0-A968-ECAA627754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47800" y="1981200"/>
            <a:ext cx="97536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Saved when we hear and do Christ’s words, </a:t>
            </a:r>
            <a:r>
              <a:rPr lang="en-US" altLang="en-US" sz="4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Matthew 7:24-27 (Luke 6:46; Heb. 5:9)</a:t>
            </a:r>
          </a:p>
          <a:p>
            <a:pPr>
              <a:lnSpc>
                <a:spcPct val="90000"/>
              </a:lnSpc>
            </a:pPr>
            <a:r>
              <a:rPr lang="en-US" altLang="en-US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Not saved…</a:t>
            </a:r>
          </a:p>
          <a:p>
            <a:pPr lvl="1">
              <a:lnSpc>
                <a:spcPct val="90000"/>
              </a:lnSpc>
            </a:pPr>
            <a:r>
              <a:rPr lang="en-US" altLang="en-US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By faith only, </a:t>
            </a:r>
            <a:r>
              <a:rPr lang="en-US" altLang="en-US" sz="36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James 2:24</a:t>
            </a:r>
          </a:p>
          <a:p>
            <a:pPr lvl="1">
              <a:lnSpc>
                <a:spcPct val="90000"/>
              </a:lnSpc>
            </a:pPr>
            <a:r>
              <a:rPr lang="en-US" altLang="en-US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By a direct operation of Spirit, </a:t>
            </a:r>
            <a:r>
              <a:rPr lang="en-US" altLang="en-US" sz="36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Acts 10:47-48</a:t>
            </a:r>
          </a:p>
          <a:p>
            <a:pPr lvl="1">
              <a:lnSpc>
                <a:spcPct val="90000"/>
              </a:lnSpc>
            </a:pPr>
            <a:r>
              <a:rPr lang="en-US" altLang="en-US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By a moral life only, </a:t>
            </a:r>
            <a:r>
              <a:rPr lang="en-US" altLang="en-US" sz="36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Acts 11:14</a:t>
            </a:r>
          </a:p>
          <a:p>
            <a:pPr lvl="1">
              <a:lnSpc>
                <a:spcPct val="90000"/>
              </a:lnSpc>
            </a:pPr>
            <a:r>
              <a:rPr lang="en-US" altLang="en-US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If living unfaithfully, </a:t>
            </a:r>
            <a:r>
              <a:rPr lang="en-US" altLang="en-US" sz="36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Romans 12:1-2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A992972-3F17-4C3E-9E6C-AE5C30CAC0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64D32-C6D8-44AC-9B06-3D4876B8D70E}"/>
              </a:ext>
            </a:extLst>
          </p:cNvPr>
          <p:cNvSpPr txBox="1">
            <a:spLocks/>
          </p:cNvSpPr>
          <p:nvPr/>
        </p:nvSpPr>
        <p:spPr>
          <a:xfrm>
            <a:off x="11277600" y="6477000"/>
            <a:ext cx="811019" cy="3511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D0DA93-EA0E-472A-8EC2-DAD3470FD828}" type="slidenum">
              <a:rPr lang="en-US" altLang="en-US" sz="120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6</a:t>
            </a:fld>
            <a:endParaRPr lang="en-US" altLang="en-US" sz="12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>
            <a:extLst>
              <a:ext uri="{FF2B5EF4-FFF2-40B4-BE49-F238E27FC236}">
                <a16:creationId xmlns:a16="http://schemas.microsoft.com/office/drawing/2014/main" id="{9BAB40F6-D49D-48B7-9A74-A9A8CDEB3A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47800" y="2209800"/>
            <a:ext cx="9829800" cy="3352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alt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We are deceiving ourselves if we view obedience as a burden</a:t>
            </a:r>
            <a:r>
              <a:rPr lang="en-US" altLang="en-US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en-US" altLang="en-US" sz="4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1 John 5:3 (2:5)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altLang="en-US" sz="3800" dirty="0">
                <a:latin typeface="Calibri Light" panose="020F0302020204030204" pitchFamily="34" charset="0"/>
                <a:cs typeface="Calibri Light" panose="020F0302020204030204" pitchFamily="34" charset="0"/>
              </a:rPr>
              <a:t>Is it a burden to worship God? </a:t>
            </a:r>
            <a:r>
              <a:rPr lang="en-US" altLang="en-US" sz="3800" i="1" spc="-80" dirty="0">
                <a:latin typeface="Calibri Light" panose="020F0302020204030204" pitchFamily="34" charset="0"/>
                <a:cs typeface="Calibri Light" panose="020F0302020204030204" pitchFamily="34" charset="0"/>
              </a:rPr>
              <a:t>Malachi 1:12-14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altLang="en-US" sz="3800" dirty="0">
                <a:latin typeface="Calibri Light" panose="020F0302020204030204" pitchFamily="34" charset="0"/>
                <a:cs typeface="Calibri Light" panose="020F0302020204030204" pitchFamily="34" charset="0"/>
              </a:rPr>
              <a:t>Is it a burden to put God first? </a:t>
            </a:r>
            <a:r>
              <a:rPr lang="en-US" altLang="en-US" sz="38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Neh. 13:15-17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FCB365FA-EBBD-4EE9-9ADA-A51DBF2FA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76151-B873-45D4-A646-8E552582FF35}"/>
              </a:ext>
            </a:extLst>
          </p:cNvPr>
          <p:cNvSpPr txBox="1">
            <a:spLocks/>
          </p:cNvSpPr>
          <p:nvPr/>
        </p:nvSpPr>
        <p:spPr>
          <a:xfrm>
            <a:off x="11277600" y="6477000"/>
            <a:ext cx="811019" cy="3511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D0DA93-EA0E-472A-8EC2-DAD3470FD828}" type="slidenum">
              <a:rPr lang="en-US" altLang="en-US" sz="120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7</a:t>
            </a:fld>
            <a:endParaRPr lang="en-US" altLang="en-US" sz="12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EDB01CD2-0951-4E51-BA25-71D1C72EB3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8915400" cy="1600200"/>
          </a:xfrm>
        </p:spPr>
        <p:txBody>
          <a:bodyPr>
            <a:normAutofit/>
          </a:bodyPr>
          <a:lstStyle/>
          <a:p>
            <a:r>
              <a:rPr lang="en-US" altLang="en-US" sz="5400" b="1" cap="small" dirty="0">
                <a:latin typeface="Calibri" panose="020F0502020204030204" pitchFamily="34" charset="0"/>
                <a:cs typeface="Calibri" panose="020F0502020204030204" pitchFamily="34" charset="0"/>
              </a:rPr>
              <a:t>Being Hearers and not Doers of God’s Word</a:t>
            </a:r>
            <a:r>
              <a:rPr lang="en-US" altLang="en-US" sz="5400" cap="small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4800" i="1" cap="small" dirty="0">
                <a:latin typeface="Calibri" panose="020F0502020204030204" pitchFamily="34" charset="0"/>
                <a:cs typeface="Calibri" panose="020F0502020204030204" pitchFamily="34" charset="0"/>
              </a:rPr>
              <a:t>James 1:21-25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4B97A3E2-22E2-4110-B40A-D7487FCE2F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762000"/>
            <a:ext cx="9525000" cy="914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en-US" sz="5400" b="1" cap="small" dirty="0">
                <a:latin typeface="Calibri" panose="020F0502020204030204" pitchFamily="34" charset="0"/>
                <a:cs typeface="Calibri" panose="020F0502020204030204" pitchFamily="34" charset="0"/>
              </a:rPr>
              <a:t>Saying We Have No Sin</a:t>
            </a:r>
            <a:r>
              <a:rPr lang="en-US" altLang="en-US" sz="5400" cap="small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altLang="en-US" sz="5400" b="1" cap="smal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800" i="1" cap="small" dirty="0">
                <a:latin typeface="Calibri" panose="020F0502020204030204" pitchFamily="34" charset="0"/>
                <a:cs typeface="Calibri" panose="020F0502020204030204" pitchFamily="34" charset="0"/>
              </a:rPr>
              <a:t>1 John 1:8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0E44A709-F873-482C-B9C6-02241A9252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47800" y="1981200"/>
            <a:ext cx="9525000" cy="4114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By saying “sin is not really sin”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sz="3800" dirty="0">
                <a:latin typeface="Calibri Light" panose="020F0302020204030204" pitchFamily="34" charset="0"/>
                <a:cs typeface="Calibri Light" panose="020F0302020204030204" pitchFamily="34" charset="0"/>
              </a:rPr>
              <a:t>Redefine sin </a:t>
            </a:r>
            <a:r>
              <a:rPr lang="en-US" altLang="en-US" sz="38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(Isaiah 5:20)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When we live as if “ignorance is bliss,” </a:t>
            </a:r>
            <a:br>
              <a:rPr lang="en-US" altLang="en-US" sz="4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altLang="en-US" sz="4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Acts 3:17 (19)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When we think we get away with sin</a:t>
            </a:r>
            <a:r>
              <a:rPr lang="en-US" altLang="en-US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en-US" altLang="en-US" sz="4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Galatians 6:7-8; Deut. 29:18-20 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29A335CF-31E3-43DD-B80E-6F62C36FB4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FC8F8-BBBC-4729-8287-7005D5079B6C}"/>
              </a:ext>
            </a:extLst>
          </p:cNvPr>
          <p:cNvSpPr txBox="1">
            <a:spLocks/>
          </p:cNvSpPr>
          <p:nvPr/>
        </p:nvSpPr>
        <p:spPr>
          <a:xfrm>
            <a:off x="11277600" y="6477000"/>
            <a:ext cx="811019" cy="3511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D0DA93-EA0E-472A-8EC2-DAD3470FD828}" type="slidenum">
              <a:rPr lang="en-US" altLang="en-US" sz="120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8</a:t>
            </a:fld>
            <a:endParaRPr lang="en-US" altLang="en-US" sz="12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78880D3-37B2-49F4-A5C5-F68EC47D82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8915400" cy="1600200"/>
          </a:xfrm>
        </p:spPr>
        <p:txBody>
          <a:bodyPr/>
          <a:lstStyle/>
          <a:p>
            <a:r>
              <a:rPr lang="en-US" altLang="en-US" sz="5400" b="1" cap="small" dirty="0">
                <a:latin typeface="Calibri" panose="020F0502020204030204" pitchFamily="34" charset="0"/>
                <a:cs typeface="Calibri" panose="020F0502020204030204" pitchFamily="34" charset="0"/>
              </a:rPr>
              <a:t>Thinking We are Stronger than We Are</a:t>
            </a:r>
            <a:r>
              <a:rPr lang="en-US" altLang="en-US" sz="4800" cap="small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altLang="en-US" sz="4800" i="1" cap="small" dirty="0">
                <a:latin typeface="Calibri" panose="020F0502020204030204" pitchFamily="34" charset="0"/>
                <a:cs typeface="Calibri" panose="020F0502020204030204" pitchFamily="34" charset="0"/>
              </a:rPr>
              <a:t> Galatians 6:3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A38C08AB-E154-4E7D-BC66-5B87872CD8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981200"/>
            <a:ext cx="9906000" cy="4038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4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Must keep humble hearts about the power of sin’s temptations</a:t>
            </a:r>
            <a:r>
              <a:rPr lang="en-US" altLang="en-US" sz="4200" dirty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en-US" altLang="en-US" sz="42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Col. 3:12; Rom. 12:16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Lest we </a:t>
            </a:r>
            <a:r>
              <a:rPr lang="en-US" altLang="en-US" sz="40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underestimate</a:t>
            </a:r>
            <a:r>
              <a:rPr lang="en-US" altLang="en-US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 the power of sin and </a:t>
            </a:r>
            <a:r>
              <a:rPr lang="en-US" altLang="en-US" sz="40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overestimate</a:t>
            </a:r>
            <a:r>
              <a:rPr lang="en-US" altLang="en-US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 our ability to resist temptation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4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Overconfidence means we are ready to fall</a:t>
            </a:r>
            <a:r>
              <a:rPr lang="en-US" altLang="en-US" sz="4200" dirty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br>
              <a:rPr lang="en-US" altLang="en-US" sz="42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altLang="en-US" sz="42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1 Cor. 10:12 (Mark 14:29-31)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8F94896-BD86-4E1E-9444-ABF3EB1E0E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53964-08CA-4E63-BB87-34CAAED71290}"/>
              </a:ext>
            </a:extLst>
          </p:cNvPr>
          <p:cNvSpPr txBox="1">
            <a:spLocks/>
          </p:cNvSpPr>
          <p:nvPr/>
        </p:nvSpPr>
        <p:spPr>
          <a:xfrm>
            <a:off x="11277600" y="6477000"/>
            <a:ext cx="811019" cy="3511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D0DA93-EA0E-472A-8EC2-DAD3470FD828}" type="slidenum">
              <a:rPr lang="en-US" altLang="en-US" sz="120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9</a:t>
            </a:fld>
            <a:endParaRPr lang="en-US" altLang="en-US" sz="12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uiExpand="1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Words>484</Words>
  <Application>Microsoft Office PowerPoint</Application>
  <PresentationFormat>Widescreen</PresentationFormat>
  <Paragraphs>68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Gill Sans MT</vt:lpstr>
      <vt:lpstr>Gallery</vt:lpstr>
      <vt:lpstr>Deceiving Ourselves</vt:lpstr>
      <vt:lpstr>Self-deception</vt:lpstr>
      <vt:lpstr>Self-deception</vt:lpstr>
      <vt:lpstr>Thinking Too Highly of Our Own Wisdom, 1 Corinthians 3:18-19</vt:lpstr>
      <vt:lpstr>Thinking Too Highly of Our Own Wisdom, 1 Corinthians 3:18-19</vt:lpstr>
      <vt:lpstr>Being Hearers and not Doers of God’s Word, James 1:21-25</vt:lpstr>
      <vt:lpstr>Being Hearers and not Doers of God’s Word, James 1:21-25</vt:lpstr>
      <vt:lpstr>Saying We Have No Sin, 1 John 1:8</vt:lpstr>
      <vt:lpstr>Thinking We are Stronger than We Are, Galatians 6:3</vt:lpstr>
      <vt:lpstr>Not Controlling Our Tongues, James 1:26 </vt:lpstr>
      <vt:lpstr>Deceiving Ourselves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Deceiving Ourselves</dc:title>
  <dc:creator>Joe R Price</dc:creator>
  <cp:lastModifiedBy>Joe R</cp:lastModifiedBy>
  <cp:revision>68</cp:revision>
  <dcterms:created xsi:type="dcterms:W3CDTF">2007-10-13T15:31:22Z</dcterms:created>
  <dcterms:modified xsi:type="dcterms:W3CDTF">2021-06-06T22:52:04Z</dcterms:modified>
</cp:coreProperties>
</file>