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9" r:id="rId1"/>
  </p:sldMasterIdLst>
  <p:notesMasterIdLst>
    <p:notesMasterId r:id="rId11"/>
  </p:notes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CC66"/>
    <a:srgbClr val="FF9933"/>
    <a:srgbClr val="FF99FF"/>
    <a:srgbClr val="FF66C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6" autoAdjust="0"/>
    <p:restoredTop sz="95197" autoAdjust="0"/>
  </p:normalViewPr>
  <p:slideViewPr>
    <p:cSldViewPr>
      <p:cViewPr varScale="1">
        <p:scale>
          <a:sx n="102" d="100"/>
          <a:sy n="102" d="100"/>
        </p:scale>
        <p:origin x="138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869C98CB-485D-425C-9DEE-D82281E3DD1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704DE8D2-A070-4784-9D4C-776A590601A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48EA73F5-AB74-4198-93B9-3F1253766C4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FB4532CD-4E80-4E0E-9C97-E670C0A4B68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1636D9F6-19F8-4670-8B84-0F972F510E8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E3BBE53E-8885-4EFE-B83C-93264D2972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D486FB-8A74-41C9-AF9A-759E39DF695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C1C8-4FEA-425E-A75A-D1C592CAA2E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104579"/>
      </p:ext>
    </p:extLst>
  </p:cSld>
  <p:clrMapOvr>
    <a:masterClrMapping/>
  </p:clrMapOvr>
  <p:transition spd="med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387C6-97D9-4298-86A0-A0C6F5557E5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378254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387C6-97D9-4298-86A0-A0C6F5557E5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085840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387C6-97D9-4298-86A0-A0C6F5557E5B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608767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387C6-97D9-4298-86A0-A0C6F5557E5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2785478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387C6-97D9-4298-86A0-A0C6F5557E5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49746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387C6-97D9-4298-86A0-A0C6F5557E5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5074369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316A-383E-47EF-91CE-E357CFFE89D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7291053"/>
      </p:ext>
    </p:extLst>
  </p:cSld>
  <p:clrMapOvr>
    <a:masterClrMapping/>
  </p:clrMapOvr>
  <p:transition spd="med">
    <p:pull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DC25-A38A-4DA2-B27B-A6F0A8FD26B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0034363"/>
      </p:ext>
    </p:extLst>
  </p:cSld>
  <p:clrMapOvr>
    <a:masterClrMapping/>
  </p:clrMapOvr>
  <p:transition spd="med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F4C8-98C2-4EE5-98B8-996BD0D48F8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2891725"/>
      </p:ext>
    </p:extLst>
  </p:cSld>
  <p:clrMapOvr>
    <a:masterClrMapping/>
  </p:clrMapOvr>
  <p:transition spd="med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B19E1-58B6-403E-87CD-99D8658EB1A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8797547"/>
      </p:ext>
    </p:extLst>
  </p:cSld>
  <p:clrMapOvr>
    <a:masterClrMapping/>
  </p:clrMapOvr>
  <p:transition spd="med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26810-369F-48CA-8354-AAD30A0431B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5439532"/>
      </p:ext>
    </p:extLst>
  </p:cSld>
  <p:clrMapOvr>
    <a:masterClrMapping/>
  </p:clrMapOvr>
  <p:transition spd="med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49B7-325A-4AE0-B996-7DAA4D36767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7379370"/>
      </p:ext>
    </p:extLst>
  </p:cSld>
  <p:clrMapOvr>
    <a:masterClrMapping/>
  </p:clrMapOvr>
  <p:transition spd="med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BB43-F68D-440C-8055-E4918F90F8C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221873"/>
      </p:ext>
    </p:extLst>
  </p:cSld>
  <p:clrMapOvr>
    <a:masterClrMapping/>
  </p:clrMapOvr>
  <p:transition spd="med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E31F0-34F3-46FE-9863-809DA4B10C2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7944622"/>
      </p:ext>
    </p:extLst>
  </p:cSld>
  <p:clrMapOvr>
    <a:masterClrMapping/>
  </p:clrMapOvr>
  <p:transition spd="med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F493-273B-44DC-9C6D-DC3D2EBF479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8809322"/>
      </p:ext>
    </p:extLst>
  </p:cSld>
  <p:clrMapOvr>
    <a:masterClrMapping/>
  </p:clrMapOvr>
  <p:transition spd="med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91C92-32C3-47F4-B202-CA276CF0506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834179"/>
      </p:ext>
    </p:extLst>
  </p:cSld>
  <p:clrMapOvr>
    <a:masterClrMapping/>
  </p:clrMapOvr>
  <p:transition spd="med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387C6-97D9-4298-86A0-A0C6F5557E5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695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</p:sldLayoutIdLst>
  <p:transition spd="med">
    <p:pull dir="d"/>
  </p:transition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88000"/>
                <a:satMod val="130000"/>
                <a:lumMod val="124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28D0172-F2E0-4763-9C35-F02266495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5"/>
            <a:ext cx="12191695" cy="473074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6">
            <a:extLst>
              <a:ext uri="{FF2B5EF4-FFF2-40B4-BE49-F238E27FC236}">
                <a16:creationId xmlns:a16="http://schemas.microsoft.com/office/drawing/2014/main" id="{9F2851FB-E841-4509-8A6D-A416376EA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3753695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DF6FB2B2-CE21-407F-B22E-302DADC2C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55533"/>
            <a:ext cx="12192000" cy="2802467"/>
          </a:xfrm>
          <a:custGeom>
            <a:avLst/>
            <a:gdLst>
              <a:gd name="connsiteX0" fmla="*/ 1 w 12192000"/>
              <a:gd name="connsiteY0" fmla="*/ 0 h 2802467"/>
              <a:gd name="connsiteX1" fmla="*/ 71932 w 12192000"/>
              <a:gd name="connsiteY1" fmla="*/ 12261 h 2802467"/>
              <a:gd name="connsiteX2" fmla="*/ 282848 w 12192000"/>
              <a:gd name="connsiteY2" fmla="*/ 48342 h 2802467"/>
              <a:gd name="connsiteX3" fmla="*/ 436464 w 12192000"/>
              <a:gd name="connsiteY3" fmla="*/ 73565 h 2802467"/>
              <a:gd name="connsiteX4" fmla="*/ 619339 w 12192000"/>
              <a:gd name="connsiteY4" fmla="*/ 100188 h 2802467"/>
              <a:gd name="connsiteX5" fmla="*/ 836351 w 12192000"/>
              <a:gd name="connsiteY5" fmla="*/ 132066 h 2802467"/>
              <a:gd name="connsiteX6" fmla="*/ 1076528 w 12192000"/>
              <a:gd name="connsiteY6" fmla="*/ 165696 h 2802467"/>
              <a:gd name="connsiteX7" fmla="*/ 1347183 w 12192000"/>
              <a:gd name="connsiteY7" fmla="*/ 201077 h 2802467"/>
              <a:gd name="connsiteX8" fmla="*/ 1642223 w 12192000"/>
              <a:gd name="connsiteY8" fmla="*/ 238560 h 2802467"/>
              <a:gd name="connsiteX9" fmla="*/ 1962864 w 12192000"/>
              <a:gd name="connsiteY9" fmla="*/ 276043 h 2802467"/>
              <a:gd name="connsiteX10" fmla="*/ 2304232 w 12192000"/>
              <a:gd name="connsiteY10" fmla="*/ 314226 h 2802467"/>
              <a:gd name="connsiteX11" fmla="*/ 2672421 w 12192000"/>
              <a:gd name="connsiteY11" fmla="*/ 349608 h 2802467"/>
              <a:gd name="connsiteX12" fmla="*/ 3057678 w 12192000"/>
              <a:gd name="connsiteY12" fmla="*/ 383587 h 2802467"/>
              <a:gd name="connsiteX13" fmla="*/ 3464881 w 12192000"/>
              <a:gd name="connsiteY13" fmla="*/ 414415 h 2802467"/>
              <a:gd name="connsiteX14" fmla="*/ 3889152 w 12192000"/>
              <a:gd name="connsiteY14" fmla="*/ 443840 h 2802467"/>
              <a:gd name="connsiteX15" fmla="*/ 4331710 w 12192000"/>
              <a:gd name="connsiteY15" fmla="*/ 471515 h 2802467"/>
              <a:gd name="connsiteX16" fmla="*/ 4558476 w 12192000"/>
              <a:gd name="connsiteY16" fmla="*/ 481323 h 2802467"/>
              <a:gd name="connsiteX17" fmla="*/ 4790118 w 12192000"/>
              <a:gd name="connsiteY17" fmla="*/ 492183 h 2802467"/>
              <a:gd name="connsiteX18" fmla="*/ 5025418 w 12192000"/>
              <a:gd name="connsiteY18" fmla="*/ 502342 h 2802467"/>
              <a:gd name="connsiteX19" fmla="*/ 5261937 w 12192000"/>
              <a:gd name="connsiteY19" fmla="*/ 508998 h 2802467"/>
              <a:gd name="connsiteX20" fmla="*/ 5503332 w 12192000"/>
              <a:gd name="connsiteY20" fmla="*/ 514953 h 2802467"/>
              <a:gd name="connsiteX21" fmla="*/ 5747166 w 12192000"/>
              <a:gd name="connsiteY21" fmla="*/ 521259 h 2802467"/>
              <a:gd name="connsiteX22" fmla="*/ 5995877 w 12192000"/>
              <a:gd name="connsiteY22" fmla="*/ 525462 h 2802467"/>
              <a:gd name="connsiteX23" fmla="*/ 6247026 w 12192000"/>
              <a:gd name="connsiteY23" fmla="*/ 525462 h 2802467"/>
              <a:gd name="connsiteX24" fmla="*/ 6500613 w 12192000"/>
              <a:gd name="connsiteY24" fmla="*/ 527564 h 2802467"/>
              <a:gd name="connsiteX25" fmla="*/ 6756639 w 12192000"/>
              <a:gd name="connsiteY25" fmla="*/ 525462 h 2802467"/>
              <a:gd name="connsiteX26" fmla="*/ 7016322 w 12192000"/>
              <a:gd name="connsiteY26" fmla="*/ 521259 h 2802467"/>
              <a:gd name="connsiteX27" fmla="*/ 7276005 w 12192000"/>
              <a:gd name="connsiteY27" fmla="*/ 517405 h 2802467"/>
              <a:gd name="connsiteX28" fmla="*/ 7539345 w 12192000"/>
              <a:gd name="connsiteY28" fmla="*/ 508998 h 2802467"/>
              <a:gd name="connsiteX29" fmla="*/ 7805124 w 12192000"/>
              <a:gd name="connsiteY29" fmla="*/ 500240 h 2802467"/>
              <a:gd name="connsiteX30" fmla="*/ 8070903 w 12192000"/>
              <a:gd name="connsiteY30" fmla="*/ 490081 h 2802467"/>
              <a:gd name="connsiteX31" fmla="*/ 8339121 w 12192000"/>
              <a:gd name="connsiteY31" fmla="*/ 475719 h 2802467"/>
              <a:gd name="connsiteX32" fmla="*/ 8609776 w 12192000"/>
              <a:gd name="connsiteY32" fmla="*/ 458553 h 2802467"/>
              <a:gd name="connsiteX33" fmla="*/ 8881651 w 12192000"/>
              <a:gd name="connsiteY33" fmla="*/ 442089 h 2802467"/>
              <a:gd name="connsiteX34" fmla="*/ 9153526 w 12192000"/>
              <a:gd name="connsiteY34" fmla="*/ 421070 h 2802467"/>
              <a:gd name="connsiteX35" fmla="*/ 9429058 w 12192000"/>
              <a:gd name="connsiteY35" fmla="*/ 395848 h 2802467"/>
              <a:gd name="connsiteX36" fmla="*/ 9700933 w 12192000"/>
              <a:gd name="connsiteY36" fmla="*/ 370626 h 2802467"/>
              <a:gd name="connsiteX37" fmla="*/ 9977684 w 12192000"/>
              <a:gd name="connsiteY37" fmla="*/ 341550 h 2802467"/>
              <a:gd name="connsiteX38" fmla="*/ 10255655 w 12192000"/>
              <a:gd name="connsiteY38" fmla="*/ 309672 h 2802467"/>
              <a:gd name="connsiteX39" fmla="*/ 10529968 w 12192000"/>
              <a:gd name="connsiteY39" fmla="*/ 276043 h 2802467"/>
              <a:gd name="connsiteX40" fmla="*/ 10807939 w 12192000"/>
              <a:gd name="connsiteY40" fmla="*/ 236808 h 2802467"/>
              <a:gd name="connsiteX41" fmla="*/ 11084690 w 12192000"/>
              <a:gd name="connsiteY41" fmla="*/ 194771 h 2802467"/>
              <a:gd name="connsiteX42" fmla="*/ 11362661 w 12192000"/>
              <a:gd name="connsiteY42" fmla="*/ 153085 h 2802467"/>
              <a:gd name="connsiteX43" fmla="*/ 11639412 w 12192000"/>
              <a:gd name="connsiteY43" fmla="*/ 104392 h 2802467"/>
              <a:gd name="connsiteX44" fmla="*/ 11914945 w 12192000"/>
              <a:gd name="connsiteY44" fmla="*/ 54648 h 2802467"/>
              <a:gd name="connsiteX45" fmla="*/ 12191696 w 12192000"/>
              <a:gd name="connsiteY45" fmla="*/ 2452 h 2802467"/>
              <a:gd name="connsiteX46" fmla="*/ 12191696 w 12192000"/>
              <a:gd name="connsiteY46" fmla="*/ 2236410 h 2802467"/>
              <a:gd name="connsiteX47" fmla="*/ 12192000 w 12192000"/>
              <a:gd name="connsiteY47" fmla="*/ 2236410 h 2802467"/>
              <a:gd name="connsiteX48" fmla="*/ 12192000 w 12192000"/>
              <a:gd name="connsiteY48" fmla="*/ 2802467 h 2802467"/>
              <a:gd name="connsiteX49" fmla="*/ 12191696 w 12192000"/>
              <a:gd name="connsiteY49" fmla="*/ 2802467 h 2802467"/>
              <a:gd name="connsiteX50" fmla="*/ 0 w 12192000"/>
              <a:gd name="connsiteY50" fmla="*/ 2802467 h 2802467"/>
              <a:gd name="connsiteX51" fmla="*/ 0 w 12192000"/>
              <a:gd name="connsiteY51" fmla="*/ 2236410 h 2802467"/>
              <a:gd name="connsiteX52" fmla="*/ 1 w 12192000"/>
              <a:gd name="connsiteY52" fmla="*/ 2236410 h 28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192000" h="2802467">
                <a:moveTo>
                  <a:pt x="1" y="0"/>
                </a:moveTo>
                <a:lnTo>
                  <a:pt x="71932" y="12261"/>
                </a:lnTo>
                <a:lnTo>
                  <a:pt x="282848" y="48342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3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6"/>
                </a:lnTo>
                <a:lnTo>
                  <a:pt x="2672421" y="349608"/>
                </a:lnTo>
                <a:lnTo>
                  <a:pt x="3057678" y="383587"/>
                </a:lnTo>
                <a:lnTo>
                  <a:pt x="3464881" y="414415"/>
                </a:lnTo>
                <a:lnTo>
                  <a:pt x="3889152" y="443840"/>
                </a:lnTo>
                <a:lnTo>
                  <a:pt x="4331710" y="471515"/>
                </a:lnTo>
                <a:lnTo>
                  <a:pt x="4558476" y="481323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6" y="521259"/>
                </a:lnTo>
                <a:lnTo>
                  <a:pt x="5995877" y="525462"/>
                </a:lnTo>
                <a:lnTo>
                  <a:pt x="6247026" y="525462"/>
                </a:lnTo>
                <a:lnTo>
                  <a:pt x="6500613" y="527564"/>
                </a:lnTo>
                <a:lnTo>
                  <a:pt x="6756639" y="525462"/>
                </a:lnTo>
                <a:lnTo>
                  <a:pt x="7016322" y="521259"/>
                </a:lnTo>
                <a:lnTo>
                  <a:pt x="7276005" y="517405"/>
                </a:lnTo>
                <a:lnTo>
                  <a:pt x="7539345" y="508998"/>
                </a:lnTo>
                <a:lnTo>
                  <a:pt x="7805124" y="500240"/>
                </a:lnTo>
                <a:lnTo>
                  <a:pt x="8070903" y="490081"/>
                </a:lnTo>
                <a:lnTo>
                  <a:pt x="8339121" y="475719"/>
                </a:lnTo>
                <a:lnTo>
                  <a:pt x="8609776" y="458553"/>
                </a:lnTo>
                <a:lnTo>
                  <a:pt x="8881651" y="442089"/>
                </a:lnTo>
                <a:lnTo>
                  <a:pt x="9153526" y="421070"/>
                </a:lnTo>
                <a:lnTo>
                  <a:pt x="9429058" y="395848"/>
                </a:lnTo>
                <a:lnTo>
                  <a:pt x="9700933" y="370626"/>
                </a:lnTo>
                <a:lnTo>
                  <a:pt x="9977684" y="341550"/>
                </a:lnTo>
                <a:lnTo>
                  <a:pt x="10255655" y="309672"/>
                </a:lnTo>
                <a:lnTo>
                  <a:pt x="10529968" y="276043"/>
                </a:lnTo>
                <a:lnTo>
                  <a:pt x="10807939" y="236808"/>
                </a:lnTo>
                <a:lnTo>
                  <a:pt x="11084690" y="194771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236410"/>
                </a:lnTo>
                <a:lnTo>
                  <a:pt x="12192000" y="2236410"/>
                </a:lnTo>
                <a:lnTo>
                  <a:pt x="12192000" y="2802467"/>
                </a:lnTo>
                <a:lnTo>
                  <a:pt x="12191696" y="2802467"/>
                </a:lnTo>
                <a:lnTo>
                  <a:pt x="0" y="2802467"/>
                </a:lnTo>
                <a:lnTo>
                  <a:pt x="0" y="2236410"/>
                </a:lnTo>
                <a:lnTo>
                  <a:pt x="1" y="223641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A40AE1-A640-4B66-BF4F-4C6D694E40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505" y="623572"/>
            <a:ext cx="10260990" cy="3130124"/>
          </a:xfrm>
        </p:spPr>
        <p:txBody>
          <a:bodyPr>
            <a:normAutofit/>
          </a:bodyPr>
          <a:lstStyle/>
          <a:p>
            <a:pPr algn="ctr"/>
            <a:r>
              <a:rPr lang="en-US" altLang="en-US" sz="8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Pursue Peace</a:t>
            </a:r>
            <a:endParaRPr lang="en-US" sz="88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782818-830A-4B9C-A485-93B1CC6D29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505" y="4881465"/>
            <a:ext cx="10260990" cy="1105678"/>
          </a:xfrm>
        </p:spPr>
        <p:txBody>
          <a:bodyPr>
            <a:normAutofit/>
          </a:bodyPr>
          <a:lstStyle/>
          <a:p>
            <a:pPr algn="ctr"/>
            <a:r>
              <a:rPr lang="en-US" sz="4400" i="1" dirty="0">
                <a:solidFill>
                  <a:schemeClr val="tx1"/>
                </a:solidFill>
              </a:rPr>
              <a:t>S</a:t>
            </a:r>
            <a:r>
              <a:rPr lang="en-US" sz="4400" i="1" cap="none" dirty="0">
                <a:solidFill>
                  <a:schemeClr val="tx1"/>
                </a:solidFill>
              </a:rPr>
              <a:t>cripture Reading: Hebrews 12:12-17</a:t>
            </a:r>
            <a:endParaRPr lang="en-US" sz="4400" i="1" dirty="0">
              <a:solidFill>
                <a:schemeClr val="tx1"/>
              </a:solidFill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32EAB01F-E251-408E-8B5C-609A7D1DBB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9645810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1EF5A7-3312-4700-AA61-B75B7628A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01BF4C8-98C2-4EE5-98B8-996BD0D48F8E}" type="slidenum">
              <a:rPr lang="en-US" alt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2</a:t>
            </a:fld>
            <a:endParaRPr lang="en-US" alt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FB192-DF4D-453A-9F3A-FA7A9ED5E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309349"/>
          </a:xfrm>
        </p:spPr>
        <p:txBody>
          <a:bodyPr anchor="ctr">
            <a:normAutofit/>
          </a:bodyPr>
          <a:lstStyle/>
          <a:p>
            <a:r>
              <a:rPr lang="en-US" altLang="en-US" sz="6600" cap="small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Defining Peace</a:t>
            </a:r>
            <a:endParaRPr lang="en-US" sz="6600" i="1" cap="small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45207-2E4B-4A06-9D03-C590A8539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682976"/>
            <a:ext cx="10631488" cy="3722306"/>
          </a:xfrm>
        </p:spPr>
        <p:txBody>
          <a:bodyPr>
            <a:normAutofit/>
          </a:bodyPr>
          <a:lstStyle/>
          <a:p>
            <a:pPr>
              <a:spcBef>
                <a:spcPts val="9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 sz="4000" dirty="0"/>
              <a:t>Absence of conflict, </a:t>
            </a:r>
            <a:r>
              <a:rPr lang="en-US" altLang="en-US" sz="4000" i="1" dirty="0"/>
              <a:t>1 Cor. 14:33</a:t>
            </a:r>
          </a:p>
          <a:p>
            <a:pPr>
              <a:spcBef>
                <a:spcPts val="9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 sz="4000" dirty="0"/>
              <a:t>Presence of tranquility, serenity, contentment, </a:t>
            </a:r>
            <a:r>
              <a:rPr lang="en-US" altLang="en-US" sz="4000" i="1" dirty="0"/>
              <a:t>Isaiah 32:16-19</a:t>
            </a:r>
          </a:p>
          <a:p>
            <a:pPr lvl="1">
              <a:spcBef>
                <a:spcPts val="9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i="1" u="sng" dirty="0"/>
              <a:t>shalom</a:t>
            </a:r>
            <a:r>
              <a:rPr lang="en-US" sz="4000" dirty="0"/>
              <a:t> (highest good, welfare)</a:t>
            </a:r>
          </a:p>
          <a:p>
            <a:pPr lvl="1">
              <a:spcBef>
                <a:spcPts val="9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i="1" u="sng" dirty="0"/>
              <a:t>eirene</a:t>
            </a:r>
            <a:r>
              <a:rPr lang="en-US" sz="4000" dirty="0"/>
              <a:t> (harmony), </a:t>
            </a:r>
            <a:r>
              <a:rPr lang="en-US" sz="4000" i="1" dirty="0"/>
              <a:t>Hebrews 12:14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7CADCF2-64D9-4B63-A289-5DDD054CC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927204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1EF5A7-3312-4700-AA61-B75B7628A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01BF4C8-98C2-4EE5-98B8-996BD0D48F8E}" type="slidenum">
              <a:rPr lang="en-US" alt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3</a:t>
            </a:fld>
            <a:endParaRPr lang="en-US" alt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FB192-DF4D-453A-9F3A-FA7A9ED5E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52718"/>
            <a:ext cx="9294394" cy="1309349"/>
          </a:xfrm>
        </p:spPr>
        <p:txBody>
          <a:bodyPr anchor="ctr">
            <a:noAutofit/>
          </a:bodyPr>
          <a:lstStyle/>
          <a:p>
            <a:r>
              <a:rPr lang="en-US" altLang="en-US" sz="7200" cap="small" spc="1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Pursue Peace</a:t>
            </a:r>
            <a:endParaRPr lang="en-US" sz="7200" i="1" spc="-1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45207-2E4B-4A06-9D03-C590A8539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523646"/>
            <a:ext cx="11201400" cy="390061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 sz="4000" b="1" dirty="0"/>
              <a:t>With God</a:t>
            </a:r>
            <a:r>
              <a:rPr lang="en-US" altLang="en-US" sz="4000" dirty="0"/>
              <a:t>, </a:t>
            </a:r>
            <a:r>
              <a:rPr lang="en-US" altLang="en-US" sz="4000" i="1" dirty="0"/>
              <a:t>Col. 1:19-22; Eph. 2:14-18</a:t>
            </a:r>
          </a:p>
          <a:p>
            <a:pPr lvl="1"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dirty="0"/>
              <a:t>Peace is in Christ, </a:t>
            </a:r>
            <a:r>
              <a:rPr lang="en-US" sz="4000" i="1" dirty="0"/>
              <a:t>John 16:33</a:t>
            </a:r>
          </a:p>
          <a:p>
            <a:pPr lvl="1"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dirty="0"/>
              <a:t>Blood of Christ reconciles (harmony between sinners and God), </a:t>
            </a:r>
            <a:r>
              <a:rPr lang="en-US" sz="4000" i="1" spc="-100" dirty="0"/>
              <a:t>Romans 6:3-4</a:t>
            </a:r>
          </a:p>
          <a:p>
            <a:pPr lvl="1"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dirty="0"/>
              <a:t>Our faith, </a:t>
            </a:r>
            <a:r>
              <a:rPr lang="en-US" sz="4000" i="1" spc="-100" dirty="0"/>
              <a:t>Isaiah 26:3, 12; Romans 5:1-2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7CADCF2-64D9-4B63-A289-5DDD054CC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46919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1EF5A7-3312-4700-AA61-B75B7628A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01BF4C8-98C2-4EE5-98B8-996BD0D48F8E}" type="slidenum">
              <a:rPr lang="en-US" alt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4</a:t>
            </a:fld>
            <a:endParaRPr lang="en-US" alt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45207-2E4B-4A06-9D03-C590A8539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523646"/>
            <a:ext cx="11201400" cy="390061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 sz="4000" b="1" dirty="0"/>
              <a:t>With Brethren</a:t>
            </a:r>
            <a:r>
              <a:rPr lang="en-US" altLang="en-US" sz="4000" dirty="0"/>
              <a:t>, </a:t>
            </a:r>
            <a:r>
              <a:rPr lang="en-US" altLang="en-US" sz="4000" i="1" dirty="0"/>
              <a:t>John 14:27</a:t>
            </a:r>
          </a:p>
          <a:p>
            <a:pPr lvl="1"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dirty="0"/>
              <a:t>Nature of the kingdom, </a:t>
            </a:r>
            <a:r>
              <a:rPr lang="en-US" sz="4000" i="1" dirty="0"/>
              <a:t>Isaiah 2:4; 11:6-9; Romans 14:17</a:t>
            </a:r>
          </a:p>
          <a:p>
            <a:pPr lvl="1"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dirty="0"/>
              <a:t>When we call on the Lord with pure hearts, </a:t>
            </a:r>
            <a:r>
              <a:rPr lang="en-US" sz="4000" i="1" dirty="0"/>
              <a:t>2 Timothy 2:22</a:t>
            </a:r>
          </a:p>
          <a:p>
            <a:pPr lvl="1"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4000" i="1" spc="-100" dirty="0"/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7CADCF2-64D9-4B63-A289-5DDD054CC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514C8489-E271-4EA3-967D-C9E0026C0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52718"/>
            <a:ext cx="9294394" cy="1309349"/>
          </a:xfrm>
        </p:spPr>
        <p:txBody>
          <a:bodyPr anchor="ctr">
            <a:noAutofit/>
          </a:bodyPr>
          <a:lstStyle/>
          <a:p>
            <a:r>
              <a:rPr lang="en-US" altLang="en-US" sz="7200" cap="small" spc="1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Pursue Peace</a:t>
            </a:r>
            <a:endParaRPr lang="en-US" sz="7200" i="1" spc="-1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668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1EF5A7-3312-4700-AA61-B75B7628A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01BF4C8-98C2-4EE5-98B8-996BD0D48F8E}" type="slidenum">
              <a:rPr lang="en-US" alt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5</a:t>
            </a:fld>
            <a:endParaRPr lang="en-US" alt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45207-2E4B-4A06-9D03-C590A8539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2452349"/>
            <a:ext cx="11595871" cy="4405651"/>
          </a:xfrm>
        </p:spPr>
        <p:txBody>
          <a:bodyPr>
            <a:noAutofit/>
          </a:bodyPr>
          <a:lstStyle/>
          <a:p>
            <a:pPr>
              <a:spcBef>
                <a:spcPts val="9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 sz="4000" b="1" dirty="0"/>
              <a:t>With Everyone</a:t>
            </a:r>
            <a:r>
              <a:rPr lang="en-US" altLang="en-US" sz="4000" dirty="0"/>
              <a:t>, </a:t>
            </a:r>
            <a:r>
              <a:rPr lang="en-US" altLang="en-US" sz="4000" i="1" dirty="0"/>
              <a:t>Heb. 12:14; Rom. 12:18</a:t>
            </a:r>
          </a:p>
          <a:p>
            <a:pPr lvl="1">
              <a:spcBef>
                <a:spcPts val="9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dirty="0"/>
              <a:t>Seek and pursue peace, </a:t>
            </a:r>
            <a:r>
              <a:rPr lang="en-US" sz="4000" i="1" spc="-100" dirty="0"/>
              <a:t>1 Peter 3:10-11</a:t>
            </a:r>
          </a:p>
          <a:p>
            <a:pPr lvl="1">
              <a:spcBef>
                <a:spcPts val="9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dirty="0"/>
              <a:t>Don’t be like the world, </a:t>
            </a:r>
            <a:r>
              <a:rPr lang="en-US" sz="4000" i="1" spc="-250" dirty="0"/>
              <a:t>James 3:13-16 (17-18)</a:t>
            </a:r>
          </a:p>
          <a:p>
            <a:pPr lvl="2">
              <a:spcBef>
                <a:spcPts val="9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800" spc="-100" dirty="0"/>
              <a:t>Be the peacemaker, </a:t>
            </a:r>
            <a:r>
              <a:rPr lang="en-US" sz="3800" i="1" spc="-100" dirty="0"/>
              <a:t>Matthew 5:9</a:t>
            </a:r>
          </a:p>
          <a:p>
            <a:pPr lvl="2">
              <a:spcBef>
                <a:spcPts val="9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800" spc="-100" dirty="0"/>
              <a:t>Do not retaliate, </a:t>
            </a:r>
            <a:r>
              <a:rPr lang="en-US" sz="3800" i="1" spc="-100" dirty="0"/>
              <a:t>Matthew 5:38-42</a:t>
            </a:r>
          </a:p>
          <a:p>
            <a:pPr lvl="2">
              <a:spcBef>
                <a:spcPts val="9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800" spc="-100" dirty="0"/>
              <a:t>Kind and forgiving, </a:t>
            </a:r>
            <a:r>
              <a:rPr lang="en-US" sz="3800" i="1" spc="-100" dirty="0"/>
              <a:t>Ephesians 4:31-32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7CADCF2-64D9-4B63-A289-5DDD054CC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F71073C3-24C8-4D40-97AE-1648B8EE7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2718"/>
            <a:ext cx="9599194" cy="1309349"/>
          </a:xfrm>
        </p:spPr>
        <p:txBody>
          <a:bodyPr anchor="ctr">
            <a:noAutofit/>
          </a:bodyPr>
          <a:lstStyle/>
          <a:p>
            <a:r>
              <a:rPr lang="en-US" altLang="en-US" sz="7200" cap="small" spc="1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Pursue Peace</a:t>
            </a:r>
            <a:endParaRPr lang="en-US" sz="7200" cap="small" spc="1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24655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1EF5A7-3312-4700-AA61-B75B7628A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01BF4C8-98C2-4EE5-98B8-996BD0D48F8E}" type="slidenum">
              <a:rPr lang="en-US" alt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6</a:t>
            </a:fld>
            <a:endParaRPr lang="en-US" alt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45207-2E4B-4A06-9D03-C590A8539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69579"/>
            <a:ext cx="11595871" cy="3402621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 sz="4000" b="1" dirty="0"/>
              <a:t>With Good Hearts and Truth</a:t>
            </a:r>
            <a:r>
              <a:rPr lang="en-US" altLang="en-US" sz="4000" dirty="0"/>
              <a:t>, </a:t>
            </a:r>
            <a:r>
              <a:rPr lang="en-US" altLang="en-US" sz="4000" i="1" dirty="0"/>
              <a:t>Ephesians 4:1-6</a:t>
            </a:r>
          </a:p>
          <a:p>
            <a:pPr lvl="1">
              <a:spcBef>
                <a:spcPts val="18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dirty="0"/>
              <a:t>Hearts ruled by peace of God, </a:t>
            </a:r>
            <a:br>
              <a:rPr lang="en-US" sz="4000" dirty="0"/>
            </a:br>
            <a:r>
              <a:rPr lang="en-US" sz="4000" i="1" dirty="0"/>
              <a:t>Colossians 3:15</a:t>
            </a:r>
          </a:p>
          <a:p>
            <a:pPr lvl="1">
              <a:spcBef>
                <a:spcPts val="18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dirty="0"/>
              <a:t>Truth dwelling in the heart, </a:t>
            </a:r>
            <a:r>
              <a:rPr lang="en-US" sz="4000" i="1" dirty="0"/>
              <a:t>Colossians 3:16</a:t>
            </a:r>
            <a:endParaRPr lang="en-US" sz="4000" i="1" spc="-250" dirty="0"/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7CADCF2-64D9-4B63-A289-5DDD054CC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F71073C3-24C8-4D40-97AE-1648B8EE7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2718"/>
            <a:ext cx="9599194" cy="1309349"/>
          </a:xfrm>
        </p:spPr>
        <p:txBody>
          <a:bodyPr anchor="ctr">
            <a:noAutofit/>
          </a:bodyPr>
          <a:lstStyle/>
          <a:p>
            <a:r>
              <a:rPr lang="en-US" altLang="en-US" sz="7200" cap="small" spc="1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Preserve Peace</a:t>
            </a:r>
            <a:endParaRPr lang="en-US" sz="7200" cap="small" spc="1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3585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1EF5A7-3312-4700-AA61-B75B7628A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01BF4C8-98C2-4EE5-98B8-996BD0D48F8E}" type="slidenum">
              <a:rPr lang="en-US" alt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7</a:t>
            </a:fld>
            <a:endParaRPr lang="en-US" alt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45207-2E4B-4A06-9D03-C590A8539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2452349"/>
            <a:ext cx="11595871" cy="4297931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 sz="4000" b="1" dirty="0"/>
              <a:t>With Humility</a:t>
            </a:r>
            <a:r>
              <a:rPr lang="en-US" altLang="en-US" sz="4000" dirty="0"/>
              <a:t>, </a:t>
            </a:r>
            <a:r>
              <a:rPr lang="en-US" altLang="en-US" sz="4000" i="1" dirty="0"/>
              <a:t>Mark 9:33-37</a:t>
            </a:r>
          </a:p>
          <a:p>
            <a:pPr lvl="1"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dirty="0"/>
              <a:t>Pride, selfishness, lack of faith, and carnality cause disputes, </a:t>
            </a:r>
            <a:r>
              <a:rPr lang="en-US" sz="4000" i="1" dirty="0"/>
              <a:t>1 Cor. 3:3-4</a:t>
            </a:r>
          </a:p>
          <a:p>
            <a:pPr lvl="1"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dirty="0"/>
              <a:t>Humble peace toward brethren is toward Christ and the Father, </a:t>
            </a:r>
            <a:r>
              <a:rPr lang="en-US" sz="4000" i="1" dirty="0"/>
              <a:t>Mark 9:36-37</a:t>
            </a:r>
          </a:p>
          <a:p>
            <a:pPr lvl="1"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dirty="0"/>
              <a:t>Righteous influence, </a:t>
            </a:r>
            <a:r>
              <a:rPr lang="en-US" sz="4000" i="1" dirty="0"/>
              <a:t>Mark 9:50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7CADCF2-64D9-4B63-A289-5DDD054CC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F71073C3-24C8-4D40-97AE-1648B8EE7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2718"/>
            <a:ext cx="9599194" cy="1309349"/>
          </a:xfrm>
        </p:spPr>
        <p:txBody>
          <a:bodyPr anchor="ctr">
            <a:noAutofit/>
          </a:bodyPr>
          <a:lstStyle/>
          <a:p>
            <a:r>
              <a:rPr lang="en-US" altLang="en-US" sz="7200" cap="small" spc="1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Preserve Peace</a:t>
            </a:r>
            <a:endParaRPr lang="en-US" sz="7200" cap="small" spc="1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3029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1EF5A7-3312-4700-AA61-B75B7628A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01BF4C8-98C2-4EE5-98B8-996BD0D48F8E}" type="slidenum">
              <a:rPr lang="en-US" alt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8</a:t>
            </a:fld>
            <a:endParaRPr lang="en-US" alt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45207-2E4B-4A06-9D03-C590A8539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2452349"/>
            <a:ext cx="11595871" cy="4297931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 sz="4000" b="1" dirty="0"/>
              <a:t>By the proper use of liberties</a:t>
            </a:r>
            <a:r>
              <a:rPr lang="en-US" altLang="en-US" sz="4000" dirty="0"/>
              <a:t>, </a:t>
            </a:r>
            <a:r>
              <a:rPr lang="en-US" altLang="en-US" sz="4000" i="1" spc="-100" dirty="0"/>
              <a:t>Romans 14:19</a:t>
            </a:r>
          </a:p>
          <a:p>
            <a:pPr lvl="1"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dirty="0"/>
              <a:t>Cease disputes over opinions, </a:t>
            </a:r>
            <a:r>
              <a:rPr lang="en-US" sz="4000" i="1" dirty="0"/>
              <a:t>14:1-5</a:t>
            </a:r>
          </a:p>
          <a:p>
            <a:pPr lvl="2"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800" u="sng" dirty="0"/>
              <a:t>Strong in conscience</a:t>
            </a:r>
            <a:r>
              <a:rPr lang="en-US" sz="3800" dirty="0"/>
              <a:t>: Do not despise</a:t>
            </a:r>
            <a:br>
              <a:rPr lang="en-US" sz="3800" dirty="0"/>
            </a:br>
            <a:r>
              <a:rPr lang="en-US" sz="3800" dirty="0"/>
              <a:t>the weak in conscience, </a:t>
            </a:r>
            <a:r>
              <a:rPr lang="en-US" sz="3800" i="1" dirty="0"/>
              <a:t>14:14-23; 15:1-2</a:t>
            </a:r>
          </a:p>
          <a:p>
            <a:pPr lvl="2"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800" u="sng" dirty="0"/>
              <a:t>Weak in conscience</a:t>
            </a:r>
            <a:r>
              <a:rPr lang="en-US" sz="3800" dirty="0"/>
              <a:t>: Do not condemn </a:t>
            </a:r>
            <a:br>
              <a:rPr lang="en-US" sz="3800" dirty="0"/>
            </a:br>
            <a:r>
              <a:rPr lang="en-US" sz="3800" dirty="0"/>
              <a:t>the strong in conscience, </a:t>
            </a:r>
            <a:r>
              <a:rPr lang="en-US" sz="3800" i="1" dirty="0"/>
              <a:t>14:1, 10, 13</a:t>
            </a:r>
            <a:endParaRPr lang="en-US" sz="3800" dirty="0"/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7CADCF2-64D9-4B63-A289-5DDD054CC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F71073C3-24C8-4D40-97AE-1648B8EE7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2718"/>
            <a:ext cx="9599194" cy="1309349"/>
          </a:xfrm>
        </p:spPr>
        <p:txBody>
          <a:bodyPr anchor="ctr">
            <a:noAutofit/>
          </a:bodyPr>
          <a:lstStyle/>
          <a:p>
            <a:r>
              <a:rPr lang="en-US" altLang="en-US" sz="7200" cap="small" spc="1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Preserve Peace</a:t>
            </a:r>
            <a:endParaRPr lang="en-US" sz="7200" cap="small" spc="1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06051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1EF5A7-3312-4700-AA61-B75B7628A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01BF4C8-98C2-4EE5-98B8-996BD0D48F8E}" type="slidenum">
              <a:rPr lang="en-US" alt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9</a:t>
            </a:fld>
            <a:endParaRPr lang="en-US" alt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45207-2E4B-4A06-9D03-C590A8539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901" y="2452349"/>
            <a:ext cx="11443470" cy="410992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 sz="4400" dirty="0"/>
              <a:t>Object of our endeavors, </a:t>
            </a:r>
            <a:r>
              <a:rPr lang="en-US" altLang="en-US" sz="4400" i="1" dirty="0"/>
              <a:t>1 Peter 3:10-11</a:t>
            </a:r>
          </a:p>
          <a:p>
            <a:pPr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400" dirty="0"/>
              <a:t>Be a peacemaker to be a child of God, Matthew 5:9</a:t>
            </a:r>
          </a:p>
          <a:p>
            <a:pPr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400" dirty="0"/>
              <a:t>Diligently guard unity by strengthening the bond of peace, </a:t>
            </a:r>
            <a:r>
              <a:rPr lang="en-US" sz="4400" i="1" spc="-100" dirty="0"/>
              <a:t>Eph. 4:3; 1 Thess. 5:13</a:t>
            </a:r>
            <a:endParaRPr lang="en-US" sz="4400" spc="-100" dirty="0"/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7CADCF2-64D9-4B63-A289-5DDD054CC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F71073C3-24C8-4D40-97AE-1648B8EE7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2718"/>
            <a:ext cx="9599194" cy="1309349"/>
          </a:xfrm>
        </p:spPr>
        <p:txBody>
          <a:bodyPr anchor="ctr">
            <a:noAutofit/>
          </a:bodyPr>
          <a:lstStyle/>
          <a:p>
            <a:r>
              <a:rPr lang="en-US" altLang="en-US" sz="7200" cap="small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Peace</a:t>
            </a:r>
            <a:endParaRPr lang="en-US" sz="7200" cap="small" spc="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84674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197</TotalTime>
  <Words>331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</vt:lpstr>
      <vt:lpstr>Wingdings 3</vt:lpstr>
      <vt:lpstr>Ion</vt:lpstr>
      <vt:lpstr>Pursue Peace</vt:lpstr>
      <vt:lpstr>Defining Peace</vt:lpstr>
      <vt:lpstr>Pursue Peace</vt:lpstr>
      <vt:lpstr>Pursue Peace</vt:lpstr>
      <vt:lpstr>Pursue Peace</vt:lpstr>
      <vt:lpstr>Preserve Peace</vt:lpstr>
      <vt:lpstr>Preserve Peace</vt:lpstr>
      <vt:lpstr>Preserve Peace</vt:lpstr>
      <vt:lpstr>Peace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Perfect Peace</dc:title>
  <dc:creator>Joe R Price</dc:creator>
  <cp:lastModifiedBy>Joe R</cp:lastModifiedBy>
  <cp:revision>61</cp:revision>
  <cp:lastPrinted>1601-01-01T00:00:00Z</cp:lastPrinted>
  <dcterms:created xsi:type="dcterms:W3CDTF">2004-01-03T15:24:16Z</dcterms:created>
  <dcterms:modified xsi:type="dcterms:W3CDTF">2021-06-27T14:42:25Z</dcterms:modified>
</cp:coreProperties>
</file>