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7"/>
  </p:notesMasterIdLst>
  <p:sldIdLst>
    <p:sldId id="268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98" d="100"/>
          <a:sy n="98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415FA-A062-4532-A7EB-D6E5DABA5D9A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88108-C3FD-43A8-B9A7-F3A5573E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9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276-6E66-4A84-87E3-38AACC73FD7C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3D4A-AA6D-4CBC-A5A4-15CE4DEE1DD5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302-A72A-4404-AB1D-B0CBCD476C1A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13A9-3FE1-4F59-A705-7DEA4112C377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8BBF-ACBF-4E93-A2B2-5FC406B325C9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FEFB-AA51-4452-9614-7EA3A023C318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45A2-A045-47F1-BE26-1F689693D552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D3EC1A29-D6D5-424A-BC56-3690FD0C9A7E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21398C-E957-4D4B-9BA5-EC33740BB75D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4578CDF8-D8FF-42B7-B476-DC542081CF21}" type="datetime1">
              <a:rPr lang="en-US" smtClean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Repentance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8"/>
            <a:ext cx="6269347" cy="17615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i="1" dirty="0"/>
              <a:t>Scripture Reading: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400" i="1" dirty="0"/>
              <a:t>Acts 26:15-21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205AFAC-77D1-4FE2-9379-9E011476E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06DD-90FF-4DF4-93A6-6E64132F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Repentance is Not…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98C2-E916-4B35-9057-36E890BE0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6689"/>
            <a:ext cx="10539398" cy="44075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1" cap="small" dirty="0">
                <a:solidFill>
                  <a:schemeClr val="tx1"/>
                </a:solidFill>
              </a:rPr>
              <a:t>Being Afraid Because of Sin, </a:t>
            </a:r>
            <a:r>
              <a:rPr lang="en-US" sz="4400" i="1" dirty="0">
                <a:solidFill>
                  <a:schemeClr val="tx1"/>
                </a:solidFill>
              </a:rPr>
              <a:t>Acts 24:25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1" cap="small" dirty="0">
                <a:solidFill>
                  <a:schemeClr val="tx1"/>
                </a:solidFill>
              </a:rPr>
              <a:t>The Reformed Life (stopping sin)</a:t>
            </a:r>
          </a:p>
          <a:p>
            <a:pPr marL="463550" lvl="1" indent="-263525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That’s the fruit of repentance, </a:t>
            </a:r>
            <a:r>
              <a:rPr lang="en-US" sz="4200" i="1" dirty="0">
                <a:solidFill>
                  <a:schemeClr val="tx1"/>
                </a:solidFill>
              </a:rPr>
              <a:t>2 Cor. 7:10-11</a:t>
            </a:r>
          </a:p>
          <a:p>
            <a:pPr marL="463550" lvl="1" indent="-263525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Repentance causes us to stop the sin, </a:t>
            </a:r>
            <a:r>
              <a:rPr lang="en-US" sz="4200" i="1" dirty="0">
                <a:solidFill>
                  <a:schemeClr val="tx1"/>
                </a:solidFill>
              </a:rPr>
              <a:t>Revelation 9:20-21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64C65CE-66C5-447C-816C-CA7FB2F3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8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1B915-CA6E-4632-A2DA-A70AA3B1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98EE3D-8CD1-4C3F-BD1C-C98C9596463C}" type="slidenum">
              <a:rPr lang="en-US" sz="1200" smtClean="0"/>
              <a:pPr algn="r"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58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06DD-90FF-4DF4-93A6-6E64132F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Repentance is Not…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98C2-E916-4B35-9057-36E890BE0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42160"/>
            <a:ext cx="10539398" cy="38079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1" cap="small" dirty="0">
                <a:solidFill>
                  <a:schemeClr val="tx1"/>
                </a:solidFill>
              </a:rPr>
              <a:t>Prayer</a:t>
            </a:r>
            <a:r>
              <a:rPr lang="en-US" sz="4400" cap="small" dirty="0">
                <a:solidFill>
                  <a:schemeClr val="tx1"/>
                </a:solidFill>
              </a:rPr>
              <a:t>, </a:t>
            </a:r>
            <a:r>
              <a:rPr lang="en-US" sz="4400" i="1" dirty="0">
                <a:solidFill>
                  <a:schemeClr val="tx1"/>
                </a:solidFill>
              </a:rPr>
              <a:t>Acts 8:22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1" cap="small" dirty="0">
                <a:solidFill>
                  <a:schemeClr val="tx1"/>
                </a:solidFill>
              </a:rPr>
              <a:t>Baptism</a:t>
            </a:r>
            <a:r>
              <a:rPr lang="en-US" sz="4400" cap="small" dirty="0">
                <a:solidFill>
                  <a:schemeClr val="tx1"/>
                </a:solidFill>
              </a:rPr>
              <a:t>, </a:t>
            </a:r>
            <a:r>
              <a:rPr lang="en-US" sz="4400" i="1" dirty="0">
                <a:solidFill>
                  <a:schemeClr val="tx1"/>
                </a:solidFill>
              </a:rPr>
              <a:t>Acts 2:38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1" cap="small" dirty="0">
                <a:solidFill>
                  <a:schemeClr val="tx1"/>
                </a:solidFill>
              </a:rPr>
              <a:t>Forgetting About Our Sin</a:t>
            </a:r>
            <a:r>
              <a:rPr lang="en-US" sz="4400" cap="small" dirty="0">
                <a:solidFill>
                  <a:schemeClr val="tx1"/>
                </a:solidFill>
              </a:rPr>
              <a:t>, </a:t>
            </a:r>
            <a:r>
              <a:rPr lang="en-US" sz="4400" i="1" dirty="0">
                <a:solidFill>
                  <a:schemeClr val="tx1"/>
                </a:solidFill>
              </a:rPr>
              <a:t>Hebrews 6:1</a:t>
            </a:r>
          </a:p>
          <a:p>
            <a:pPr marL="463550" lvl="1" indent="-263525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“Who knows us?” </a:t>
            </a:r>
            <a:r>
              <a:rPr lang="en-US" sz="4200" i="1" dirty="0">
                <a:solidFill>
                  <a:schemeClr val="tx1"/>
                </a:solidFill>
              </a:rPr>
              <a:t>Isaiah 29:15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64C65CE-66C5-447C-816C-CA7FB2F3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8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1B915-CA6E-4632-A2DA-A70AA3B1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98EE3D-8CD1-4C3F-BD1C-C98C9596463C}" type="slidenum">
              <a:rPr lang="en-US" sz="1200" smtClean="0"/>
              <a:pPr algn="r"/>
              <a:t>11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48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06DD-90FF-4DF4-93A6-6E64132F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Repentance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98C2-E916-4B35-9057-36E890BE0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40086"/>
            <a:ext cx="10539398" cy="4017524"/>
          </a:xfrm>
        </p:spPr>
        <p:txBody>
          <a:bodyPr>
            <a:normAutofit/>
          </a:bodyPr>
          <a:lstStyle/>
          <a:p>
            <a:pPr marL="174625" indent="-174625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God wants everyone who sins to repent,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i="1" dirty="0">
                <a:solidFill>
                  <a:schemeClr val="tx1"/>
                </a:solidFill>
              </a:rPr>
              <a:t>Ezekiel 18:30-32; 2 Peter 3:9</a:t>
            </a:r>
          </a:p>
          <a:p>
            <a:pPr marL="463550" lvl="1" indent="-263525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Heaven rejoices every time, </a:t>
            </a:r>
            <a:r>
              <a:rPr lang="en-US" sz="4200" i="1" dirty="0">
                <a:solidFill>
                  <a:schemeClr val="tx1"/>
                </a:solidFill>
              </a:rPr>
              <a:t>Luke 15:7</a:t>
            </a:r>
          </a:p>
          <a:p>
            <a:pPr marL="463550" lvl="1" indent="-263525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Refusal hardens the heart, </a:t>
            </a:r>
            <a:r>
              <a:rPr lang="en-US" sz="4200" i="1" dirty="0">
                <a:solidFill>
                  <a:schemeClr val="tx1"/>
                </a:solidFill>
              </a:rPr>
              <a:t>Hebrews 3:7-11</a:t>
            </a:r>
            <a:endParaRPr lang="en-US" sz="3800" i="1" dirty="0">
              <a:solidFill>
                <a:schemeClr val="tx1"/>
              </a:solidFill>
            </a:endParaRPr>
          </a:p>
          <a:p>
            <a:pPr marL="463550" lvl="1" indent="-263525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Do not go astray in your heart </a:t>
            </a:r>
            <a:r>
              <a:rPr lang="en-US" sz="3800" i="1" dirty="0">
                <a:solidFill>
                  <a:schemeClr val="tx1"/>
                </a:solidFill>
              </a:rPr>
              <a:t>(Heb. 3:10)</a:t>
            </a:r>
            <a:endParaRPr lang="en-US" sz="4200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64C65CE-66C5-447C-816C-CA7FB2F3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8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1B915-CA6E-4632-A2DA-A70AA3B1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98EE3D-8CD1-4C3F-BD1C-C98C9596463C}" type="slidenum">
              <a:rPr lang="en-US" sz="1200" smtClean="0"/>
              <a:pPr algn="r"/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344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06DD-90FF-4DF4-93A6-6E64132F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Repentance in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98C2-E916-4B35-9057-36E890BE0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539400" cy="43160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cap="small" dirty="0">
                <a:solidFill>
                  <a:schemeClr val="tx1"/>
                </a:solidFill>
              </a:rPr>
              <a:t>To Israel</a:t>
            </a:r>
            <a:r>
              <a:rPr lang="en-US" sz="4000" dirty="0">
                <a:solidFill>
                  <a:schemeClr val="tx1"/>
                </a:solidFill>
              </a:rPr>
              <a:t>, </a:t>
            </a:r>
            <a:r>
              <a:rPr lang="en-US" sz="4000" i="1" dirty="0">
                <a:solidFill>
                  <a:schemeClr val="tx1"/>
                </a:solidFill>
              </a:rPr>
              <a:t>Jer. 3:11-14; Ezek. 14:6; 18:30-32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cap="small" dirty="0">
                <a:solidFill>
                  <a:schemeClr val="tx1"/>
                </a:solidFill>
              </a:rPr>
              <a:t>John the baptizer</a:t>
            </a:r>
            <a:r>
              <a:rPr lang="en-US" sz="4000" dirty="0">
                <a:solidFill>
                  <a:schemeClr val="tx1"/>
                </a:solidFill>
              </a:rPr>
              <a:t>, </a:t>
            </a:r>
            <a:r>
              <a:rPr lang="en-US" sz="4000" i="1" dirty="0">
                <a:solidFill>
                  <a:schemeClr val="tx1"/>
                </a:solidFill>
              </a:rPr>
              <a:t>Matthew 3:1-2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cap="small" dirty="0">
                <a:solidFill>
                  <a:schemeClr val="tx1"/>
                </a:solidFill>
              </a:rPr>
              <a:t>Jesus</a:t>
            </a:r>
            <a:r>
              <a:rPr lang="en-US" sz="4000" dirty="0">
                <a:solidFill>
                  <a:schemeClr val="tx1"/>
                </a:solidFill>
              </a:rPr>
              <a:t>, </a:t>
            </a:r>
            <a:r>
              <a:rPr lang="en-US" sz="4000" i="1" dirty="0">
                <a:solidFill>
                  <a:schemeClr val="tx1"/>
                </a:solidFill>
              </a:rPr>
              <a:t>Matthew 4:17 (Mark 1:14-15)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cap="small" dirty="0">
                <a:solidFill>
                  <a:schemeClr val="tx1"/>
                </a:solidFill>
              </a:rPr>
              <a:t>The Twelve</a:t>
            </a:r>
            <a:r>
              <a:rPr lang="en-US" sz="4000" dirty="0">
                <a:solidFill>
                  <a:schemeClr val="tx1"/>
                </a:solidFill>
              </a:rPr>
              <a:t>, </a:t>
            </a:r>
            <a:r>
              <a:rPr lang="en-US" sz="4000" i="1" dirty="0">
                <a:solidFill>
                  <a:schemeClr val="tx1"/>
                </a:solidFill>
              </a:rPr>
              <a:t>Mark 6:12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cap="small" dirty="0">
                <a:solidFill>
                  <a:schemeClr val="tx1"/>
                </a:solidFill>
              </a:rPr>
              <a:t>Great Commission</a:t>
            </a:r>
            <a:r>
              <a:rPr lang="en-US" sz="4000" dirty="0">
                <a:solidFill>
                  <a:schemeClr val="tx1"/>
                </a:solidFill>
              </a:rPr>
              <a:t>, </a:t>
            </a:r>
            <a:r>
              <a:rPr lang="en-US" sz="4000" i="1" dirty="0">
                <a:solidFill>
                  <a:schemeClr val="tx1"/>
                </a:solidFill>
              </a:rPr>
              <a:t>Luke 24:46-47; Acts 2:37-38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cap="small" dirty="0">
                <a:solidFill>
                  <a:schemeClr val="tx1"/>
                </a:solidFill>
              </a:rPr>
              <a:t>Spread of Gospel</a:t>
            </a:r>
            <a:r>
              <a:rPr lang="en-US" sz="4000" dirty="0">
                <a:solidFill>
                  <a:schemeClr val="tx1"/>
                </a:solidFill>
              </a:rPr>
              <a:t>, </a:t>
            </a:r>
            <a:r>
              <a:rPr lang="en-US" sz="4000" i="1" dirty="0">
                <a:solidFill>
                  <a:schemeClr val="tx1"/>
                </a:solidFill>
              </a:rPr>
              <a:t>Acts 3:19; 17:30; 20:21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64C65CE-66C5-447C-816C-CA7FB2F3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8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1B915-CA6E-4632-A2DA-A70AA3B1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98EE3D-8CD1-4C3F-BD1C-C98C9596463C}" type="slidenum">
              <a:rPr lang="en-US" sz="1200" smtClean="0"/>
              <a:pPr algn="r"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925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06DD-90FF-4DF4-93A6-6E64132F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What is Repentance?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98C2-E916-4B35-9057-36E890BE0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42160"/>
            <a:ext cx="10539399" cy="38279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1" cap="small" dirty="0">
                <a:solidFill>
                  <a:schemeClr val="tx1"/>
                </a:solidFill>
              </a:rPr>
              <a:t>Command</a:t>
            </a:r>
            <a:r>
              <a:rPr lang="en-US" sz="4400" dirty="0">
                <a:solidFill>
                  <a:schemeClr val="tx1"/>
                </a:solidFill>
              </a:rPr>
              <a:t>, </a:t>
            </a:r>
            <a:r>
              <a:rPr lang="en-US" sz="4400" i="1" dirty="0">
                <a:solidFill>
                  <a:schemeClr val="tx1"/>
                </a:solidFill>
              </a:rPr>
              <a:t>Luke 13:3, 5; Acts 17:30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1" cap="small" dirty="0">
                <a:solidFill>
                  <a:schemeClr val="tx1"/>
                </a:solidFill>
              </a:rPr>
              <a:t>Change of Mind </a:t>
            </a:r>
            <a:r>
              <a:rPr lang="en-US" sz="4400" cap="small" dirty="0">
                <a:solidFill>
                  <a:schemeClr val="tx1"/>
                </a:solidFill>
              </a:rPr>
              <a:t>(heart)</a:t>
            </a:r>
          </a:p>
          <a:p>
            <a:pPr marL="463550" lvl="1" indent="-263525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cap="small" dirty="0">
                <a:solidFill>
                  <a:schemeClr val="tx1"/>
                </a:solidFill>
              </a:rPr>
              <a:t>“</a:t>
            </a:r>
            <a:r>
              <a:rPr lang="en-US" sz="4200" dirty="0">
                <a:solidFill>
                  <a:schemeClr val="tx1"/>
                </a:solidFill>
              </a:rPr>
              <a:t>To change one’s mind” </a:t>
            </a:r>
            <a:r>
              <a:rPr lang="en-US" sz="3600" dirty="0">
                <a:solidFill>
                  <a:schemeClr val="tx1"/>
                </a:solidFill>
              </a:rPr>
              <a:t>(Thayer, 405)</a:t>
            </a:r>
          </a:p>
          <a:p>
            <a:pPr marL="463550" lvl="1" indent="-263525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Implies a purpose of will about God and sin that must change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64C65CE-66C5-447C-816C-CA7FB2F3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8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1B915-CA6E-4632-A2DA-A70AA3B1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98EE3D-8CD1-4C3F-BD1C-C98C9596463C}" type="slidenum">
              <a:rPr lang="en-US" sz="1200" smtClean="0"/>
              <a:pPr algn="r"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91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06DD-90FF-4DF4-93A6-6E64132F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What is Repentance?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98C2-E916-4B35-9057-36E890BE0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334638"/>
            <a:ext cx="10539399" cy="36284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1" cap="small" dirty="0">
                <a:solidFill>
                  <a:schemeClr val="tx1"/>
                </a:solidFill>
              </a:rPr>
              <a:t>Change of Mind </a:t>
            </a:r>
            <a:r>
              <a:rPr lang="en-US" sz="4400" b="1" u="sng" cap="small" dirty="0">
                <a:solidFill>
                  <a:schemeClr val="tx1"/>
                </a:solidFill>
              </a:rPr>
              <a:t>Toward God</a:t>
            </a:r>
            <a:r>
              <a:rPr lang="en-US" sz="4400" i="1" dirty="0">
                <a:solidFill>
                  <a:schemeClr val="tx1"/>
                </a:solidFill>
              </a:rPr>
              <a:t>, Acts 20:21</a:t>
            </a:r>
          </a:p>
          <a:p>
            <a:pPr marL="463550" lvl="1" indent="-263525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Example: Toward Christ, </a:t>
            </a:r>
            <a:r>
              <a:rPr lang="en-US" sz="4200" i="1" dirty="0">
                <a:solidFill>
                  <a:schemeClr val="tx1"/>
                </a:solidFill>
              </a:rPr>
              <a:t>Acts 26:23</a:t>
            </a:r>
            <a:endParaRPr lang="en-US" sz="4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1" cap="small" dirty="0">
                <a:solidFill>
                  <a:schemeClr val="tx1"/>
                </a:solidFill>
              </a:rPr>
              <a:t>Change of Mind </a:t>
            </a:r>
            <a:r>
              <a:rPr lang="en-US" sz="4400" b="1" u="sng" cap="small" dirty="0">
                <a:solidFill>
                  <a:schemeClr val="tx1"/>
                </a:solidFill>
              </a:rPr>
              <a:t>Toward Sin</a:t>
            </a:r>
            <a:r>
              <a:rPr lang="en-US" sz="4400" i="1" dirty="0">
                <a:solidFill>
                  <a:schemeClr val="tx1"/>
                </a:solidFill>
              </a:rPr>
              <a:t>, Acts 8:21-22</a:t>
            </a:r>
          </a:p>
          <a:p>
            <a:pPr marL="463550" lvl="1" indent="-263525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Repentance from dead works </a:t>
            </a:r>
            <a:r>
              <a:rPr lang="en-US" sz="4200" i="1" dirty="0">
                <a:solidFill>
                  <a:schemeClr val="tx1"/>
                </a:solidFill>
              </a:rPr>
              <a:t>(Heb. 6:1)</a:t>
            </a:r>
          </a:p>
          <a:p>
            <a:pPr lvl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4200" dirty="0">
              <a:solidFill>
                <a:schemeClr val="tx1"/>
              </a:solidFill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64C65CE-66C5-447C-816C-CA7FB2F3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8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1B915-CA6E-4632-A2DA-A70AA3B1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98EE3D-8CD1-4C3F-BD1C-C98C9596463C}" type="slidenum">
              <a:rPr lang="en-US" sz="1200" smtClean="0"/>
              <a:pPr algn="r"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421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06DD-90FF-4DF4-93A6-6E64132F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Repentance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98C2-E916-4B35-9057-36E890BE0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04581"/>
            <a:ext cx="10389088" cy="39206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1" cap="small" dirty="0">
                <a:solidFill>
                  <a:schemeClr val="tx1"/>
                </a:solidFill>
              </a:rPr>
              <a:t>Produced by Godly Sorrow, </a:t>
            </a:r>
            <a:r>
              <a:rPr lang="en-US" sz="4400" i="1" dirty="0">
                <a:solidFill>
                  <a:schemeClr val="tx1"/>
                </a:solidFill>
              </a:rPr>
              <a:t>2 Cor. 7:9-10</a:t>
            </a:r>
          </a:p>
          <a:p>
            <a:pPr marL="400050" lvl="1" indent="-200025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Broken, contrite heart, </a:t>
            </a:r>
            <a:r>
              <a:rPr lang="en-US" sz="4200" i="1" dirty="0">
                <a:solidFill>
                  <a:schemeClr val="tx1"/>
                </a:solidFill>
              </a:rPr>
              <a:t>Psalm 51:17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1" cap="small" dirty="0">
                <a:solidFill>
                  <a:schemeClr val="tx1"/>
                </a:solidFill>
              </a:rPr>
              <a:t>Produces Changes in Life, </a:t>
            </a:r>
            <a:r>
              <a:rPr lang="en-US" sz="4400" i="1" dirty="0">
                <a:solidFill>
                  <a:schemeClr val="tx1"/>
                </a:solidFill>
              </a:rPr>
              <a:t>Acts 26:20</a:t>
            </a:r>
          </a:p>
          <a:p>
            <a:pPr marL="463550" lvl="1" indent="-263525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u="sng" dirty="0">
                <a:solidFill>
                  <a:schemeClr val="tx1"/>
                </a:solidFill>
              </a:rPr>
              <a:t>The Order</a:t>
            </a:r>
            <a:r>
              <a:rPr lang="en-US" sz="4200" dirty="0">
                <a:solidFill>
                  <a:schemeClr val="tx1"/>
                </a:solidFill>
              </a:rPr>
              <a:t>: Sin—Godly sorrow—Repentance –Turn to God (fruit), </a:t>
            </a:r>
            <a:r>
              <a:rPr lang="en-US" sz="4200" i="1" dirty="0">
                <a:solidFill>
                  <a:schemeClr val="tx1"/>
                </a:solidFill>
              </a:rPr>
              <a:t>2 Cor. 7:10-11; Rev. 2:5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4200" dirty="0">
              <a:solidFill>
                <a:schemeClr val="tx1"/>
              </a:solidFill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64C65CE-66C5-447C-816C-CA7FB2F3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8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1B915-CA6E-4632-A2DA-A70AA3B1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98EE3D-8CD1-4C3F-BD1C-C98C9596463C}" type="slidenum">
              <a:rPr lang="en-US" sz="1200" smtClean="0"/>
              <a:pPr algn="r"/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320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06DD-90FF-4DF4-93A6-6E64132F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Who Needs to Repent?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98C2-E916-4B35-9057-36E890BE0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42160"/>
            <a:ext cx="10539399" cy="35824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1" cap="small" dirty="0">
                <a:solidFill>
                  <a:schemeClr val="tx1"/>
                </a:solidFill>
              </a:rPr>
              <a:t>Every Sinner</a:t>
            </a:r>
            <a:r>
              <a:rPr lang="en-US" sz="4400" cap="small" dirty="0">
                <a:solidFill>
                  <a:schemeClr val="tx1"/>
                </a:solidFill>
              </a:rPr>
              <a:t>,</a:t>
            </a:r>
            <a:r>
              <a:rPr lang="en-US" sz="4400" b="1" cap="small" dirty="0">
                <a:solidFill>
                  <a:schemeClr val="tx1"/>
                </a:solidFill>
              </a:rPr>
              <a:t> </a:t>
            </a:r>
            <a:r>
              <a:rPr lang="en-US" sz="4400" i="1" dirty="0">
                <a:solidFill>
                  <a:schemeClr val="tx1"/>
                </a:solidFill>
              </a:rPr>
              <a:t>Luke 5:30-32</a:t>
            </a:r>
          </a:p>
          <a:p>
            <a:pPr marL="463550" lvl="1" indent="-263525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Alien sinner &amp; Christian, </a:t>
            </a:r>
            <a:r>
              <a:rPr lang="en-US" sz="4200" i="1" dirty="0">
                <a:solidFill>
                  <a:schemeClr val="tx1"/>
                </a:solidFill>
              </a:rPr>
              <a:t>Acts 2:37-38; 8:22</a:t>
            </a:r>
          </a:p>
          <a:p>
            <a:pPr marL="627063" lvl="2" indent="-242888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Nature of repentance is the same for all</a:t>
            </a:r>
          </a:p>
          <a:p>
            <a:pPr marL="463550" lvl="1" indent="-263525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Without respect of persons, </a:t>
            </a:r>
            <a:r>
              <a:rPr lang="en-US" sz="4200" i="1" dirty="0">
                <a:solidFill>
                  <a:schemeClr val="tx1"/>
                </a:solidFill>
              </a:rPr>
              <a:t>Acts 17:30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64C65CE-66C5-447C-816C-CA7FB2F3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8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1B915-CA6E-4632-A2DA-A70AA3B1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98EE3D-8CD1-4C3F-BD1C-C98C9596463C}" type="slidenum">
              <a:rPr lang="en-US" sz="1200" smtClean="0"/>
              <a:pPr algn="r"/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549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06DD-90FF-4DF4-93A6-6E64132F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Repentance is Not…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98C2-E916-4B35-9057-36E890BE0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24911"/>
            <a:ext cx="10539398" cy="3394954"/>
          </a:xfrm>
        </p:spPr>
        <p:txBody>
          <a:bodyPr>
            <a:normAutofit/>
          </a:bodyPr>
          <a:lstStyle/>
          <a:p>
            <a:pPr marL="174625" indent="-1524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1" cap="small" dirty="0">
                <a:solidFill>
                  <a:schemeClr val="tx1"/>
                </a:solidFill>
              </a:rPr>
              <a:t>Denial or Cover-up of Sin, </a:t>
            </a:r>
            <a:r>
              <a:rPr lang="en-US" sz="4400" i="1" dirty="0">
                <a:solidFill>
                  <a:schemeClr val="tx1"/>
                </a:solidFill>
              </a:rPr>
              <a:t>Genesis 3:8; </a:t>
            </a:r>
            <a:br>
              <a:rPr lang="en-US" sz="4400" i="1" dirty="0">
                <a:solidFill>
                  <a:schemeClr val="tx1"/>
                </a:solidFill>
              </a:rPr>
            </a:br>
            <a:r>
              <a:rPr lang="en-US" sz="4400" i="1" dirty="0">
                <a:solidFill>
                  <a:schemeClr val="tx1"/>
                </a:solidFill>
              </a:rPr>
              <a:t>4:9-10; Proverbs 28:13</a:t>
            </a:r>
          </a:p>
          <a:p>
            <a:pPr marL="463550" lvl="1" indent="-263525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Sin is only “covered” when forgiven, </a:t>
            </a:r>
            <a:br>
              <a:rPr lang="en-US" sz="4200" dirty="0">
                <a:solidFill>
                  <a:schemeClr val="tx1"/>
                </a:solidFill>
              </a:rPr>
            </a:br>
            <a:r>
              <a:rPr lang="en-US" sz="4200" i="1" dirty="0">
                <a:solidFill>
                  <a:schemeClr val="tx1"/>
                </a:solidFill>
              </a:rPr>
              <a:t>Psalm 32:1-5; Acts 3:19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64C65CE-66C5-447C-816C-CA7FB2F3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8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1B915-CA6E-4632-A2DA-A70AA3B1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98EE3D-8CD1-4C3F-BD1C-C98C9596463C}" type="slidenum">
              <a:rPr lang="en-US" sz="1200" smtClean="0"/>
              <a:pPr algn="r"/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030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06DD-90FF-4DF4-93A6-6E64132F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Repentance is Not…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98C2-E916-4B35-9057-36E890BE0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42160"/>
            <a:ext cx="10539398" cy="41100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1" cap="small" dirty="0">
                <a:solidFill>
                  <a:schemeClr val="tx1"/>
                </a:solidFill>
              </a:rPr>
              <a:t>Being Sorry for Sin</a:t>
            </a:r>
            <a:endParaRPr lang="en-US" sz="4400" i="1" dirty="0">
              <a:solidFill>
                <a:schemeClr val="tx1"/>
              </a:solidFill>
            </a:endParaRPr>
          </a:p>
          <a:p>
            <a:pPr marL="463550" lvl="1" indent="-263525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Judas, </a:t>
            </a:r>
            <a:r>
              <a:rPr lang="en-US" sz="4200" i="1" dirty="0">
                <a:solidFill>
                  <a:schemeClr val="tx1"/>
                </a:solidFill>
              </a:rPr>
              <a:t>Matthew 27:3-5</a:t>
            </a:r>
          </a:p>
          <a:p>
            <a:pPr marL="463550" lvl="1" indent="-263525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Herod, </a:t>
            </a:r>
            <a:r>
              <a:rPr lang="en-US" sz="4200" i="1" dirty="0">
                <a:solidFill>
                  <a:schemeClr val="tx1"/>
                </a:solidFill>
              </a:rPr>
              <a:t>Mark 6:26</a:t>
            </a:r>
          </a:p>
          <a:p>
            <a:pPr marL="170942" indent="-2635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1" cap="small" dirty="0">
                <a:solidFill>
                  <a:schemeClr val="tx1"/>
                </a:solidFill>
              </a:rPr>
              <a:t>Not a Promise to Quit Sinning</a:t>
            </a:r>
            <a:r>
              <a:rPr lang="en-US" sz="4400" cap="small" dirty="0">
                <a:solidFill>
                  <a:schemeClr val="tx1"/>
                </a:solidFill>
              </a:rPr>
              <a:t>, </a:t>
            </a:r>
            <a:r>
              <a:rPr lang="en-US" sz="4400" i="1" dirty="0">
                <a:solidFill>
                  <a:schemeClr val="tx1"/>
                </a:solidFill>
              </a:rPr>
              <a:t>Luke 3:8, </a:t>
            </a:r>
            <a:br>
              <a:rPr lang="en-US" sz="4400" i="1" dirty="0">
                <a:solidFill>
                  <a:schemeClr val="tx1"/>
                </a:solidFill>
              </a:rPr>
            </a:br>
            <a:r>
              <a:rPr lang="en-US" sz="4400" i="1" dirty="0">
                <a:solidFill>
                  <a:schemeClr val="tx1"/>
                </a:solidFill>
              </a:rPr>
              <a:t>10-14</a:t>
            </a:r>
            <a:endParaRPr lang="en-US" sz="4400" cap="small" dirty="0">
              <a:solidFill>
                <a:schemeClr val="tx1"/>
              </a:solidFill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64C65CE-66C5-447C-816C-CA7FB2F3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8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1B915-CA6E-4632-A2DA-A70AA3B1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98EE3D-8CD1-4C3F-BD1C-C98C9596463C}" type="slidenum">
              <a:rPr lang="en-US" sz="1200" smtClean="0"/>
              <a:pPr algn="r"/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011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06DD-90FF-4DF4-93A6-6E64132F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Repentance is Not…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98C2-E916-4B35-9057-36E890BE0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6689"/>
            <a:ext cx="10676312" cy="44075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1" cap="small" dirty="0">
                <a:solidFill>
                  <a:schemeClr val="tx1"/>
                </a:solidFill>
              </a:rPr>
              <a:t>Confessing Sin, </a:t>
            </a:r>
            <a:r>
              <a:rPr lang="en-US" sz="4400" i="1" dirty="0">
                <a:solidFill>
                  <a:schemeClr val="tx1"/>
                </a:solidFill>
              </a:rPr>
              <a:t>Matthew 27:4</a:t>
            </a:r>
          </a:p>
          <a:p>
            <a:pPr marL="463550" lvl="1" indent="-263525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Repentance bears the fruit of confession</a:t>
            </a:r>
          </a:p>
          <a:p>
            <a:pPr marL="463550" lvl="1" indent="-263525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It is more than admitting sin, </a:t>
            </a:r>
            <a:r>
              <a:rPr lang="en-US" sz="4200" i="1" dirty="0">
                <a:solidFill>
                  <a:schemeClr val="tx1"/>
                </a:solidFill>
              </a:rPr>
              <a:t>1 Thess. 1:9</a:t>
            </a:r>
          </a:p>
          <a:p>
            <a:pPr marL="646430" lvl="2" indent="-263525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Going forward is not the repentance</a:t>
            </a:r>
          </a:p>
          <a:p>
            <a:pPr marL="646430" lvl="2" indent="-263525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Confessing sin without a change of heart is  reporting, not repenting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64C65CE-66C5-447C-816C-CA7FB2F3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8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1B915-CA6E-4632-A2DA-A70AA3B1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98EE3D-8CD1-4C3F-BD1C-C98C9596463C}" type="slidenum">
              <a:rPr lang="en-US" sz="1200" smtClean="0"/>
              <a:pPr algn="r"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850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{9ABB0373-E842-439D-B75D-4F406FCFEB65}tf33845126_win32</Template>
  <TotalTime>152</TotalTime>
  <Words>443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Calibri</vt:lpstr>
      <vt:lpstr>Franklin Gothic Book</vt:lpstr>
      <vt:lpstr>1_RetrospectVTI</vt:lpstr>
      <vt:lpstr>Repentance Basics</vt:lpstr>
      <vt:lpstr>Repentance in the Bible</vt:lpstr>
      <vt:lpstr>What is Repentance?</vt:lpstr>
      <vt:lpstr>What is Repentance?</vt:lpstr>
      <vt:lpstr>Repentance</vt:lpstr>
      <vt:lpstr>Who Needs to Repent?</vt:lpstr>
      <vt:lpstr>Repentance is Not…</vt:lpstr>
      <vt:lpstr>Repentance is Not…</vt:lpstr>
      <vt:lpstr>Repentance is Not…</vt:lpstr>
      <vt:lpstr>Repentance is Not…</vt:lpstr>
      <vt:lpstr>Repentance is Not…</vt:lpstr>
      <vt:lpstr>Repentance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Repentance Basics</dc:title>
  <dc:creator>Joe R Price</dc:creator>
  <cp:lastModifiedBy>Joe R</cp:lastModifiedBy>
  <cp:revision>62</cp:revision>
  <dcterms:created xsi:type="dcterms:W3CDTF">2021-06-11T15:09:50Z</dcterms:created>
  <dcterms:modified xsi:type="dcterms:W3CDTF">2021-06-13T23:07:24Z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