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00FF"/>
    <a:srgbClr val="006600"/>
    <a:srgbClr val="81E3E1"/>
    <a:srgbClr val="65DCD9"/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8" autoAdjust="0"/>
    <p:restoredTop sz="90929"/>
  </p:normalViewPr>
  <p:slideViewPr>
    <p:cSldViewPr>
      <p:cViewPr varScale="1">
        <p:scale>
          <a:sx n="100" d="100"/>
          <a:sy n="100" d="100"/>
        </p:scale>
        <p:origin x="83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255E641C-29F5-4E0D-9D48-7AEE08A73206}" type="datetimeFigureOut">
              <a:rPr lang="en-US"/>
              <a:pPr>
                <a:defRPr/>
              </a:pPr>
              <a:t>6/20/2021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fld id="{35F9D613-A8CF-4748-9231-D783C8A45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9E0F47-FED7-403F-9FA7-D32B429A039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C491C6-711C-48E9-9444-EBB657BFB16D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1BA562-7270-45A7-9C8A-10348FF6CB6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9322F-BF25-4573-9C8B-B87F5675B316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A2DB37-12AF-43C5-AC86-33F1A144391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F4DDD4-732C-4208-993C-697F68D1FFFC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4DC341-D179-4D13-8655-5AB4B69A7269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B3A7EC-C304-4E7F-AA5A-0DA94EB4EE6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1F8929-4276-45AA-B619-A1D4FD9DF1E5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15AA49-A795-4764-BC8E-3CC36896AD0F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AE813C-E765-4977-A723-37F9E097EBA3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55E979-7EE1-4697-99BC-7DA71CEBBDB1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E7B50B-EA3A-41C6-9913-0F11A1E1B463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503CEF-AA11-4FEF-AFF5-06483AD107A4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E9447-F1B1-4A34-9018-3EF367191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0B8E8-A0D4-4D1F-B1A6-9BB643B93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60B87-4639-4ED2-9816-D5B84A487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99C29-2962-4F02-B306-87CE72B09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7D821-462C-45E9-B124-059D49A5D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E0085-5BF4-412D-BFBB-67AE10190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02170-AAE0-4A18-AAF0-57C6A1850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8E5F6-7F9F-4F9A-9A87-936C1AFE2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9718C-E831-4438-8BD5-8E941CC47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67CB1-3A39-4209-92AF-429277006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327EA-B87B-48A5-808D-8CB598E72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</a:defRPr>
            </a:lvl1pPr>
          </a:lstStyle>
          <a:p>
            <a:pPr>
              <a:defRPr/>
            </a:pPr>
            <a:fld id="{390425E5-E154-4EEF-862A-CE7B83817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1729717"/>
            <a:ext cx="6105194" cy="2223537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Kingdom</a:t>
            </a:r>
            <a:b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US" sz="6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 Christ Exists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0DC3173B-5505-41B8-81F7-D8D965F59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08211B-861D-40F0-BBB7-F773F855AF88}"/>
              </a:ext>
            </a:extLst>
          </p:cNvPr>
          <p:cNvSpPr txBox="1"/>
          <p:nvPr/>
        </p:nvSpPr>
        <p:spPr>
          <a:xfrm>
            <a:off x="3045368" y="4191000"/>
            <a:ext cx="6251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Scripture Reading: Luke 1:26-33</a:t>
            </a:r>
          </a:p>
        </p:txBody>
      </p:sp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07720"/>
            <a:ext cx="9067800" cy="225448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Jesus Prophesied the Establishment of Kingdom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438400"/>
            <a:ext cx="10439400" cy="398586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1" dirty="0">
                <a:latin typeface="Arial Narrow" pitchFamily="34" charset="0"/>
              </a:rPr>
              <a:t>That generation would see the powerful arrival of the kingdom</a:t>
            </a:r>
            <a:r>
              <a:rPr lang="en-US" sz="4400" dirty="0">
                <a:latin typeface="Arial Narrow" pitchFamily="34" charset="0"/>
              </a:rPr>
              <a:t>, </a:t>
            </a:r>
            <a:r>
              <a:rPr lang="en-US" sz="4400" i="1" dirty="0">
                <a:latin typeface="Arial Narrow" pitchFamily="34" charset="0"/>
              </a:rPr>
              <a:t>Mark 9:1</a:t>
            </a:r>
          </a:p>
          <a:p>
            <a:pPr eaLnBrk="1" hangingPunct="1">
              <a:defRPr/>
            </a:pPr>
            <a:r>
              <a:rPr lang="en-US" sz="4400" b="1" dirty="0">
                <a:latin typeface="Arial Narrow" pitchFamily="34" charset="0"/>
              </a:rPr>
              <a:t>The Father’s good pleasure to give “you” </a:t>
            </a:r>
            <a:br>
              <a:rPr lang="en-US" sz="4400" b="1" dirty="0">
                <a:latin typeface="Arial Narrow" pitchFamily="34" charset="0"/>
              </a:rPr>
            </a:br>
            <a:r>
              <a:rPr lang="en-US" sz="4400" b="1" dirty="0">
                <a:latin typeface="Arial Narrow" pitchFamily="34" charset="0"/>
              </a:rPr>
              <a:t>the kingdom</a:t>
            </a:r>
            <a:r>
              <a:rPr lang="en-US" sz="4400" dirty="0">
                <a:latin typeface="Arial Narrow" pitchFamily="34" charset="0"/>
              </a:rPr>
              <a:t>,</a:t>
            </a:r>
            <a:r>
              <a:rPr lang="en-US" sz="4400" i="1" dirty="0">
                <a:latin typeface="Arial Narrow" pitchFamily="34" charset="0"/>
              </a:rPr>
              <a:t> Luke 12:32 </a:t>
            </a:r>
          </a:p>
          <a:p>
            <a:pPr lvl="1" eaLnBrk="1" hangingPunct="1">
              <a:defRPr/>
            </a:pPr>
            <a:r>
              <a:rPr lang="en-US" sz="4200" dirty="0">
                <a:latin typeface="Arial Narrow" pitchFamily="34" charset="0"/>
              </a:rPr>
              <a:t>Pentecost, </a:t>
            </a:r>
            <a:r>
              <a:rPr lang="en-US" sz="4200" i="1" dirty="0">
                <a:latin typeface="Arial Narrow" pitchFamily="34" charset="0"/>
              </a:rPr>
              <a:t>Luke 24:49; Acts 1:4-8; 2:1-4 (47)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2EF00044-9267-4CA7-8C13-5DF4E5E26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3487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95EED4A-EF43-4F33-A8A4-8A877E6A1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33E168-5D7D-43DB-9B86-818BD922F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4340"/>
            <a:ext cx="2540000" cy="28134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10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79400"/>
            <a:ext cx="9753600" cy="19812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5000" b="1" dirty="0">
                <a:solidFill>
                  <a:srgbClr val="006600"/>
                </a:solidFill>
                <a:latin typeface="Arial Narrow" pitchFamily="34" charset="0"/>
              </a:rPr>
              <a:t>The Kingdom was Proclaimed as Existing by the Apostles and Prophets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60600"/>
            <a:ext cx="10820400" cy="43180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Preaching the kingdom</a:t>
            </a:r>
            <a:r>
              <a:rPr lang="en-US" sz="4200" dirty="0">
                <a:latin typeface="Arial Narrow" pitchFamily="34" charset="0"/>
              </a:rPr>
              <a:t>, </a:t>
            </a:r>
            <a:r>
              <a:rPr lang="en-US" sz="4200" i="1" dirty="0">
                <a:latin typeface="Arial Narrow" pitchFamily="34" charset="0"/>
              </a:rPr>
              <a:t>Acts 8:12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Kingdom of God…Gospel of grace</a:t>
            </a:r>
            <a:r>
              <a:rPr lang="en-US" sz="4200" dirty="0">
                <a:latin typeface="Arial Narrow" pitchFamily="34" charset="0"/>
              </a:rPr>
              <a:t>, </a:t>
            </a:r>
            <a:r>
              <a:rPr lang="en-US" sz="4200" i="1" spc="-50" dirty="0">
                <a:latin typeface="Arial Narrow" pitchFamily="34" charset="0"/>
              </a:rPr>
              <a:t>Acts 20:25, 24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God calling people into kingdom by the gospel</a:t>
            </a:r>
            <a:r>
              <a:rPr lang="en-US" sz="4200" dirty="0">
                <a:latin typeface="Arial Narrow" pitchFamily="34" charset="0"/>
              </a:rPr>
              <a:t>,</a:t>
            </a:r>
            <a:r>
              <a:rPr lang="en-US" sz="4200" i="1" dirty="0">
                <a:latin typeface="Arial Narrow" pitchFamily="34" charset="0"/>
              </a:rPr>
              <a:t> </a:t>
            </a:r>
            <a:br>
              <a:rPr lang="en-US" sz="4200" i="1" dirty="0">
                <a:latin typeface="Arial Narrow" pitchFamily="34" charset="0"/>
              </a:rPr>
            </a:br>
            <a:r>
              <a:rPr lang="en-US" sz="4200" i="1" dirty="0">
                <a:latin typeface="Arial Narrow" pitchFamily="34" charset="0"/>
              </a:rPr>
              <a:t>1 Thess. 2:12; 2 Thess. 2:14 (Colossians 1:13)</a:t>
            </a:r>
            <a:endParaRPr lang="en-US" sz="4000" dirty="0">
              <a:latin typeface="Arial Narrow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John was a companion with Christians in the kingdom</a:t>
            </a:r>
            <a:r>
              <a:rPr lang="en-US" sz="4200" dirty="0">
                <a:latin typeface="Arial Narrow" pitchFamily="34" charset="0"/>
              </a:rPr>
              <a:t>, </a:t>
            </a:r>
            <a:r>
              <a:rPr lang="en-US" sz="4200" i="1" dirty="0">
                <a:latin typeface="Arial Narrow" pitchFamily="34" charset="0"/>
              </a:rPr>
              <a:t>Revelation 1:9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9B9EF907-E56B-4CBC-9073-099E4345C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" y="56991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47D4B4B-8C13-484C-94E4-F3A46DCB3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98C528-8148-42AA-A003-FD5DE46D2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8940"/>
            <a:ext cx="2540000" cy="28134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11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305800" cy="19812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Remission of Sins is Obtained in the Kingdom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662" y="2514600"/>
            <a:ext cx="11282338" cy="390966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Ruler over kings washed us in His blood</a:t>
            </a:r>
            <a:r>
              <a:rPr lang="en-US" sz="4200" dirty="0">
                <a:latin typeface="Arial Narrow" pitchFamily="34" charset="0"/>
              </a:rPr>
              <a:t>, </a:t>
            </a:r>
            <a:r>
              <a:rPr lang="en-US" sz="4200" i="1" dirty="0">
                <a:latin typeface="Arial Narrow" pitchFamily="34" charset="0"/>
              </a:rPr>
              <a:t>Rev. 1:5-6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>
                <a:latin typeface="Arial Narrow" pitchFamily="34" charset="0"/>
              </a:rPr>
              <a:t>Does Jesus rule over kings but not the saved?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>
                <a:latin typeface="Arial Narrow" pitchFamily="34" charset="0"/>
              </a:rPr>
              <a:t>Is Jesus a “ruler” without a “kingdom?”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Redeemed are a kingdom reigning on the earth</a:t>
            </a:r>
            <a:r>
              <a:rPr lang="en-US" sz="4200" dirty="0">
                <a:latin typeface="Arial Narrow" pitchFamily="34" charset="0"/>
              </a:rPr>
              <a:t>,</a:t>
            </a:r>
            <a:r>
              <a:rPr lang="en-US" sz="4200" i="1" dirty="0">
                <a:latin typeface="Arial Narrow" pitchFamily="34" charset="0"/>
              </a:rPr>
              <a:t> Revelation 5:9-10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5DD13D91-32DB-4876-88DB-4B77E02E0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262" y="51911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7A40177-0CEA-4D64-9477-609B8E6A9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D0E193-7245-4379-B323-91F0B475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1137" y="6531980"/>
            <a:ext cx="2540000" cy="32602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12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8839200" cy="19812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Salvation Depends on</a:t>
            </a:r>
            <a:b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</a:b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Entering the Kingdom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10972800" cy="4267200"/>
          </a:xfrm>
        </p:spPr>
        <p:txBody>
          <a:bodyPr/>
          <a:lstStyle/>
          <a:p>
            <a:pPr marL="228600" indent="-228600" eaLnBrk="1" hangingPunct="1">
              <a:spcBef>
                <a:spcPts val="600"/>
              </a:spcBef>
              <a:defRPr/>
            </a:pPr>
            <a:r>
              <a:rPr lang="en-US" sz="4000" b="1" dirty="0">
                <a:latin typeface="Arial Narrow" pitchFamily="34" charset="0"/>
              </a:rPr>
              <a:t>Press toward kingdom for salvation</a:t>
            </a:r>
            <a:r>
              <a:rPr lang="en-US" sz="4000" dirty="0">
                <a:latin typeface="Arial Narrow" pitchFamily="34" charset="0"/>
              </a:rPr>
              <a:t>, </a:t>
            </a:r>
            <a:r>
              <a:rPr lang="en-US" sz="4000" i="1" dirty="0">
                <a:latin typeface="Arial Narrow" pitchFamily="34" charset="0"/>
              </a:rPr>
              <a:t>Luke 16:16</a:t>
            </a:r>
          </a:p>
          <a:p>
            <a:pPr marL="228600" indent="-228600" eaLnBrk="1" hangingPunct="1">
              <a:spcBef>
                <a:spcPts val="600"/>
              </a:spcBef>
              <a:defRPr/>
            </a:pPr>
            <a:r>
              <a:rPr lang="en-US" sz="4000" b="1" dirty="0">
                <a:latin typeface="Arial Narrow" pitchFamily="34" charset="0"/>
              </a:rPr>
              <a:t>New birth to enter the kingdom</a:t>
            </a:r>
            <a:r>
              <a:rPr lang="en-US" sz="4000" dirty="0">
                <a:latin typeface="Arial Narrow" pitchFamily="34" charset="0"/>
              </a:rPr>
              <a:t>, </a:t>
            </a:r>
            <a:r>
              <a:rPr lang="en-US" sz="4000" i="1" dirty="0">
                <a:latin typeface="Arial Narrow" pitchFamily="34" charset="0"/>
              </a:rPr>
              <a:t>John 3:3-5</a:t>
            </a:r>
          </a:p>
          <a:p>
            <a:pPr marL="228600" indent="-228600" eaLnBrk="1" hangingPunct="1">
              <a:spcBef>
                <a:spcPts val="600"/>
              </a:spcBef>
              <a:defRPr/>
            </a:pPr>
            <a:r>
              <a:rPr lang="en-US" sz="4000" b="1" dirty="0">
                <a:latin typeface="Arial Narrow" pitchFamily="34" charset="0"/>
              </a:rPr>
              <a:t>Mercy…forgiveness</a:t>
            </a:r>
            <a:r>
              <a:rPr lang="en-US" sz="4000" dirty="0">
                <a:latin typeface="Arial Narrow" pitchFamily="34" charset="0"/>
              </a:rPr>
              <a:t>,</a:t>
            </a:r>
            <a:r>
              <a:rPr lang="en-US" sz="4000" i="1" dirty="0">
                <a:latin typeface="Arial Narrow" pitchFamily="34" charset="0"/>
              </a:rPr>
              <a:t> Acts 13:32-39 (Psalm 2:7)</a:t>
            </a:r>
          </a:p>
          <a:p>
            <a:pPr marL="228600" indent="-228600" eaLnBrk="1" hangingPunct="1">
              <a:spcBef>
                <a:spcPts val="600"/>
              </a:spcBef>
              <a:defRPr/>
            </a:pPr>
            <a:r>
              <a:rPr lang="en-US" sz="4000" b="1" dirty="0">
                <a:latin typeface="Arial Narrow" pitchFamily="34" charset="0"/>
              </a:rPr>
              <a:t>Delivered out of darkness and conveyed into the kingdom (</a:t>
            </a:r>
            <a:r>
              <a:rPr lang="en-US" sz="4000" b="1" cap="small" dirty="0">
                <a:latin typeface="Arial Narrow" pitchFamily="34" charset="0"/>
              </a:rPr>
              <a:t>redemption</a:t>
            </a:r>
            <a:r>
              <a:rPr lang="en-US" sz="4000" b="1" dirty="0">
                <a:latin typeface="Arial Narrow" pitchFamily="34" charset="0"/>
              </a:rPr>
              <a:t>)</a:t>
            </a:r>
            <a:r>
              <a:rPr lang="en-US" sz="4000" dirty="0">
                <a:latin typeface="Arial Narrow" pitchFamily="34" charset="0"/>
              </a:rPr>
              <a:t>, </a:t>
            </a:r>
            <a:r>
              <a:rPr lang="en-US" sz="4000" i="1" dirty="0">
                <a:latin typeface="Arial Narrow" pitchFamily="34" charset="0"/>
              </a:rPr>
              <a:t>Colossians 1:13-14</a:t>
            </a:r>
          </a:p>
          <a:p>
            <a:pPr marL="628650" lvl="1" indent="-228600" eaLnBrk="1" hangingPunct="1">
              <a:spcBef>
                <a:spcPts val="600"/>
              </a:spcBef>
              <a:defRPr/>
            </a:pPr>
            <a:r>
              <a:rPr lang="en-US" sz="3800" dirty="0">
                <a:latin typeface="Arial Narrow" pitchFamily="34" charset="0"/>
              </a:rPr>
              <a:t>Saved are added to the church (kingdom), </a:t>
            </a:r>
            <a:r>
              <a:rPr lang="en-US" sz="3800" i="1" dirty="0">
                <a:latin typeface="Arial Narrow" pitchFamily="34" charset="0"/>
              </a:rPr>
              <a:t>Acts 2:47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8964DA4A-068C-406F-A447-E45092168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1911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EE159385-F4CA-40AF-B7D8-ABEFB8E74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5B1381-9C88-4E1A-80AE-9A16D3B7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88213" y="6472735"/>
            <a:ext cx="609600" cy="28134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13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26408"/>
            <a:ext cx="9525000" cy="20574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Our Daily Purpose and Priority Must be the Kingdom of God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10934700" cy="3609975"/>
          </a:xfrm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4400" b="1" dirty="0">
                <a:latin typeface="Arial Narrow" pitchFamily="34" charset="0"/>
              </a:rPr>
              <a:t>Our duty to advance the kingdom</a:t>
            </a:r>
            <a:r>
              <a:rPr lang="en-US" sz="4400" dirty="0">
                <a:latin typeface="Arial Narrow" pitchFamily="34" charset="0"/>
              </a:rPr>
              <a:t>, </a:t>
            </a:r>
            <a:r>
              <a:rPr lang="en-US" sz="4400" i="1" dirty="0">
                <a:latin typeface="Arial Narrow" pitchFamily="34" charset="0"/>
              </a:rPr>
              <a:t>Matthew 6:33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4000" dirty="0">
                <a:latin typeface="Arial Narrow" pitchFamily="34" charset="0"/>
              </a:rPr>
              <a:t>By making the King’s will our priority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4000" dirty="0">
                <a:latin typeface="Arial Narrow" pitchFamily="34" charset="0"/>
              </a:rPr>
              <a:t>Our interests, motives, objectives, and conduct are </a:t>
            </a:r>
            <a:br>
              <a:rPr lang="en-US" sz="4000" dirty="0">
                <a:latin typeface="Arial Narrow" pitchFamily="34" charset="0"/>
              </a:rPr>
            </a:br>
            <a:r>
              <a:rPr lang="en-US" sz="4000" dirty="0">
                <a:latin typeface="Arial Narrow" pitchFamily="34" charset="0"/>
              </a:rPr>
              <a:t>for the kingdom’s honor and advancement </a:t>
            </a:r>
            <a:endParaRPr lang="en-US" sz="4000" i="1" dirty="0">
              <a:latin typeface="Arial Narrow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4400" b="1" dirty="0">
                <a:latin typeface="Arial Narrow" pitchFamily="34" charset="0"/>
              </a:rPr>
              <a:t>Fit for the kingdom</a:t>
            </a:r>
            <a:r>
              <a:rPr lang="en-US" sz="4400" dirty="0">
                <a:latin typeface="Arial Narrow" pitchFamily="34" charset="0"/>
              </a:rPr>
              <a:t>,</a:t>
            </a:r>
            <a:r>
              <a:rPr lang="en-US" sz="4400" i="1" dirty="0">
                <a:latin typeface="Arial Narrow" pitchFamily="34" charset="0"/>
              </a:rPr>
              <a:t> Luke 9:62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6F35DA36-691B-4F1C-8463-6C4147917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8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2637AC1F-F301-4BA0-8886-50F55F98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57225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F79D5A-BCCD-4011-9524-DB4372DCA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69606" y="6502897"/>
            <a:ext cx="2540000" cy="326021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14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8305800" cy="19812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600" b="1" dirty="0">
                <a:solidFill>
                  <a:srgbClr val="006600"/>
                </a:solidFill>
                <a:latin typeface="Arial Narrow" pitchFamily="34" charset="0"/>
              </a:rPr>
              <a:t>The Kingdom of Christ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799"/>
            <a:ext cx="11049000" cy="399097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>
                <a:latin typeface="Arial Narrow" pitchFamily="34" charset="0"/>
              </a:rPr>
              <a:t>Kingdom of Christ exists today</a:t>
            </a:r>
          </a:p>
          <a:p>
            <a:pPr eaLnBrk="1" hangingPunct="1">
              <a:defRPr/>
            </a:pPr>
            <a:r>
              <a:rPr lang="en-US" sz="4400" dirty="0">
                <a:latin typeface="Arial Narrow" pitchFamily="34" charset="0"/>
              </a:rPr>
              <a:t>It is mighty and glorious, </a:t>
            </a:r>
            <a:r>
              <a:rPr lang="en-US" sz="4400" i="1" dirty="0">
                <a:latin typeface="Arial Narrow" pitchFamily="34" charset="0"/>
              </a:rPr>
              <a:t>Hebrews 12:28</a:t>
            </a:r>
          </a:p>
          <a:p>
            <a:pPr eaLnBrk="1" hangingPunct="1">
              <a:defRPr/>
            </a:pPr>
            <a:r>
              <a:rPr lang="en-US" sz="4400" dirty="0">
                <a:latin typeface="Arial Narrow" pitchFamily="34" charset="0"/>
              </a:rPr>
              <a:t>We must live in Christ’s kingdom </a:t>
            </a:r>
            <a:r>
              <a:rPr lang="en-US" sz="4400" i="1" u="sng" dirty="0">
                <a:latin typeface="Arial Narrow" pitchFamily="34" charset="0"/>
              </a:rPr>
              <a:t>now</a:t>
            </a:r>
            <a:r>
              <a:rPr lang="en-US" sz="4400" dirty="0">
                <a:latin typeface="Arial Narrow" pitchFamily="34" charset="0"/>
              </a:rPr>
              <a:t> in order to enter everlasting kingdom </a:t>
            </a:r>
            <a:r>
              <a:rPr lang="en-US" sz="4400" i="1" u="sng" dirty="0">
                <a:latin typeface="Arial Narrow" pitchFamily="34" charset="0"/>
              </a:rPr>
              <a:t>later</a:t>
            </a:r>
            <a:r>
              <a:rPr lang="en-US" sz="4400" dirty="0">
                <a:latin typeface="Arial Narrow" pitchFamily="34" charset="0"/>
              </a:rPr>
              <a:t>, </a:t>
            </a:r>
            <a:r>
              <a:rPr lang="en-US" sz="4400" i="1" dirty="0">
                <a:latin typeface="Arial Narrow" pitchFamily="34" charset="0"/>
              </a:rPr>
              <a:t>2 Peter 1:10-11</a:t>
            </a:r>
          </a:p>
          <a:p>
            <a:pPr eaLnBrk="1" hangingPunct="1">
              <a:defRPr/>
            </a:pPr>
            <a:r>
              <a:rPr lang="en-US" sz="4400" dirty="0">
                <a:latin typeface="Arial Narrow" pitchFamily="34" charset="0"/>
              </a:rPr>
              <a:t>Hear God’s call and enter the kingdom today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D6CB354-0341-4EC5-AD6B-890DCECC2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pic>
        <p:nvPicPr>
          <p:cNvPr id="8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71EF9985-A67C-4E64-89D5-AAC8897AA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57225"/>
            <a:ext cx="1452538" cy="14001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D328CF-C1E0-45D3-A9F4-98B3787A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2400" y="6510760"/>
            <a:ext cx="457200" cy="32602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15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28600" y="889843"/>
            <a:ext cx="5410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dirty="0">
                <a:latin typeface="Arial Narrow" pitchFamily="34" charset="0"/>
              </a:rPr>
              <a:t>“He will be great, and will be called the Son of the Highest; and the Lord God will give Him the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throne of</a:t>
            </a:r>
            <a:r>
              <a:rPr lang="en-US" sz="3600" dirty="0">
                <a:latin typeface="Arial Narrow" pitchFamily="34" charset="0"/>
              </a:rPr>
              <a:t> His father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David</a:t>
            </a:r>
            <a:r>
              <a:rPr lang="en-US" sz="3600" dirty="0">
                <a:latin typeface="Arial Narrow" pitchFamily="34" charset="0"/>
              </a:rPr>
              <a:t>. And He will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reign</a:t>
            </a:r>
            <a:r>
              <a:rPr lang="en-US" sz="3600" dirty="0">
                <a:latin typeface="Arial Narrow" pitchFamily="34" charset="0"/>
              </a:rPr>
              <a:t> over the house of Jacob forever, and of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His kingdom</a:t>
            </a:r>
            <a:r>
              <a:rPr lang="en-US" sz="3600" dirty="0">
                <a:latin typeface="Arial Narrow" pitchFamily="34" charset="0"/>
              </a:rPr>
              <a:t> there will be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no end</a:t>
            </a:r>
            <a:r>
              <a:rPr lang="en-US" sz="3600" dirty="0">
                <a:latin typeface="Arial Narrow" pitchFamily="34" charset="0"/>
              </a:rPr>
              <a:t>.” </a:t>
            </a:r>
            <a:r>
              <a:rPr lang="en-US" sz="3600" i="1" dirty="0">
                <a:solidFill>
                  <a:srgbClr val="0000FF"/>
                </a:solidFill>
                <a:latin typeface="Arial Narrow" pitchFamily="34" charset="0"/>
              </a:rPr>
              <a:t>(Luke 1:32-33)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829300" y="274508"/>
            <a:ext cx="6096000" cy="63401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rgbClr val="0000FF"/>
                </a:solidFill>
                <a:latin typeface="Arial Narrow" pitchFamily="34" charset="0"/>
              </a:rPr>
              <a:t>Psalm 2:6-7: </a:t>
            </a:r>
            <a:r>
              <a:rPr lang="en-US" sz="3600" dirty="0">
                <a:latin typeface="Arial Narrow" pitchFamily="34" charset="0"/>
              </a:rPr>
              <a:t>“I have set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my king</a:t>
            </a:r>
            <a:r>
              <a:rPr lang="en-US" sz="3600" dirty="0">
                <a:latin typeface="Arial Narrow" pitchFamily="34" charset="0"/>
              </a:rPr>
              <a:t> </a:t>
            </a:r>
            <a:br>
              <a:rPr lang="en-US" sz="3600" dirty="0">
                <a:latin typeface="Arial Narrow" pitchFamily="34" charset="0"/>
              </a:rPr>
            </a:br>
            <a:r>
              <a:rPr lang="en-US" sz="3600" dirty="0">
                <a:latin typeface="Arial Narrow" pitchFamily="34" charset="0"/>
              </a:rPr>
              <a:t>on my holy hill of Zion”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rgbClr val="0000FF"/>
                </a:solidFill>
                <a:latin typeface="Arial Narrow" pitchFamily="34" charset="0"/>
              </a:rPr>
              <a:t>Psalm 110:1-3: </a:t>
            </a:r>
            <a:r>
              <a:rPr lang="en-US" sz="3600" dirty="0">
                <a:latin typeface="Arial Narrow" pitchFamily="34" charset="0"/>
              </a:rPr>
              <a:t>“The Lord said to my Lord, ‘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Sit at My right hand</a:t>
            </a:r>
            <a:r>
              <a:rPr lang="en-US" sz="3600" dirty="0">
                <a:latin typeface="Arial Narrow" pitchFamily="34" charset="0"/>
              </a:rPr>
              <a:t>, Till I make your enemies your footstool’”</a:t>
            </a:r>
          </a:p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rgbClr val="0000FF"/>
                </a:solidFill>
                <a:latin typeface="Arial Narrow" pitchFamily="34" charset="0"/>
              </a:rPr>
              <a:t>Psalm 132:11: </a:t>
            </a:r>
            <a:r>
              <a:rPr lang="en-US" sz="3600" dirty="0">
                <a:latin typeface="Arial Narrow" pitchFamily="34" charset="0"/>
              </a:rPr>
              <a:t>“The LORD has sworn in truth to David; He will not turn from it: ‘I will set upon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your throne</a:t>
            </a:r>
            <a:r>
              <a:rPr lang="en-US" sz="3600" dirty="0">
                <a:latin typeface="Arial Narrow" pitchFamily="34" charset="0"/>
              </a:rPr>
              <a:t> the fruit of your body.’”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8770E90-6927-41EE-960B-DACADF570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9DA11F-C832-4F19-9019-48A56341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23684" y="6583492"/>
            <a:ext cx="2540000" cy="274508"/>
          </a:xfrm>
        </p:spPr>
        <p:txBody>
          <a:bodyPr/>
          <a:lstStyle/>
          <a:p>
            <a:pPr>
              <a:defRPr/>
            </a:pPr>
            <a:fld id="{DE79718C-E831-4438-8BD5-8E941CC472D6}" type="slidenum">
              <a:rPr lang="en-US" sz="1200" smtClean="0">
                <a:latin typeface="Arial Narrow" panose="020B0606020202030204" pitchFamily="34" charset="0"/>
              </a:rPr>
              <a:pPr>
                <a:defRPr/>
              </a:pPr>
              <a:t>2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4" grpId="0" uiExpand="1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638800" y="58846"/>
            <a:ext cx="6223000" cy="67403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rgbClr val="0000FF"/>
                </a:solidFill>
                <a:latin typeface="Arial Narrow" pitchFamily="34" charset="0"/>
              </a:rPr>
              <a:t>Isaiah 9:6-7:</a:t>
            </a:r>
            <a:r>
              <a:rPr lang="en-US" sz="3600" dirty="0">
                <a:latin typeface="Arial Narrow" pitchFamily="34" charset="0"/>
              </a:rPr>
              <a:t> “For unto us a child is born, unto us a Son is given; and the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government</a:t>
            </a:r>
            <a:r>
              <a:rPr lang="en-US" sz="3600" dirty="0">
                <a:latin typeface="Arial Narrow" pitchFamily="34" charset="0"/>
              </a:rPr>
              <a:t> will be upon His shoulder… Of the increase of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His government</a:t>
            </a:r>
            <a:r>
              <a:rPr lang="en-US" sz="3600" dirty="0">
                <a:latin typeface="Arial Narrow" pitchFamily="34" charset="0"/>
              </a:rPr>
              <a:t> and peace there will be no end,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upon the throne of David and over His kingdom</a:t>
            </a:r>
            <a:r>
              <a:rPr lang="en-US" sz="3600" dirty="0">
                <a:latin typeface="Arial Narrow" pitchFamily="34" charset="0"/>
              </a:rPr>
              <a:t>, to order it and establish it with judgment and justice from that time forward, even forever. The zeal of the LORD of hosts will perform this.”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EA2FC405-39F2-42FC-955E-9D65C4221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01" y="889842"/>
            <a:ext cx="5410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dirty="0">
                <a:latin typeface="Arial Narrow" pitchFamily="34" charset="0"/>
              </a:rPr>
              <a:t>“He will be great, and will be called the Son of the Highest; and the Lord God will give Him the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throne of</a:t>
            </a:r>
            <a:r>
              <a:rPr lang="en-US" sz="3600" dirty="0">
                <a:latin typeface="Arial Narrow" pitchFamily="34" charset="0"/>
              </a:rPr>
              <a:t> His father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David</a:t>
            </a:r>
            <a:r>
              <a:rPr lang="en-US" sz="3600" dirty="0">
                <a:latin typeface="Arial Narrow" pitchFamily="34" charset="0"/>
              </a:rPr>
              <a:t>. And He will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reign</a:t>
            </a:r>
            <a:r>
              <a:rPr lang="en-US" sz="3600" dirty="0">
                <a:latin typeface="Arial Narrow" pitchFamily="34" charset="0"/>
              </a:rPr>
              <a:t> over the house of Jacob forever, and of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His kingdom</a:t>
            </a:r>
            <a:r>
              <a:rPr lang="en-US" sz="3600" dirty="0">
                <a:latin typeface="Arial Narrow" pitchFamily="34" charset="0"/>
              </a:rPr>
              <a:t> there will be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no end</a:t>
            </a:r>
            <a:r>
              <a:rPr lang="en-US" sz="3600" dirty="0">
                <a:latin typeface="Arial Narrow" pitchFamily="34" charset="0"/>
              </a:rPr>
              <a:t>.” </a:t>
            </a:r>
            <a:r>
              <a:rPr lang="en-US" sz="3600" i="1" dirty="0">
                <a:solidFill>
                  <a:srgbClr val="0000FF"/>
                </a:solidFill>
                <a:latin typeface="Arial Narrow" pitchFamily="34" charset="0"/>
              </a:rPr>
              <a:t>(Luke 1:32-33)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71C333D-BDEB-47A4-9479-C8093BA6A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65D5B4-7D22-4268-AE32-1F59817B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24471" y="6511776"/>
            <a:ext cx="304800" cy="281340"/>
          </a:xfrm>
        </p:spPr>
        <p:txBody>
          <a:bodyPr/>
          <a:lstStyle/>
          <a:p>
            <a:pPr>
              <a:defRPr/>
            </a:pPr>
            <a:fld id="{DE79718C-E831-4438-8BD5-8E941CC472D6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3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603201" y="231684"/>
            <a:ext cx="6395798" cy="63555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en-US" sz="3600" dirty="0">
                <a:solidFill>
                  <a:srgbClr val="0000FF"/>
                </a:solidFill>
                <a:latin typeface="Arial Narrow" pitchFamily="34" charset="0"/>
              </a:rPr>
              <a:t>Daniel 2:44: </a:t>
            </a:r>
            <a:r>
              <a:rPr lang="en-US" sz="3600" dirty="0">
                <a:latin typeface="Arial Narrow" pitchFamily="34" charset="0"/>
              </a:rPr>
              <a:t>“And in the days of these kings the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God</a:t>
            </a:r>
            <a:r>
              <a:rPr lang="en-US" sz="3600" dirty="0">
                <a:latin typeface="Arial Narrow" pitchFamily="34" charset="0"/>
              </a:rPr>
              <a:t> of heaven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will set up a kingdom</a:t>
            </a:r>
            <a:r>
              <a:rPr lang="en-US" sz="3600" dirty="0">
                <a:latin typeface="Arial Narrow" pitchFamily="34" charset="0"/>
              </a:rPr>
              <a:t> which shall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never be destroyed</a:t>
            </a:r>
            <a:r>
              <a:rPr lang="en-US" sz="3600" dirty="0">
                <a:latin typeface="Arial Narrow" pitchFamily="34" charset="0"/>
              </a:rPr>
              <a:t>; and the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kingdom</a:t>
            </a:r>
            <a:r>
              <a:rPr lang="en-US" sz="3600" dirty="0">
                <a:latin typeface="Arial Narrow" pitchFamily="34" charset="0"/>
              </a:rPr>
              <a:t> shall not be left to other people; it shall break in pieces and consume all these kingdoms, and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it shall stand forever</a:t>
            </a:r>
            <a:r>
              <a:rPr lang="en-US" sz="3600" dirty="0">
                <a:latin typeface="Arial Narrow" pitchFamily="34" charset="0"/>
              </a:rPr>
              <a:t>.”</a:t>
            </a:r>
          </a:p>
          <a:p>
            <a:pPr>
              <a:spcBef>
                <a:spcPts val="600"/>
              </a:spcBef>
              <a:defRPr/>
            </a:pPr>
            <a:endParaRPr lang="en-US" sz="600" dirty="0">
              <a:latin typeface="Arial Narrow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0000FF"/>
                </a:solidFill>
                <a:latin typeface="Arial Narrow" pitchFamily="34" charset="0"/>
              </a:rPr>
              <a:t>Daniel 7:14: </a:t>
            </a:r>
            <a:r>
              <a:rPr lang="en-US" sz="3600" dirty="0">
                <a:latin typeface="Arial Narrow" pitchFamily="34" charset="0"/>
              </a:rPr>
              <a:t>“…everlasting dominion…and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His</a:t>
            </a:r>
            <a:r>
              <a:rPr lang="en-US" sz="3600" dirty="0">
                <a:latin typeface="Arial Narrow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kingdom</a:t>
            </a:r>
            <a:r>
              <a:rPr lang="en-US" sz="3600" dirty="0">
                <a:latin typeface="Arial Narrow" pitchFamily="34" charset="0"/>
              </a:rPr>
              <a:t>… shall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not</a:t>
            </a:r>
            <a:r>
              <a:rPr lang="en-US" sz="3600" dirty="0">
                <a:latin typeface="Arial Narrow" pitchFamily="34" charset="0"/>
              </a:rPr>
              <a:t> be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destroyed</a:t>
            </a:r>
            <a:r>
              <a:rPr lang="en-US" sz="3600" dirty="0">
                <a:latin typeface="Arial Narrow" pitchFamily="34" charset="0"/>
              </a:rPr>
              <a:t>.”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A9EEA5E-865B-48C9-82DA-CF3C881EC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7C07BBCD-4A4F-456B-97A2-CF6AA92D6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001" y="889842"/>
            <a:ext cx="5410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dirty="0">
                <a:latin typeface="Arial Narrow" pitchFamily="34" charset="0"/>
              </a:rPr>
              <a:t>“He will be great, and will be called the Son of the Highest; and the Lord God will give Him the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throne of</a:t>
            </a:r>
            <a:r>
              <a:rPr lang="en-US" sz="3600" dirty="0">
                <a:latin typeface="Arial Narrow" pitchFamily="34" charset="0"/>
              </a:rPr>
              <a:t> His father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David</a:t>
            </a:r>
            <a:r>
              <a:rPr lang="en-US" sz="3600" dirty="0">
                <a:latin typeface="Arial Narrow" pitchFamily="34" charset="0"/>
              </a:rPr>
              <a:t>. And He will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reign</a:t>
            </a:r>
            <a:r>
              <a:rPr lang="en-US" sz="3600" dirty="0">
                <a:latin typeface="Arial Narrow" pitchFamily="34" charset="0"/>
              </a:rPr>
              <a:t> over the house of Jacob forever, and of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His kingdom</a:t>
            </a:r>
            <a:r>
              <a:rPr lang="en-US" sz="3600" dirty="0">
                <a:latin typeface="Arial Narrow" pitchFamily="34" charset="0"/>
              </a:rPr>
              <a:t> there will be </a:t>
            </a: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no end</a:t>
            </a:r>
            <a:r>
              <a:rPr lang="en-US" sz="3600" dirty="0">
                <a:latin typeface="Arial Narrow" pitchFamily="34" charset="0"/>
              </a:rPr>
              <a:t>.” </a:t>
            </a:r>
            <a:r>
              <a:rPr lang="en-US" sz="3600" i="1" dirty="0">
                <a:solidFill>
                  <a:srgbClr val="0000FF"/>
                </a:solidFill>
                <a:latin typeface="Arial Narrow" pitchFamily="34" charset="0"/>
              </a:rPr>
              <a:t>(Luke 1:32-33)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39EEB2-3FFF-423C-8E3D-E053B94C5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11000" y="6609610"/>
            <a:ext cx="378542" cy="281340"/>
          </a:xfrm>
        </p:spPr>
        <p:txBody>
          <a:bodyPr/>
          <a:lstStyle/>
          <a:p>
            <a:pPr>
              <a:defRPr/>
            </a:pPr>
            <a:fld id="{DE79718C-E831-4438-8BD5-8E941CC472D6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4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9796438" cy="22860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Jesus Christ and His Kingdom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11168038" cy="40386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4600" b="1" dirty="0">
                <a:latin typeface="Arial Narrow" pitchFamily="34" charset="0"/>
              </a:rPr>
              <a:t>Kingdom</a:t>
            </a:r>
            <a:r>
              <a:rPr lang="en-US" sz="4600" dirty="0">
                <a:latin typeface="Arial Narrow" pitchFamily="34" charset="0"/>
              </a:rPr>
              <a:t>: “Sovereignty, royal power, dominion... a realm;” “the territory subject to the rule of a king”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4600" dirty="0">
                <a:latin typeface="Arial Narrow" pitchFamily="34" charset="0"/>
              </a:rPr>
              <a:t>If Jesus is a King, then He has a kingdom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4600" dirty="0">
                <a:latin typeface="Arial Narrow" pitchFamily="34" charset="0"/>
              </a:rPr>
              <a:t>If there is no kingdom today, then He is not a</a:t>
            </a:r>
            <a:br>
              <a:rPr lang="en-US" sz="4600" dirty="0">
                <a:latin typeface="Arial Narrow" pitchFamily="34" charset="0"/>
              </a:rPr>
            </a:br>
            <a:r>
              <a:rPr lang="en-US" sz="4600" dirty="0">
                <a:latin typeface="Arial Narrow" pitchFamily="34" charset="0"/>
              </a:rPr>
              <a:t>King </a:t>
            </a:r>
            <a:r>
              <a:rPr lang="en-US" sz="4600" i="1" dirty="0">
                <a:latin typeface="Arial Narrow" pitchFamily="34" charset="0"/>
              </a:rPr>
              <a:t>(Hebrews 12:28)</a:t>
            </a:r>
          </a:p>
        </p:txBody>
      </p:sp>
      <p:pic>
        <p:nvPicPr>
          <p:cNvPr id="5124" name="Picture 4" descr="C:\Documents and Settings\Joe\My Documents\My Pictures\king of kin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4291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BED1C65-4E7A-46E8-8C59-94D3C953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C28866-68DE-48D0-ABCE-0DC9D47F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4619" y="6530425"/>
            <a:ext cx="2540000" cy="32602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5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81000"/>
            <a:ext cx="8763000" cy="19812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Jesus Announced the Approach of the Kingdom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895600"/>
            <a:ext cx="10058400" cy="30480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defRPr/>
            </a:pPr>
            <a:r>
              <a:rPr lang="en-US" sz="4600" b="1" dirty="0">
                <a:latin typeface="Arial Narrow" pitchFamily="34" charset="0"/>
              </a:rPr>
              <a:t>The kingdom was “at hand,” </a:t>
            </a:r>
            <a:r>
              <a:rPr lang="en-US" sz="4600" i="1" dirty="0">
                <a:latin typeface="Arial Narrow" pitchFamily="34" charset="0"/>
              </a:rPr>
              <a:t>Matthew 4:17</a:t>
            </a:r>
          </a:p>
          <a:p>
            <a:pPr lvl="1" eaLnBrk="1" hangingPunct="1">
              <a:spcBef>
                <a:spcPts val="1800"/>
              </a:spcBef>
              <a:defRPr/>
            </a:pPr>
            <a:r>
              <a:rPr lang="en-US" sz="4200" dirty="0">
                <a:latin typeface="Arial Narrow" pitchFamily="34" charset="0"/>
              </a:rPr>
              <a:t>To be near, close </a:t>
            </a:r>
            <a:r>
              <a:rPr lang="en-US" sz="4200" i="1" dirty="0">
                <a:latin typeface="Arial Narrow" pitchFamily="34" charset="0"/>
              </a:rPr>
              <a:t>(Matthew 26:18, 45-46)</a:t>
            </a:r>
          </a:p>
          <a:p>
            <a:pPr lvl="1" eaLnBrk="1" hangingPunct="1">
              <a:spcBef>
                <a:spcPts val="1800"/>
              </a:spcBef>
              <a:defRPr/>
            </a:pPr>
            <a:r>
              <a:rPr lang="en-US" sz="4200" dirty="0">
                <a:latin typeface="Arial Narrow" pitchFamily="34" charset="0"/>
              </a:rPr>
              <a:t>Kingdom has come near, </a:t>
            </a:r>
            <a:r>
              <a:rPr lang="en-US" sz="4200" i="1" dirty="0">
                <a:latin typeface="Arial Narrow" pitchFamily="34" charset="0"/>
              </a:rPr>
              <a:t>Luke 10:9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205AEE53-EACD-4018-9802-B36FDB8A6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7151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493DA6A-3B16-4F3B-B691-9F8683C30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4A82A3-6D04-4523-A721-4B124BEAC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2735"/>
            <a:ext cx="2540000" cy="28134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6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8229600" cy="19050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Jesus Preached the Gospel of the Kingdom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590800"/>
            <a:ext cx="10515600" cy="383346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n-US" sz="4600" b="1" dirty="0">
                <a:latin typeface="Arial Narrow" pitchFamily="34" charset="0"/>
              </a:rPr>
              <a:t>Good news of the kingdom</a:t>
            </a:r>
            <a:r>
              <a:rPr lang="en-US" sz="4600" dirty="0">
                <a:latin typeface="Arial Narrow" pitchFamily="34" charset="0"/>
              </a:rPr>
              <a:t>, </a:t>
            </a:r>
            <a:r>
              <a:rPr lang="en-US" sz="4600" i="1" dirty="0">
                <a:latin typeface="Arial Narrow" pitchFamily="34" charset="0"/>
              </a:rPr>
              <a:t>Matthew 4:23 (Luke 9:11)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n-US" sz="4600" b="1" dirty="0">
                <a:latin typeface="Arial Narrow" pitchFamily="34" charset="0"/>
              </a:rPr>
              <a:t>Gospel is the “word of the kingdom” that teaches us how to live in the kingdom, </a:t>
            </a:r>
            <a:br>
              <a:rPr lang="en-US" sz="4600" b="1" dirty="0">
                <a:latin typeface="Arial Narrow" pitchFamily="34" charset="0"/>
              </a:rPr>
            </a:br>
            <a:r>
              <a:rPr lang="en-US" sz="4600" i="1" dirty="0">
                <a:latin typeface="Arial Narrow" pitchFamily="34" charset="0"/>
              </a:rPr>
              <a:t>Matthew 13:10-11, 18-19 (Matt. 5-7)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F9A837B4-FFD0-4DAB-A678-4697F0AF9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31" y="63341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9CD8738-5F53-4B2F-95E5-38DF022CF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30313D-410D-4058-B278-01E8602B6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29054"/>
            <a:ext cx="2540000" cy="22860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7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42887"/>
            <a:ext cx="9224938" cy="19812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Jesus Identified His Kingdom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10972800" cy="3886200"/>
          </a:xfrm>
        </p:spPr>
        <p:txBody>
          <a:bodyPr/>
          <a:lstStyle/>
          <a:p>
            <a:pPr marL="228600" indent="-228600" eaLnBrk="1" hangingPunct="1">
              <a:spcBef>
                <a:spcPts val="1500"/>
              </a:spcBef>
              <a:defRPr/>
            </a:pPr>
            <a:r>
              <a:rPr lang="en-US" sz="4400" b="1" dirty="0">
                <a:latin typeface="Arial Narrow" pitchFamily="34" charset="0"/>
              </a:rPr>
              <a:t>Church of Christ is the kingdom of heaven</a:t>
            </a:r>
            <a:r>
              <a:rPr lang="en-US" sz="4400" dirty="0">
                <a:latin typeface="Arial Narrow" pitchFamily="34" charset="0"/>
              </a:rPr>
              <a:t>, </a:t>
            </a:r>
            <a:br>
              <a:rPr lang="en-US" sz="4400" dirty="0">
                <a:latin typeface="Arial Narrow" pitchFamily="34" charset="0"/>
              </a:rPr>
            </a:br>
            <a:r>
              <a:rPr lang="en-US" sz="4400" i="1" dirty="0">
                <a:latin typeface="Arial Narrow" pitchFamily="34" charset="0"/>
              </a:rPr>
              <a:t>Matthew 16:16-19</a:t>
            </a:r>
          </a:p>
          <a:p>
            <a:pPr marL="628650" lvl="1" indent="-228600" eaLnBrk="1" hangingPunct="1">
              <a:spcBef>
                <a:spcPts val="15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Church would be built…Son of Man would </a:t>
            </a:r>
            <a:br>
              <a:rPr lang="en-US" sz="4200" b="1" dirty="0">
                <a:latin typeface="Arial Narrow" pitchFamily="34" charset="0"/>
              </a:rPr>
            </a:br>
            <a:r>
              <a:rPr lang="en-US" sz="4200" b="1" dirty="0">
                <a:latin typeface="Arial Narrow" pitchFamily="34" charset="0"/>
              </a:rPr>
              <a:t>come in His kingdom</a:t>
            </a:r>
            <a:r>
              <a:rPr lang="en-US" sz="4200" dirty="0">
                <a:latin typeface="Arial Narrow" pitchFamily="34" charset="0"/>
              </a:rPr>
              <a:t>, </a:t>
            </a:r>
            <a:r>
              <a:rPr lang="en-US" sz="4200" i="1" dirty="0">
                <a:latin typeface="Arial Narrow" pitchFamily="34" charset="0"/>
              </a:rPr>
              <a:t>Matthew 16:18, 28</a:t>
            </a:r>
          </a:p>
          <a:p>
            <a:pPr marL="628650" lvl="1" indent="-228600" eaLnBrk="1" hangingPunct="1">
              <a:spcBef>
                <a:spcPts val="1500"/>
              </a:spcBef>
              <a:defRPr/>
            </a:pPr>
            <a:r>
              <a:rPr lang="en-US" sz="4200" b="1" dirty="0">
                <a:latin typeface="Arial Narrow" pitchFamily="34" charset="0"/>
              </a:rPr>
              <a:t>Church is the kingdom</a:t>
            </a:r>
            <a:r>
              <a:rPr lang="en-US" sz="4200" i="1" dirty="0">
                <a:latin typeface="Arial Narrow" pitchFamily="34" charset="0"/>
              </a:rPr>
              <a:t>, </a:t>
            </a:r>
            <a:r>
              <a:rPr lang="en-US" sz="4200" i="1" spc="-50" dirty="0">
                <a:latin typeface="Arial Narrow" pitchFamily="34" charset="0"/>
              </a:rPr>
              <a:t>Dan. 7:13-14; Eph. 1:20-23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863ADB74-11A6-4850-9B12-D7554C188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62" y="533400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151A2AE-6811-48C4-8CFF-C88DB6335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16DADA-F9CD-46C7-8567-434CA102A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5000" y="6474443"/>
            <a:ext cx="2540000" cy="281340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8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46440"/>
            <a:ext cx="8839200" cy="2057400"/>
          </a:xfrm>
          <a:effectLst/>
        </p:spPr>
        <p:txBody>
          <a:bodyPr/>
          <a:lstStyle/>
          <a:p>
            <a:pPr algn="l" eaLnBrk="1" hangingPunct="1">
              <a:defRPr/>
            </a:pPr>
            <a:r>
              <a:rPr lang="en-US" sz="6000" b="1" dirty="0">
                <a:solidFill>
                  <a:srgbClr val="006600"/>
                </a:solidFill>
                <a:latin typeface="Arial Narrow" pitchFamily="34" charset="0"/>
              </a:rPr>
              <a:t>Jesus Identified the Nature of His Kingdom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667000"/>
            <a:ext cx="10591800" cy="375726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>
                <a:latin typeface="Arial Narrow" pitchFamily="34" charset="0"/>
              </a:rPr>
              <a:t>Not of this world</a:t>
            </a:r>
            <a:r>
              <a:rPr lang="en-US" sz="4800" dirty="0">
                <a:latin typeface="Arial Narrow" pitchFamily="34" charset="0"/>
              </a:rPr>
              <a:t>, </a:t>
            </a:r>
            <a:r>
              <a:rPr lang="en-US" sz="4800" i="1" dirty="0">
                <a:latin typeface="Arial Narrow" pitchFamily="34" charset="0"/>
              </a:rPr>
              <a:t>John 18:36</a:t>
            </a:r>
          </a:p>
          <a:p>
            <a:pPr lvl="1" eaLnBrk="1" hangingPunct="1">
              <a:defRPr/>
            </a:pPr>
            <a:r>
              <a:rPr lang="en-US" sz="4400" dirty="0">
                <a:latin typeface="Arial Narrow" pitchFamily="34" charset="0"/>
              </a:rPr>
              <a:t>Spiritual, </a:t>
            </a:r>
            <a:r>
              <a:rPr lang="en-US" sz="4400" i="1" dirty="0">
                <a:latin typeface="Arial Narrow" pitchFamily="34" charset="0"/>
              </a:rPr>
              <a:t>Luke 17:20-21</a:t>
            </a:r>
          </a:p>
          <a:p>
            <a:pPr lvl="1" eaLnBrk="1" hangingPunct="1">
              <a:defRPr/>
            </a:pPr>
            <a:r>
              <a:rPr lang="en-US" sz="4400" dirty="0">
                <a:latin typeface="Arial Narrow" pitchFamily="34" charset="0"/>
              </a:rPr>
              <a:t>Superior to kingdoms of earth, </a:t>
            </a:r>
            <a:r>
              <a:rPr lang="en-US" sz="4400" i="1" dirty="0">
                <a:latin typeface="Arial Narrow" pitchFamily="34" charset="0"/>
              </a:rPr>
              <a:t>Daniel 2:44</a:t>
            </a:r>
          </a:p>
          <a:p>
            <a:pPr lvl="1" eaLnBrk="1" hangingPunct="1">
              <a:defRPr/>
            </a:pPr>
            <a:r>
              <a:rPr lang="en-US" sz="4400" dirty="0">
                <a:latin typeface="Arial Narrow" pitchFamily="34" charset="0"/>
              </a:rPr>
              <a:t>Of eternal duration, </a:t>
            </a:r>
            <a:r>
              <a:rPr lang="en-US" sz="4400" i="1" dirty="0">
                <a:latin typeface="Arial Narrow" pitchFamily="34" charset="0"/>
              </a:rPr>
              <a:t>Luke 1:33</a:t>
            </a:r>
          </a:p>
        </p:txBody>
      </p:sp>
      <p:pic>
        <p:nvPicPr>
          <p:cNvPr id="7" name="Picture 4" descr="C:\Documents and Settings\Joe\My Documents\My Pictures\king of kings.jpg">
            <a:extLst>
              <a:ext uri="{FF2B5EF4-FFF2-40B4-BE49-F238E27FC236}">
                <a16:creationId xmlns:a16="http://schemas.microsoft.com/office/drawing/2014/main" id="{7034F69B-A455-46CF-87EB-92A3D03C9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731" y="775053"/>
            <a:ext cx="1452538" cy="14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813B1504-1C55-4B04-8458-136E99A72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6AC206-C28F-4801-8FE4-69BAF1A4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72600" y="6442369"/>
            <a:ext cx="2667000" cy="326019"/>
          </a:xfrm>
        </p:spPr>
        <p:txBody>
          <a:bodyPr/>
          <a:lstStyle/>
          <a:p>
            <a:pPr>
              <a:defRPr/>
            </a:pPr>
            <a:fld id="{D1899C29-2962-4F02-B306-87CE72B09F2A}" type="slidenum">
              <a:rPr lang="en-US" sz="1200">
                <a:latin typeface="Arial Narrow" panose="020B0606020202030204" pitchFamily="34" charset="0"/>
              </a:rPr>
              <a:pPr>
                <a:defRPr/>
              </a:pPr>
              <a:t>9</a:t>
            </a:fld>
            <a:endParaRPr lang="en-US" sz="12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965</Words>
  <Application>Microsoft Office PowerPoint</Application>
  <PresentationFormat>Widescreen</PresentationFormat>
  <Paragraphs>90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 Narrow</vt:lpstr>
      <vt:lpstr>Calibri</vt:lpstr>
      <vt:lpstr>Times New Roman</vt:lpstr>
      <vt:lpstr>Default Design</vt:lpstr>
      <vt:lpstr>The Kingdom of Christ Exists</vt:lpstr>
      <vt:lpstr>PowerPoint Presentation</vt:lpstr>
      <vt:lpstr>PowerPoint Presentation</vt:lpstr>
      <vt:lpstr>PowerPoint Presentation</vt:lpstr>
      <vt:lpstr>Jesus Christ and His Kingdom</vt:lpstr>
      <vt:lpstr>Jesus Announced the Approach of the Kingdom</vt:lpstr>
      <vt:lpstr>Jesus Preached the Gospel of the Kingdom</vt:lpstr>
      <vt:lpstr>Jesus Identified His Kingdom</vt:lpstr>
      <vt:lpstr>Jesus Identified the Nature of His Kingdom</vt:lpstr>
      <vt:lpstr>Jesus Prophesied the Establishment of Kingdom</vt:lpstr>
      <vt:lpstr>The Kingdom was Proclaimed as Existing by the Apostles and Prophets </vt:lpstr>
      <vt:lpstr>Remission of Sins is Obtained in the Kingdom</vt:lpstr>
      <vt:lpstr>Salvation Depends on Entering the Kingdom</vt:lpstr>
      <vt:lpstr>Our Daily Purpose and Priority Must be the Kingdom of God</vt:lpstr>
      <vt:lpstr>The Kingdom of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</cp:lastModifiedBy>
  <cp:revision>103</cp:revision>
  <dcterms:created xsi:type="dcterms:W3CDTF">2004-06-09T22:41:00Z</dcterms:created>
  <dcterms:modified xsi:type="dcterms:W3CDTF">2021-06-21T00:38:33Z</dcterms:modified>
</cp:coreProperties>
</file>